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60" r:id="rId3"/>
    <p:sldId id="289" r:id="rId4"/>
    <p:sldId id="259" r:id="rId5"/>
    <p:sldId id="263" r:id="rId6"/>
    <p:sldId id="264" r:id="rId7"/>
    <p:sldId id="265" r:id="rId8"/>
    <p:sldId id="261" r:id="rId9"/>
    <p:sldId id="290" r:id="rId10"/>
    <p:sldId id="291" r:id="rId11"/>
    <p:sldId id="292" r:id="rId12"/>
    <p:sldId id="293" r:id="rId13"/>
    <p:sldId id="294" r:id="rId14"/>
    <p:sldId id="257" r:id="rId15"/>
    <p:sldId id="279" r:id="rId16"/>
    <p:sldId id="304" r:id="rId17"/>
    <p:sldId id="266" r:id="rId18"/>
    <p:sldId id="296" r:id="rId19"/>
    <p:sldId id="316" r:id="rId20"/>
    <p:sldId id="295" r:id="rId21"/>
    <p:sldId id="281" r:id="rId22"/>
    <p:sldId id="306" r:id="rId23"/>
    <p:sldId id="273" r:id="rId24"/>
    <p:sldId id="276" r:id="rId25"/>
    <p:sldId id="275" r:id="rId26"/>
    <p:sldId id="307" r:id="rId27"/>
    <p:sldId id="305" r:id="rId28"/>
    <p:sldId id="297" r:id="rId29"/>
    <p:sldId id="298" r:id="rId30"/>
    <p:sldId id="308" r:id="rId31"/>
    <p:sldId id="300" r:id="rId32"/>
    <p:sldId id="301" r:id="rId33"/>
    <p:sldId id="299" r:id="rId34"/>
    <p:sldId id="311" r:id="rId35"/>
    <p:sldId id="309" r:id="rId36"/>
    <p:sldId id="310" r:id="rId37"/>
    <p:sldId id="312" r:id="rId38"/>
    <p:sldId id="313" r:id="rId39"/>
    <p:sldId id="314" r:id="rId40"/>
    <p:sldId id="302" r:id="rId41"/>
    <p:sldId id="303" r:id="rId42"/>
    <p:sldId id="31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3"/>
    <p:restoredTop sz="94673"/>
  </p:normalViewPr>
  <p:slideViewPr>
    <p:cSldViewPr snapToGrid="0" snapToObjects="1">
      <p:cViewPr varScale="1">
        <p:scale>
          <a:sx n="86" d="100"/>
          <a:sy n="86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8618620819869572"/>
                  <c:y val="6.26072536387497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12914439586962"/>
                      <c:h val="0.230303030303030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09C-E043-BAE6-615E9F504407}"/>
                </c:ext>
              </c:extLst>
            </c:dLbl>
            <c:dLbl>
              <c:idx val="1"/>
              <c:layout>
                <c:manualLayout>
                  <c:x val="0.19819822163086964"/>
                  <c:y val="-0.2340909090909091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Transportation
27%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72375017423926"/>
                      <c:h val="0.338636363636363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131-FD44-A418-901C79F6D834}"/>
                </c:ext>
              </c:extLst>
            </c:dLbl>
            <c:dLbl>
              <c:idx val="2"/>
              <c:layout>
                <c:manualLayout>
                  <c:x val="0.18779476576514692"/>
                  <c:y val="8.6521116678596965E-2"/>
                </c:manualLayout>
              </c:layout>
              <c:tx>
                <c:rich>
                  <a:bodyPr/>
                  <a:lstStyle/>
                  <a:p>
                    <a:fld id="{51A36C91-1687-A646-BE44-353F0569CF4B}" type="CATEGORYNAME">
                      <a:rPr lang="en-US" sz="1800"/>
                      <a:pPr/>
                      <a:t>[CATEGORY NAME]</a:t>
                    </a:fld>
                    <a:r>
                      <a:rPr lang="en-US" sz="1800" baseline="0" dirty="0"/>
                      <a:t>
</a:t>
                    </a:r>
                    <a:fld id="{82BC3A81-CC75-6B43-904B-FE4D201F57C1}" type="PERCENTAGE">
                      <a:rPr lang="en-US" sz="1800" baseline="0"/>
                      <a:pPr/>
                      <a:t>[PERCENTAGE]</a:t>
                    </a:fld>
                    <a:endParaRPr lang="en-US" sz="18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84686657289571"/>
                      <c:h val="0.206575757575757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09C-E043-BAE6-615E9F5044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Sheet1!$A$8:$A$10</c:f>
              <c:strCache>
                <c:ptCount val="3"/>
                <c:pt idx="0">
                  <c:v>Farm</c:v>
                </c:pt>
                <c:pt idx="1">
                  <c:v>Transportation</c:v>
                </c:pt>
                <c:pt idx="2">
                  <c:v>Land Application</c:v>
                </c:pt>
              </c:strCache>
            </c:strRef>
          </c:cat>
          <c:val>
            <c:numRef>
              <c:f>Sheet1!$B$8:$B$10</c:f>
              <c:numCache>
                <c:formatCode>General</c:formatCode>
                <c:ptCount val="3"/>
                <c:pt idx="0">
                  <c:v>153</c:v>
                </c:pt>
                <c:pt idx="1">
                  <c:v>95</c:v>
                </c:pt>
                <c:pt idx="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31-FD44-A418-901C79F6D83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3914373088685014"/>
                  <c:y val="7.67790026246719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>
                        <a:solidFill>
                          <a:schemeClr val="bg1"/>
                        </a:solidFill>
                      </a:rPr>
                      <a:t>44%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7553516819572"/>
                      <c:h val="0.11749999999999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C6F-D54F-A8BC-E519ED46D5FC}"/>
                </c:ext>
              </c:extLst>
            </c:dLbl>
            <c:dLbl>
              <c:idx val="1"/>
              <c:layout>
                <c:manualLayout>
                  <c:x val="0.11773700305810397"/>
                  <c:y val="-0.2633333333333333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7553516819572"/>
                      <c:h val="0.164166666666666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99-EF41-ADF1-21F5FE61C902}"/>
                </c:ext>
              </c:extLst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09174311926606"/>
                      <c:h val="0.124166666666666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099-EF41-ADF1-21F5FE61C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Storage overflow</c:v>
                </c:pt>
                <c:pt idx="1">
                  <c:v>Storage leak/mechanical</c:v>
                </c:pt>
                <c:pt idx="2">
                  <c:v>Lot runoff, 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61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6F-D54F-A8BC-E519ED46D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4165522887620698"/>
          <c:y val="0.20122388451443601"/>
          <c:w val="0.44917045919718751"/>
          <c:h val="0.59755196850393699"/>
        </c:manualLayout>
      </c:layout>
      <c:overlay val="0"/>
      <c:txPr>
        <a:bodyPr/>
        <a:lstStyle/>
        <a:p>
          <a:pPr>
            <a:defRPr sz="22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91339485660623"/>
                  <c:y val="1.4250131233595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CA-224D-ABEC-5798292710E4}"/>
                </c:ext>
              </c:extLst>
            </c:dLbl>
            <c:dLbl>
              <c:idx val="1"/>
              <c:layout>
                <c:manualLayout>
                  <c:x val="0.16811673770136601"/>
                  <c:y val="-3.20826771653544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CA-224D-ABEC-57982927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Sheet1!$A$14:$A$15</c:f>
              <c:strCache>
                <c:ptCount val="2"/>
                <c:pt idx="0">
                  <c:v>Operator Error</c:v>
                </c:pt>
                <c:pt idx="1">
                  <c:v>Other</c:v>
                </c:pt>
              </c:strCache>
            </c:strRef>
          </c:cat>
          <c:val>
            <c:numRef>
              <c:f>Sheet1!$B$14:$B$15</c:f>
              <c:numCache>
                <c:formatCode>General</c:formatCode>
                <c:ptCount val="2"/>
                <c:pt idx="0">
                  <c:v>46</c:v>
                </c:pt>
                <c:pt idx="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CA-224D-ABEC-57982927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0-01-08T17:14:15.593" idx="1">
    <p:pos x="10" y="10"/>
    <p:text>Survey from Iowa gives us some idea what can happen when dealing with such high volumes of swine manure.</p:text>
  </p:cm>
</p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Shape 137">
          <a:extLst xmlns:a="http://schemas.openxmlformats.org/drawingml/2006/main">
            <a:ext uri="{FF2B5EF4-FFF2-40B4-BE49-F238E27FC236}">
              <a16:creationId xmlns:a16="http://schemas.microsoft.com/office/drawing/2014/main" id="{5B94F89B-8F6E-FD49-A5B9-9CFEC6163135}"/>
            </a:ext>
          </a:extLst>
        </cdr:cNvPr>
        <cdr:cNvPicPr preferRelativeResize="0"/>
      </cdr:nvPicPr>
      <cdr:blipFill>
        <a:blip xmlns:a="http://schemas.openxmlformats.org/drawingml/2006/main" xmlns:r="http://schemas.openxmlformats.org/officeDocument/2006/relationships" r:embed="rId1">
          <a:alphaModFix/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-1828799"/>
          <a:ext cx="9220200" cy="41243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0578E-D305-4D43-BB2C-C4D103C9D249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7772F-12EC-2843-BF71-97D7F9217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2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2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681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71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99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D494E9A-0174-1341-A493-2741F040B2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43561-C548-1246-BCC1-2D4C9EFCBC1A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DE10DCD-8772-444E-A6A3-226DFF9F0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5F929DF-30EF-764C-A356-914BFE729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Berm showing drop in south and rise in north pits.</a:t>
            </a:r>
          </a:p>
        </p:txBody>
      </p:sp>
    </p:spTree>
    <p:extLst>
      <p:ext uri="{BB962C8B-B14F-4D97-AF65-F5344CB8AC3E}">
        <p14:creationId xmlns:p14="http://schemas.microsoft.com/office/powerpoint/2010/main" val="1404103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8C9F52-CC78-C248-B8A0-AF090A3827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51786-FC1A-9940-8ECC-E241468D061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7487F7D-83C2-3444-952E-DEF3DD37D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F655EAE-D2FE-384F-BEB6-B9447B906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Old 57 towards pit view. </a:t>
            </a:r>
          </a:p>
        </p:txBody>
      </p:sp>
    </p:spTree>
    <p:extLst>
      <p:ext uri="{BB962C8B-B14F-4D97-AF65-F5344CB8AC3E}">
        <p14:creationId xmlns:p14="http://schemas.microsoft.com/office/powerpoint/2010/main" val="3028130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B090EB-AB39-294E-ADC0-9EBCA6D238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69CD5-7AEB-EF49-85BD-1F259AFFB230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2D75A93-42D1-1444-BCA9-6224FBC883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E78AC6B-6C21-9B4E-8B7A-8C0F4B974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Cleanup 3.</a:t>
            </a:r>
          </a:p>
        </p:txBody>
      </p:sp>
    </p:spTree>
    <p:extLst>
      <p:ext uri="{BB962C8B-B14F-4D97-AF65-F5344CB8AC3E}">
        <p14:creationId xmlns:p14="http://schemas.microsoft.com/office/powerpoint/2010/main" val="237879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6975F4-FE4E-B441-B8EA-4DA29E6D37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2E4C9-E0F0-F149-A9B7-1CC1B5ADCD63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166CFC2-893F-274C-8B11-096B65574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6EDEC4D-6920-0948-A6D9-6C5300CB7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East River trib Mill Road 2.</a:t>
            </a:r>
          </a:p>
        </p:txBody>
      </p:sp>
    </p:spTree>
    <p:extLst>
      <p:ext uri="{BB962C8B-B14F-4D97-AF65-F5344CB8AC3E}">
        <p14:creationId xmlns:p14="http://schemas.microsoft.com/office/powerpoint/2010/main" val="1699607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45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6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69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90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C2198D-1CF3-8146-8B52-BA84DA9D3E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55E11-6374-F945-89A0-C7C3E00CC44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A7B7C8BD-AA72-F246-A453-F98D04682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499A592D-4394-954B-8D70-BF66346C48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Pipe plus roadditch at pit 2.</a:t>
            </a:r>
          </a:p>
        </p:txBody>
      </p:sp>
    </p:spTree>
    <p:extLst>
      <p:ext uri="{BB962C8B-B14F-4D97-AF65-F5344CB8AC3E}">
        <p14:creationId xmlns:p14="http://schemas.microsoft.com/office/powerpoint/2010/main" val="3940336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40F389-E793-FA46-AE03-E3C9321A4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ABD506-6899-6144-93F7-3F89A482A47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17A8E7F7-DBC2-4646-B75B-344A3E4C1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C67CD56-5900-8D4E-9A16-6DFC55CD1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Tent city turf 1.</a:t>
            </a:r>
          </a:p>
        </p:txBody>
      </p:sp>
    </p:spTree>
    <p:extLst>
      <p:ext uri="{BB962C8B-B14F-4D97-AF65-F5344CB8AC3E}">
        <p14:creationId xmlns:p14="http://schemas.microsoft.com/office/powerpoint/2010/main" val="222585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E1D523-4A64-2C40-8802-39E920BB9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E0031-E533-644C-9929-15934BEF11CB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B99E1DDC-12E5-E54A-A82D-5D58A1811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72395A6-CEEE-784C-9391-D62320429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Manure slushie 3.</a:t>
            </a:r>
          </a:p>
        </p:txBody>
      </p:sp>
    </p:spTree>
    <p:extLst>
      <p:ext uri="{BB962C8B-B14F-4D97-AF65-F5344CB8AC3E}">
        <p14:creationId xmlns:p14="http://schemas.microsoft.com/office/powerpoint/2010/main" val="113083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DCED73-627F-E34E-A820-E34660E69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4D662-8A54-2B41-BCE6-334945D7DBD6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CF39DA3-FD6B-FE4B-B57A-9AD329D6A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CC7975A-6AA2-9440-B024-E09EF11EA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Old 57 clean water trib damn 1.</a:t>
            </a:r>
          </a:p>
        </p:txBody>
      </p:sp>
    </p:spTree>
    <p:extLst>
      <p:ext uri="{BB962C8B-B14F-4D97-AF65-F5344CB8AC3E}">
        <p14:creationId xmlns:p14="http://schemas.microsoft.com/office/powerpoint/2010/main" val="3775735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2906C5-8BE8-2B4C-BE04-396B72199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E5EC2D-4537-1743-9466-874E571C3B6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40A8098-56AA-DF4F-9F51-1A9EDE8E8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B69197D7-BD8D-1D4D-9A9F-3CBE98758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Neighbors yard post fire department flush.</a:t>
            </a:r>
          </a:p>
        </p:txBody>
      </p:sp>
    </p:spTree>
    <p:extLst>
      <p:ext uri="{BB962C8B-B14F-4D97-AF65-F5344CB8AC3E}">
        <p14:creationId xmlns:p14="http://schemas.microsoft.com/office/powerpoint/2010/main" val="4004914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DCED73-627F-E34E-A820-E34660E690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4D662-8A54-2B41-BCE6-334945D7DBD6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CF39DA3-FD6B-FE4B-B57A-9AD329D6A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CC7975A-6AA2-9440-B024-E09EF11EA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Old 57 clean water trib damn 1.</a:t>
            </a:r>
          </a:p>
        </p:txBody>
      </p:sp>
    </p:spTree>
    <p:extLst>
      <p:ext uri="{BB962C8B-B14F-4D97-AF65-F5344CB8AC3E}">
        <p14:creationId xmlns:p14="http://schemas.microsoft.com/office/powerpoint/2010/main" val="666381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74984E-04E0-314F-A30D-07F7E333BB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EC30E9-C096-2448-A2CA-0FA2927E1AE8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E1D4C4CD-61B1-BA43-A26E-C63AC46DB9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A2A40BEB-956D-7D40-8103-C93021603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Solids on snow 1.</a:t>
            </a:r>
          </a:p>
        </p:txBody>
      </p:sp>
    </p:spTree>
    <p:extLst>
      <p:ext uri="{BB962C8B-B14F-4D97-AF65-F5344CB8AC3E}">
        <p14:creationId xmlns:p14="http://schemas.microsoft.com/office/powerpoint/2010/main" val="4293017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36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6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3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84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5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37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77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7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78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815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65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8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 includes all aspects of</a:t>
            </a:r>
            <a:r>
              <a:rPr lang="en-US" baseline="0" dirty="0"/>
              <a:t> the manure handling system – reception pits, lots, manure storage, piping, pumps, etc. Land application includes incidents that occurred at the time of application and those that occurred later (as a result of rain, snowmelt, or ponding)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65%+ of</a:t>
            </a:r>
            <a:r>
              <a:rPr lang="en-US" baseline="0" dirty="0"/>
              <a:t> the incidents involve how manure storage is handled and managed. Due to rounding, percentages may not add up to 100%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0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9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3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28" y="2283618"/>
            <a:ext cx="8200724" cy="229076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28" y="4747444"/>
            <a:ext cx="82007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B20865-DEA0-DA4A-84E9-DC41F0E944B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73CD2-AF7F-4D44-BD62-678E27F9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F71F4-1036-3146-9A1F-C891393C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235B2-FF23-AD40-9C76-5DDF0E05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A061F44-B829-5E4B-A779-A522B17DB8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42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50489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4"/>
            <a:ext cx="105156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5795"/>
            <a:ext cx="10515600" cy="50489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71481"/>
            <a:ext cx="1051560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953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14216"/>
            <a:ext cx="105156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93720"/>
            <a:ext cx="5157787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3720"/>
            <a:ext cx="5183188" cy="40959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467"/>
            <a:ext cx="105156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2011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2C82-A379-4545-9012-2E0C55996908}" type="datetimeFigureOut">
              <a:rPr lang="en-US" smtClean="0"/>
              <a:t>7/29/19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erb@uwex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5.w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erb@uwex.edu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057400" y="1371600"/>
            <a:ext cx="79248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u="sng" dirty="0"/>
              <a:t>Planning for the Unexpected:</a:t>
            </a:r>
            <a:br>
              <a:rPr lang="en-US" sz="1600" b="1" dirty="0"/>
            </a:br>
            <a:r>
              <a:rPr lang="en-US" dirty="0"/>
              <a:t>Manure Storage and Natural Disasters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057400" y="3810000"/>
            <a:ext cx="7854696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Kevin Erb</a:t>
            </a:r>
          </a:p>
          <a:p>
            <a:pPr algn="ctr"/>
            <a:r>
              <a:rPr lang="en-US" b="1" dirty="0"/>
              <a:t>University of Wisconsin – Madison</a:t>
            </a:r>
          </a:p>
          <a:p>
            <a:pPr algn="ctr"/>
            <a:r>
              <a:rPr lang="en-US" b="1" dirty="0"/>
              <a:t>Division of Extension</a:t>
            </a:r>
          </a:p>
          <a:p>
            <a:pPr algn="ctr"/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kevin.erb@wisc.edu</a:t>
            </a:r>
            <a:endParaRPr lang="en-US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1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Prevention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9671824" cy="4389120"/>
          </a:xfrm>
        </p:spPr>
        <p:txBody>
          <a:bodyPr>
            <a:normAutofit lnSpcReduction="10000"/>
          </a:bodyPr>
          <a:lstStyle/>
          <a:p>
            <a:endParaRPr lang="en-US" b="1" i="1" u="sng" dirty="0"/>
          </a:p>
          <a:p>
            <a:r>
              <a:rPr lang="en-US" sz="3200" b="1" dirty="0"/>
              <a:t>Manage pile sizes/airflow/moisture to reduce chances of spontaneous combustion</a:t>
            </a:r>
          </a:p>
          <a:p>
            <a:endParaRPr lang="en-US" sz="3200" b="1" dirty="0"/>
          </a:p>
          <a:p>
            <a:r>
              <a:rPr lang="en-US" sz="3200" b="1" dirty="0"/>
              <a:t>Site windrow (or barn if under-barn storage) away from water resources</a:t>
            </a:r>
          </a:p>
          <a:p>
            <a:endParaRPr lang="en-US" sz="3200" b="1" dirty="0"/>
          </a:p>
          <a:p>
            <a:r>
              <a:rPr lang="en-US" sz="3200" b="1" dirty="0"/>
              <a:t>Create a berm to contain/slow down runoff from fire fighting (BEFORE THE FIRE)</a:t>
            </a:r>
          </a:p>
        </p:txBody>
      </p:sp>
    </p:spTree>
    <p:extLst>
      <p:ext uri="{BB962C8B-B14F-4D97-AF65-F5344CB8AC3E}">
        <p14:creationId xmlns:p14="http://schemas.microsoft.com/office/powerpoint/2010/main" val="171829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Response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816060" cy="49225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pPr marL="0" indent="0">
              <a:buNone/>
            </a:pPr>
            <a:r>
              <a:rPr lang="en-US" sz="3600" b="1" dirty="0"/>
              <a:t>Think through the potential for a fire</a:t>
            </a:r>
          </a:p>
          <a:p>
            <a:endParaRPr lang="en-US" sz="3200" b="1" dirty="0"/>
          </a:p>
          <a:p>
            <a:pPr lvl="1"/>
            <a:r>
              <a:rPr lang="en-US" sz="3200" b="1" dirty="0"/>
              <a:t>Where will the runoff water go?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What are options to contain it?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Where do I put it?</a:t>
            </a:r>
          </a:p>
        </p:txBody>
      </p:sp>
    </p:spTree>
    <p:extLst>
      <p:ext uri="{BB962C8B-B14F-4D97-AF65-F5344CB8AC3E}">
        <p14:creationId xmlns:p14="http://schemas.microsoft.com/office/powerpoint/2010/main" val="829151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11826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Example - Storage Leak:</a:t>
            </a:r>
            <a:br>
              <a:rPr lang="en-US" b="1" dirty="0"/>
            </a:br>
            <a:r>
              <a:rPr lang="en-US" b="1" dirty="0"/>
              <a:t>300,000 gallons in 6 hours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0" y="65532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Photo: https://www.rootsimple.com/2014/10/compost-piles-on-fire/</a:t>
            </a:r>
          </a:p>
        </p:txBody>
      </p:sp>
      <p:pic>
        <p:nvPicPr>
          <p:cNvPr id="6" name="Picture 6" descr="berm showing drop in manure leve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35163"/>
            <a:ext cx="7772400" cy="5073651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67056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Photo: Kevin Erb, UW Extension</a:t>
            </a:r>
          </a:p>
        </p:txBody>
      </p:sp>
    </p:spTree>
    <p:extLst>
      <p:ext uri="{BB962C8B-B14F-4D97-AF65-F5344CB8AC3E}">
        <p14:creationId xmlns:p14="http://schemas.microsoft.com/office/powerpoint/2010/main" val="2006006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Situation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772185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Construction around pit damaged a stormwater pipe running in storage berm</a:t>
            </a:r>
          </a:p>
          <a:p>
            <a:endParaRPr lang="en-US" sz="3200" b="1" dirty="0"/>
          </a:p>
          <a:p>
            <a:r>
              <a:rPr lang="en-US" sz="3200" b="1" dirty="0"/>
              <a:t>Pipe collapsed, releasing 300,000+ gallons of manure into road ditch/fields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08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berm showing drop in south and rise in north pits">
            <a:extLst>
              <a:ext uri="{FF2B5EF4-FFF2-40B4-BE49-F238E27FC236}">
                <a16:creationId xmlns:a16="http://schemas.microsoft.com/office/drawing/2014/main" id="{38FCEE6A-62E4-D249-838A-BE18D8A9F67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Picture 5" descr="Old 57 towards pit view">
            <a:extLst>
              <a:ext uri="{FF2B5EF4-FFF2-40B4-BE49-F238E27FC236}">
                <a16:creationId xmlns:a16="http://schemas.microsoft.com/office/drawing/2014/main" id="{DC5E6696-57E0-174C-AD5A-67F4D68FA5F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551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leanup 3">
            <a:extLst>
              <a:ext uri="{FF2B5EF4-FFF2-40B4-BE49-F238E27FC236}">
                <a16:creationId xmlns:a16="http://schemas.microsoft.com/office/drawing/2014/main" id="{DDC4CE37-1C49-F24C-823E-6AD3C69236A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82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east river trib  Mill Rd 2">
            <a:extLst>
              <a:ext uri="{FF2B5EF4-FFF2-40B4-BE49-F238E27FC236}">
                <a16:creationId xmlns:a16="http://schemas.microsoft.com/office/drawing/2014/main" id="{37E8CF34-EF8C-1549-AB61-D7960308714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8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Prevention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493405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Identify risks at time of construction—reroute </a:t>
            </a:r>
            <a:r>
              <a:rPr lang="en-US" sz="3200" b="1" dirty="0" err="1"/>
              <a:t>stormwater</a:t>
            </a:r>
            <a:r>
              <a:rPr lang="en-US" sz="3200" b="1" dirty="0"/>
              <a:t> pipes and drainage tile</a:t>
            </a:r>
          </a:p>
          <a:p>
            <a:endParaRPr lang="en-US" sz="3200" b="1" dirty="0"/>
          </a:p>
          <a:p>
            <a:r>
              <a:rPr lang="en-US" sz="3200" b="1" dirty="0"/>
              <a:t>The dangers of gravel backfill around pipes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1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Prevention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493405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/>
              <a:t>Work with a professional engineer when modifying storage</a:t>
            </a:r>
          </a:p>
          <a:p>
            <a:endParaRPr lang="en-US" sz="3200" b="1" dirty="0"/>
          </a:p>
          <a:p>
            <a:r>
              <a:rPr lang="en-US" sz="3200" b="1" dirty="0"/>
              <a:t>Secondary containment?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80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24947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Storage Issues - Solid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b="1" dirty="0"/>
              <a:t>Spontaneous combustion (fire) – and the runoff from fire control.</a:t>
            </a:r>
          </a:p>
          <a:p>
            <a:endParaRPr lang="en-US" sz="3600" b="1" dirty="0"/>
          </a:p>
          <a:p>
            <a:r>
              <a:rPr lang="en-US" sz="3600" b="1" dirty="0"/>
              <a:t>Barn fires – and the runoff from fire control.</a:t>
            </a:r>
          </a:p>
          <a:p>
            <a:endParaRPr lang="en-US" sz="3600" b="1" dirty="0"/>
          </a:p>
          <a:p>
            <a:r>
              <a:rPr lang="en-US" sz="3600" b="1" dirty="0"/>
              <a:t>Floodwaters – ponding around stored manure in fields or dry lots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02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Response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9372600" cy="4389120"/>
          </a:xfrm>
        </p:spPr>
        <p:txBody>
          <a:bodyPr>
            <a:normAutofit lnSpcReduction="10000"/>
          </a:bodyPr>
          <a:lstStyle/>
          <a:p>
            <a:endParaRPr lang="en-US" b="1" i="1" u="sng" dirty="0"/>
          </a:p>
          <a:p>
            <a:r>
              <a:rPr lang="en-US" sz="3200" b="1" dirty="0"/>
              <a:t>Think through the potential for leak caused by an unknown pipe or a rodent burrow</a:t>
            </a:r>
          </a:p>
          <a:p>
            <a:endParaRPr lang="en-US" sz="3200" b="1" dirty="0"/>
          </a:p>
          <a:p>
            <a:r>
              <a:rPr lang="en-US" sz="3200" b="1" dirty="0"/>
              <a:t>Where would it flow to? Where is the equipment to contain it? Can I access it quickly?</a:t>
            </a:r>
          </a:p>
          <a:p>
            <a:endParaRPr lang="en-US" sz="3200" b="1" dirty="0"/>
          </a:p>
          <a:p>
            <a:r>
              <a:rPr lang="en-US" sz="3200" b="1" dirty="0"/>
              <a:t>Where do I put the manure?</a:t>
            </a:r>
          </a:p>
        </p:txBody>
      </p:sp>
    </p:spTree>
    <p:extLst>
      <p:ext uri="{BB962C8B-B14F-4D97-AF65-F5344CB8AC3E}">
        <p14:creationId xmlns:p14="http://schemas.microsoft.com/office/powerpoint/2010/main" val="4222918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pipe plug roadditch pit 2">
            <a:extLst>
              <a:ext uri="{FF2B5EF4-FFF2-40B4-BE49-F238E27FC236}">
                <a16:creationId xmlns:a16="http://schemas.microsoft.com/office/drawing/2014/main" id="{636A01DD-61CB-0740-8B1C-9771EE6F31E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EEA9A-831E-AB4C-9B1B-FCE65E65FD2F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733172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Picture 5" descr="tent city turf 1">
            <a:extLst>
              <a:ext uri="{FF2B5EF4-FFF2-40B4-BE49-F238E27FC236}">
                <a16:creationId xmlns:a16="http://schemas.microsoft.com/office/drawing/2014/main" id="{35500A98-DB64-7249-8CFE-9AC4387645E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FC2D4-B4B1-2D40-862C-1C06B1484E62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2501127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manure slushie 3">
            <a:extLst>
              <a:ext uri="{FF2B5EF4-FFF2-40B4-BE49-F238E27FC236}">
                <a16:creationId xmlns:a16="http://schemas.microsoft.com/office/drawing/2014/main" id="{B57B14C3-8210-8A48-B555-50F6764C0B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44CEF-2740-C44C-8C5C-A8D35A778D02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3490419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olids in weeds 1">
            <a:extLst>
              <a:ext uri="{FF2B5EF4-FFF2-40B4-BE49-F238E27FC236}">
                <a16:creationId xmlns:a16="http://schemas.microsoft.com/office/drawing/2014/main" id="{1C625FB4-2BC0-D24F-944D-A81D697D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9600"/>
            <a:ext cx="8229600" cy="5486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9E1EA-1E0A-BF4A-B9E1-A380322C3EF2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4165099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neighbors yard post fire dept flush">
            <a:extLst>
              <a:ext uri="{FF2B5EF4-FFF2-40B4-BE49-F238E27FC236}">
                <a16:creationId xmlns:a16="http://schemas.microsoft.com/office/drawing/2014/main" id="{C89E4F07-4F18-C545-BC02-9DC1958DE3F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97362-70B8-4F49-899B-E563998EE1D7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3150725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Old 57 Clean Water Trib Dam 1">
            <a:extLst>
              <a:ext uri="{FF2B5EF4-FFF2-40B4-BE49-F238E27FC236}">
                <a16:creationId xmlns:a16="http://schemas.microsoft.com/office/drawing/2014/main" id="{0B42DE40-68D1-E443-854B-79DF0DD396C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899DC-0F59-E141-893B-BD34CD0BD162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15629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7" name="Picture 5" descr="solids on snow 1">
            <a:extLst>
              <a:ext uri="{FF2B5EF4-FFF2-40B4-BE49-F238E27FC236}">
                <a16:creationId xmlns:a16="http://schemas.microsoft.com/office/drawing/2014/main" id="{8ABC68DC-4F42-5E44-AFE2-7AF11406769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7200"/>
            <a:ext cx="8229600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71F3D-8411-5A49-B33E-258AE9E1E4D9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2285341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Flooding – Solid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9504556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The longer water is in contact with manure, the more nutrient enriched the water becomes</a:t>
            </a:r>
          </a:p>
          <a:p>
            <a:endParaRPr lang="en-US" sz="3200" b="1" dirty="0"/>
          </a:p>
          <a:p>
            <a:r>
              <a:rPr lang="en-US" sz="3200" b="1" dirty="0"/>
              <a:t>Solid manure piles will leach for weeks after saturation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82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Flooding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45932"/>
            <a:ext cx="9705278" cy="5612068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Do not place manure stacks/storage in areas likely to flood</a:t>
            </a:r>
          </a:p>
          <a:p>
            <a:endParaRPr lang="en-US" sz="3200" b="1" dirty="0"/>
          </a:p>
          <a:p>
            <a:r>
              <a:rPr lang="en-US" sz="3200" b="1" dirty="0"/>
              <a:t>Keep storage several feet below </a:t>
            </a:r>
            <a:r>
              <a:rPr lang="en-US" sz="3200" b="1" i="1" u="sng" dirty="0"/>
              <a:t>design capacity</a:t>
            </a:r>
            <a:r>
              <a:rPr lang="en-US" sz="3200" b="1" dirty="0"/>
              <a:t> to handle unexpected rains/delayed spreading</a:t>
            </a:r>
          </a:p>
          <a:p>
            <a:pPr lvl="1"/>
            <a:r>
              <a:rPr lang="en-US" sz="3200" b="1" dirty="0"/>
              <a:t>For those in Tropical Storm areas, this may be 3-5 feet!</a:t>
            </a:r>
          </a:p>
          <a:p>
            <a:pPr lvl="1"/>
            <a:endParaRPr lang="en-US" sz="3200" b="1" dirty="0"/>
          </a:p>
          <a:p>
            <a:pPr lvl="1"/>
            <a:r>
              <a:rPr lang="en-US" sz="3200" b="1" dirty="0"/>
              <a:t>Wisconsin – several 8+ inch rainfall events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6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347249"/>
            <a:ext cx="8610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Storage Issues - Liquid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b="1" dirty="0"/>
              <a:t>Overtopping storage (excess rain/flooding event) or poor management.</a:t>
            </a:r>
          </a:p>
          <a:p>
            <a:endParaRPr lang="en-US" sz="3600" b="1" dirty="0"/>
          </a:p>
          <a:p>
            <a:r>
              <a:rPr lang="en-US" sz="3600" b="1" dirty="0"/>
              <a:t>Barn fires – adding unexpected water to storage.</a:t>
            </a:r>
          </a:p>
          <a:p>
            <a:endParaRPr lang="en-US" sz="3600" b="1" dirty="0"/>
          </a:p>
          <a:p>
            <a:r>
              <a:rPr lang="en-US" sz="3600" b="1" dirty="0"/>
              <a:t>Structural failure – Cracks, rodents, construction errors / non-engineered modifications.</a:t>
            </a:r>
          </a:p>
        </p:txBody>
      </p:sp>
    </p:spTree>
    <p:extLst>
      <p:ext uri="{BB962C8B-B14F-4D97-AF65-F5344CB8AC3E}">
        <p14:creationId xmlns:p14="http://schemas.microsoft.com/office/powerpoint/2010/main" val="3670488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936F-5F8A-1845-8F66-3D5E2016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863" y="316371"/>
            <a:ext cx="11296185" cy="135938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Always have extra capacity – pump before you need to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E64442-36C2-C440-BE8F-EE3216660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6639" y="1675761"/>
            <a:ext cx="5805899" cy="3870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AEFE30-3B79-BE44-9F45-2B971966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574"/>
            <a:ext cx="7026639" cy="46844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B522D3-463C-B846-992F-2E7DD319F2E6}"/>
              </a:ext>
            </a:extLst>
          </p:cNvPr>
          <p:cNvSpPr txBox="1"/>
          <p:nvPr/>
        </p:nvSpPr>
        <p:spPr>
          <a:xfrm>
            <a:off x="7360170" y="6280879"/>
            <a:ext cx="2912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Photos: </a:t>
            </a:r>
            <a:r>
              <a:rPr lang="en-US" dirty="0" err="1"/>
              <a:t>ThinkProgress.org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33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Overtopping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801069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Do not “add a few feet of soil”</a:t>
            </a:r>
          </a:p>
          <a:p>
            <a:endParaRPr lang="en-US" sz="3200" b="1" dirty="0"/>
          </a:p>
          <a:p>
            <a:r>
              <a:rPr lang="en-US" sz="3200" b="1" dirty="0"/>
              <a:t>Find other designed/engineered storage in the neighborhood to use.</a:t>
            </a:r>
          </a:p>
          <a:p>
            <a:pPr lvl="1"/>
            <a:r>
              <a:rPr lang="en-US" b="1" dirty="0"/>
              <a:t>Farms in the upper midwest are known to truck manure 80 miles ONE WAY in crisis situations.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64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Overtopping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816059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Municipal sewage treatment plants an option of last resort</a:t>
            </a:r>
          </a:p>
          <a:p>
            <a:endParaRPr lang="en-US" sz="3200" b="1" dirty="0"/>
          </a:p>
          <a:p>
            <a:r>
              <a:rPr lang="en-US" sz="3200" b="1" dirty="0"/>
              <a:t>Charge by the gallon </a:t>
            </a:r>
            <a:r>
              <a:rPr lang="en-US" sz="3200" b="1" i="1" u="sng" dirty="0"/>
              <a:t>and</a:t>
            </a:r>
            <a:r>
              <a:rPr lang="en-US" sz="3200" b="1" dirty="0"/>
              <a:t> by the concentration of contaminants</a:t>
            </a:r>
          </a:p>
          <a:p>
            <a:pPr lvl="1"/>
            <a:r>
              <a:rPr lang="en-US" sz="2800" b="1" dirty="0"/>
              <a:t>Don’t agitate - take the most diluted manure from the top, at the far corner of the storage from the inlet pipe</a:t>
            </a:r>
          </a:p>
        </p:txBody>
      </p:sp>
    </p:spTree>
    <p:extLst>
      <p:ext uri="{BB962C8B-B14F-4D97-AF65-F5344CB8AC3E}">
        <p14:creationId xmlns:p14="http://schemas.microsoft.com/office/powerpoint/2010/main" val="2631035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Fires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10210800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200" b="1" dirty="0"/>
              <a:t>Divert, if possible, clean water from manure storage to avoid overfilling</a:t>
            </a:r>
          </a:p>
          <a:p>
            <a:endParaRPr lang="en-US" sz="3200" b="1" dirty="0"/>
          </a:p>
          <a:p>
            <a:r>
              <a:rPr lang="en-US" sz="3200" b="1" dirty="0"/>
              <a:t>Alert first responders and regulators to the fact that fire fighting actions may cause a secondary manure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99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16372"/>
            <a:ext cx="10959059" cy="64093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What is your PREVENTION STRATEGY?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10210800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EAF3B-9326-F645-8BF4-90A4B0A6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11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EA2958-0576-6A45-90C8-B327D678CF1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844231" y="274638"/>
            <a:ext cx="8156971" cy="61111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CCD7C1-308D-4B48-8CB7-77FBD2C4B3DB}"/>
              </a:ext>
            </a:extLst>
          </p:cNvPr>
          <p:cNvSpPr txBox="1"/>
          <p:nvPr/>
        </p:nvSpPr>
        <p:spPr>
          <a:xfrm>
            <a:off x="7480092" y="6385810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Credit: Wisconsin DNR</a:t>
            </a:r>
          </a:p>
        </p:txBody>
      </p:sp>
    </p:spTree>
    <p:extLst>
      <p:ext uri="{BB962C8B-B14F-4D97-AF65-F5344CB8AC3E}">
        <p14:creationId xmlns:p14="http://schemas.microsoft.com/office/powerpoint/2010/main" val="2166962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86EF4D-D5EF-8E47-9A24-AB4B1F96DDA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94983" y="274638"/>
            <a:ext cx="7802033" cy="58515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114A4-1BA6-AB4B-8BA8-746474A485C2}"/>
              </a:ext>
            </a:extLst>
          </p:cNvPr>
          <p:cNvSpPr txBox="1"/>
          <p:nvPr/>
        </p:nvSpPr>
        <p:spPr>
          <a:xfrm>
            <a:off x="7959777" y="634083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Kevin </a:t>
            </a:r>
            <a:r>
              <a:rPr lang="en-US" dirty="0" err="1"/>
              <a:t>Erb</a:t>
            </a:r>
            <a:r>
              <a:rPr lang="en-US" dirty="0"/>
              <a:t>, UW Extension</a:t>
            </a:r>
          </a:p>
        </p:txBody>
      </p:sp>
    </p:spTree>
    <p:extLst>
      <p:ext uri="{BB962C8B-B14F-4D97-AF65-F5344CB8AC3E}">
        <p14:creationId xmlns:p14="http://schemas.microsoft.com/office/powerpoint/2010/main" val="3663641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41DB9-4C53-CD48-A055-DB018E8F2C3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94983" y="274638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3472014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39958-1CE0-F045-9566-FE20A6DD681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194983" y="274638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3922707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16372"/>
            <a:ext cx="10959059" cy="64093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What is your RESPONSE PLAN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10210800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9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28600"/>
            <a:ext cx="8229600" cy="9906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effectLst/>
              </a:rPr>
              <a:t>Iowa Summary</a:t>
            </a:r>
          </a:p>
        </p:txBody>
      </p:sp>
      <p:sp>
        <p:nvSpPr>
          <p:cNvPr id="34819" name="Content Placeholder 10"/>
          <p:cNvSpPr>
            <a:spLocks noGrp="1"/>
          </p:cNvSpPr>
          <p:nvPr>
            <p:ph sz="half" idx="1"/>
          </p:nvPr>
        </p:nvSpPr>
        <p:spPr>
          <a:xfrm>
            <a:off x="1752600" y="685800"/>
            <a:ext cx="9144000" cy="685800"/>
          </a:xfrm>
        </p:spPr>
        <p:txBody>
          <a:bodyPr>
            <a:normAutofit/>
          </a:bodyPr>
          <a:lstStyle/>
          <a:p>
            <a:pPr algn="ctr">
              <a:buClr>
                <a:schemeClr val="tx1"/>
              </a:buClr>
              <a:buNone/>
              <a:defRPr/>
            </a:pPr>
            <a:r>
              <a:rPr lang="en-US" dirty="0"/>
              <a:t>304 manure spills from within 10 yr (1992-2002)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  <a:defRPr/>
            </a:pPr>
            <a:endParaRPr lang="en-US" dirty="0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038600" y="3200400"/>
            <a:ext cx="4495800" cy="3043238"/>
            <a:chOff x="304800" y="2863964"/>
            <a:chExt cx="4343400" cy="2925762"/>
          </a:xfrm>
        </p:grpSpPr>
        <p:pic>
          <p:nvPicPr>
            <p:cNvPr id="358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2863964"/>
              <a:ext cx="4179888" cy="292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9" name="TextBox 9"/>
            <p:cNvSpPr txBox="1">
              <a:spLocks noChangeArrowheads="1"/>
            </p:cNvSpPr>
            <p:nvPr/>
          </p:nvSpPr>
          <p:spPr bwMode="auto">
            <a:xfrm>
              <a:off x="2971800" y="5410200"/>
              <a:ext cx="1676400" cy="251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Armstrong et al. 2010</a:t>
              </a:r>
            </a:p>
          </p:txBody>
        </p:sp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1828800" y="1905000"/>
            <a:ext cx="2786062" cy="4064000"/>
            <a:chOff x="109960" y="2057400"/>
            <a:chExt cx="2785640" cy="4064397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960" y="2057400"/>
              <a:ext cx="2176040" cy="4064397"/>
              <a:chOff x="457200" y="2133600"/>
              <a:chExt cx="2438400" cy="4645025"/>
            </a:xfrm>
          </p:grpSpPr>
          <p:pic>
            <p:nvPicPr>
              <p:cNvPr id="35856" name="Picture 4" descr="hose spray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2133600"/>
                <a:ext cx="2438400" cy="30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7" name="Picture 7" descr="IOWA SPILL IMAGES west dik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5210" y="5181600"/>
                <a:ext cx="2355804" cy="1597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2" name="Straight Arrow Connector 21"/>
            <p:cNvCxnSpPr/>
            <p:nvPr/>
          </p:nvCxnSpPr>
          <p:spPr>
            <a:xfrm rot="10800000">
              <a:off x="1067077" y="3962586"/>
              <a:ext cx="1828523" cy="91448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0800000" flipV="1">
              <a:off x="1371831" y="4877075"/>
              <a:ext cx="1523769" cy="6096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96"/>
          <p:cNvGrpSpPr>
            <a:grpSpLocks/>
          </p:cNvGrpSpPr>
          <p:nvPr/>
        </p:nvGrpSpPr>
        <p:grpSpPr bwMode="auto">
          <a:xfrm>
            <a:off x="5410201" y="1295400"/>
            <a:ext cx="4981575" cy="1982788"/>
            <a:chOff x="3581400" y="1676401"/>
            <a:chExt cx="4981575" cy="1981993"/>
          </a:xfrm>
        </p:grpSpPr>
        <p:pic>
          <p:nvPicPr>
            <p:cNvPr id="35847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81400" y="1676401"/>
              <a:ext cx="29718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8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4600" y="2590800"/>
              <a:ext cx="2238375" cy="100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rot="16200000" flipV="1">
              <a:off x="5484890" y="3429870"/>
              <a:ext cx="382435" cy="7461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410200" y="3123621"/>
              <a:ext cx="914400" cy="457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410200" y="2590434"/>
              <a:ext cx="914400" cy="304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5410200" y="2895112"/>
              <a:ext cx="381000" cy="228508"/>
            </a:xfrm>
            <a:prstGeom prst="rect">
              <a:avLst/>
            </a:prstGeom>
            <a:noFill/>
            <a:ln>
              <a:solidFill>
                <a:schemeClr val="tx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76400" y="6324600"/>
            <a:ext cx="533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Graphic: Armstrong et al 2001. Photos: UWEX, IA DNR, EPA</a:t>
            </a:r>
          </a:p>
        </p:txBody>
      </p:sp>
    </p:spTree>
    <p:extLst>
      <p:ext uri="{BB962C8B-B14F-4D97-AF65-F5344CB8AC3E}">
        <p14:creationId xmlns:p14="http://schemas.microsoft.com/office/powerpoint/2010/main" val="403550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9846039" cy="4389120"/>
          </a:xfrm>
        </p:spPr>
        <p:txBody>
          <a:bodyPr>
            <a:normAutofit/>
          </a:bodyPr>
          <a:lstStyle/>
          <a:p>
            <a:endParaRPr lang="en-US" b="1" i="1" u="sng" dirty="0"/>
          </a:p>
          <a:p>
            <a:r>
              <a:rPr lang="en-US" sz="3600" b="1" dirty="0"/>
              <a:t>Consider all potential disaster causes</a:t>
            </a:r>
          </a:p>
          <a:p>
            <a:pPr lvl="1"/>
            <a:r>
              <a:rPr lang="en-US" sz="2800" b="1" dirty="0"/>
              <a:t>Rain-delayed spreading/flooding of storage</a:t>
            </a:r>
          </a:p>
          <a:p>
            <a:pPr lvl="1"/>
            <a:r>
              <a:rPr lang="en-US" sz="2800" b="1" dirty="0"/>
              <a:t>Fire response that causes runoff</a:t>
            </a:r>
          </a:p>
          <a:p>
            <a:pPr lvl="1"/>
            <a:r>
              <a:rPr lang="en-US" sz="2800" b="1" dirty="0"/>
              <a:t>Spontaneous combustion</a:t>
            </a:r>
          </a:p>
          <a:p>
            <a:pPr lvl="1"/>
            <a:r>
              <a:rPr lang="en-US" sz="2800" b="1" dirty="0"/>
              <a:t>Storage failure – engineering failure, pipe failure, rodent burrowing into earthen berm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660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935480"/>
            <a:ext cx="10010931" cy="4389120"/>
          </a:xfrm>
        </p:spPr>
        <p:txBody>
          <a:bodyPr>
            <a:normAutofit/>
          </a:bodyPr>
          <a:lstStyle/>
          <a:p>
            <a:endParaRPr lang="en-US" sz="4000" b="1" i="1" u="sng" dirty="0"/>
          </a:p>
          <a:p>
            <a:r>
              <a:rPr lang="en-US" sz="4000" dirty="0"/>
              <a:t>Create both a </a:t>
            </a:r>
            <a:r>
              <a:rPr lang="en-US" sz="4000" b="1" i="1" u="sng" dirty="0"/>
              <a:t>prevention strategy </a:t>
            </a:r>
            <a:r>
              <a:rPr lang="en-US" sz="4000" dirty="0"/>
              <a:t>and a </a:t>
            </a:r>
            <a:r>
              <a:rPr lang="en-US" sz="4000" b="1" u="sng" dirty="0"/>
              <a:t>response plan</a:t>
            </a:r>
            <a:r>
              <a:rPr lang="en-US" sz="4000" dirty="0"/>
              <a:t> for each one</a:t>
            </a:r>
          </a:p>
          <a:p>
            <a:endParaRPr lang="en-US" sz="4000" dirty="0"/>
          </a:p>
          <a:p>
            <a:r>
              <a:rPr lang="en-US" sz="4000" dirty="0"/>
              <a:t>Make sure everyone knows the plan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49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057400" y="1371600"/>
            <a:ext cx="7924800" cy="1828800"/>
          </a:xfrm>
        </p:spPr>
        <p:txBody>
          <a:bodyPr>
            <a:normAutofit/>
          </a:bodyPr>
          <a:lstStyle/>
          <a:p>
            <a:pPr algn="ctr"/>
            <a:r>
              <a:rPr lang="en-US" b="1" i="1" u="sng" dirty="0"/>
              <a:t>Questions?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057400" y="3810000"/>
            <a:ext cx="7854696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Kevin Erb</a:t>
            </a:r>
          </a:p>
          <a:p>
            <a:pPr algn="ctr"/>
            <a:r>
              <a:rPr lang="en-US" b="1" dirty="0"/>
              <a:t>University of Wisconsin – Madison</a:t>
            </a:r>
          </a:p>
          <a:p>
            <a:pPr algn="ctr"/>
            <a:r>
              <a:rPr lang="en-US" b="1" dirty="0"/>
              <a:t>Division of Extension</a:t>
            </a:r>
          </a:p>
          <a:p>
            <a:pPr algn="ctr"/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kevin.erb@wisc.edu</a:t>
            </a:r>
            <a:endParaRPr lang="en-US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Wisconsin Summary</a:t>
            </a:r>
            <a:br>
              <a:rPr lang="en-US" sz="1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r>
              <a:rPr lang="en-US" sz="1050" dirty="0"/>
              <a:t>Ronk and Erb, 2010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1752600" y="1066800"/>
            <a:ext cx="91440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q"/>
              <a:defRPr/>
            </a:pPr>
            <a:endParaRPr lang="en-US" sz="26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50921426"/>
              </p:ext>
            </p:extLst>
          </p:nvPr>
        </p:nvGraphicFramePr>
        <p:xfrm>
          <a:off x="1981201" y="1600200"/>
          <a:ext cx="8458199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975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85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Wisconsin On-Farm Incidents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r>
              <a:rPr lang="en-US" sz="2400" dirty="0"/>
              <a:t>Top months for overflow: August, April</a:t>
            </a:r>
          </a:p>
          <a:p>
            <a:pPr>
              <a:buNone/>
            </a:pPr>
            <a:r>
              <a:rPr lang="en-US" sz="1050" dirty="0"/>
              <a:t>Ronk and Erb, 2010</a:t>
            </a: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1752600" y="1066800"/>
            <a:ext cx="91440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q"/>
              <a:defRPr/>
            </a:pPr>
            <a:endParaRPr lang="en-US" sz="26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600448636"/>
              </p:ext>
            </p:extLst>
          </p:nvPr>
        </p:nvGraphicFramePr>
        <p:xfrm>
          <a:off x="1828800" y="1524000"/>
          <a:ext cx="83058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092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8229600" cy="469392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endParaRPr lang="en-US" sz="1050" dirty="0"/>
          </a:p>
          <a:p>
            <a:pPr>
              <a:buNone/>
            </a:pPr>
            <a:r>
              <a:rPr lang="en-US" sz="1050" dirty="0"/>
              <a:t>Ronk and Erb, 2010, Stencil and Erb, 2015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1752600" y="1066800"/>
            <a:ext cx="91440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q"/>
              <a:defRPr/>
            </a:pPr>
            <a:endParaRPr lang="en-US" sz="2600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686058934"/>
              </p:ext>
            </p:extLst>
          </p:nvPr>
        </p:nvGraphicFramePr>
        <p:xfrm>
          <a:off x="1447800" y="1743074"/>
          <a:ext cx="9220200" cy="412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When do Storages Overflow?</a:t>
            </a:r>
          </a:p>
        </p:txBody>
      </p:sp>
    </p:spTree>
    <p:extLst>
      <p:ext uri="{BB962C8B-B14F-4D97-AF65-F5344CB8AC3E}">
        <p14:creationId xmlns:p14="http://schemas.microsoft.com/office/powerpoint/2010/main" val="104728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/>
              <a:t>Being Prepared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9248078" cy="43891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200" b="1" dirty="0"/>
              <a:t>Determine what are the potential problems you could encounter</a:t>
            </a:r>
          </a:p>
          <a:p>
            <a:endParaRPr lang="en-US" sz="3200" b="1" dirty="0"/>
          </a:p>
          <a:p>
            <a:r>
              <a:rPr lang="en-US" sz="3200" b="1" dirty="0"/>
              <a:t>Create both a </a:t>
            </a:r>
            <a:r>
              <a:rPr lang="en-US" sz="3200" b="1" i="1" u="sng" dirty="0"/>
              <a:t>prevention strategy </a:t>
            </a:r>
            <a:r>
              <a:rPr lang="en-US" sz="3200" b="1" dirty="0"/>
              <a:t>and a </a:t>
            </a:r>
            <a:r>
              <a:rPr lang="en-US" sz="3200" b="1" u="sng" dirty="0"/>
              <a:t>response plan</a:t>
            </a:r>
            <a:r>
              <a:rPr lang="en-US" sz="3200" b="1" dirty="0"/>
              <a:t> for each one</a:t>
            </a:r>
          </a:p>
          <a:p>
            <a:endParaRPr lang="en-US" sz="3200" b="1" dirty="0"/>
          </a:p>
          <a:p>
            <a:r>
              <a:rPr lang="en-US" sz="3200" b="1" dirty="0"/>
              <a:t>Make sure everyone knows the plan</a:t>
            </a:r>
          </a:p>
        </p:txBody>
      </p:sp>
    </p:spTree>
    <p:extLst>
      <p:ext uri="{BB962C8B-B14F-4D97-AF65-F5344CB8AC3E}">
        <p14:creationId xmlns:p14="http://schemas.microsoft.com/office/powerpoint/2010/main" val="288005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Example: Spontaneous Combustion-poultry manure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35480"/>
            <a:ext cx="8001000" cy="43891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Determine what are the potential problems you could encounter</a:t>
            </a:r>
          </a:p>
          <a:p>
            <a:endParaRPr lang="en-US" dirty="0"/>
          </a:p>
          <a:p>
            <a:r>
              <a:rPr lang="en-US" dirty="0"/>
              <a:t>Create both a </a:t>
            </a:r>
            <a:r>
              <a:rPr lang="en-US" b="1" i="1" u="sng" dirty="0"/>
              <a:t>prevention strategy </a:t>
            </a:r>
            <a:r>
              <a:rPr lang="en-US" dirty="0"/>
              <a:t>and a </a:t>
            </a:r>
            <a:r>
              <a:rPr lang="en-US" b="1" u="sng" dirty="0"/>
              <a:t>response plan</a:t>
            </a:r>
            <a:r>
              <a:rPr lang="en-US" dirty="0"/>
              <a:t> for each one</a:t>
            </a:r>
          </a:p>
          <a:p>
            <a:endParaRPr lang="en-US" dirty="0"/>
          </a:p>
          <a:p>
            <a:r>
              <a:rPr lang="en-US" dirty="0"/>
              <a:t>Make sure everyone knows the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945"/>
          <a:stretch/>
        </p:blipFill>
        <p:spPr>
          <a:xfrm>
            <a:off x="1524000" y="1847088"/>
            <a:ext cx="9144000" cy="5303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5532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Photo: https://www.rootsimple.com/2014/10/compost-piles-on-fire/</a:t>
            </a:r>
          </a:p>
        </p:txBody>
      </p:sp>
    </p:spTree>
    <p:extLst>
      <p:ext uri="{BB962C8B-B14F-4D97-AF65-F5344CB8AC3E}">
        <p14:creationId xmlns:p14="http://schemas.microsoft.com/office/powerpoint/2010/main" val="1824322479"/>
      </p:ext>
    </p:extLst>
  </p:cSld>
  <p:clrMapOvr>
    <a:masterClrMapping/>
  </p:clrMapOvr>
</p:sld>
</file>

<file path=ppt/theme/theme1.xml><?xml version="1.0" encoding="utf-8"?>
<a:theme xmlns:a="http://schemas.openxmlformats.org/drawingml/2006/main" name="Widescreen_Red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_Red" id="{5E3F9269-DF9D-8D47-8D5A-DF6F2893133F}" vid="{DFB1F608-E763-8B40-B8E4-85D336BE4C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Widescreen_Red</Template>
  <TotalTime>72</TotalTime>
  <Words>998</Words>
  <Application>Microsoft Macintosh PowerPoint</Application>
  <PresentationFormat>Widescreen</PresentationFormat>
  <Paragraphs>274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Widescreen_Red</vt:lpstr>
      <vt:lpstr>Planning for the Unexpected: Manure Storage and Natural Disasters</vt:lpstr>
      <vt:lpstr>Storage Issues - Solid</vt:lpstr>
      <vt:lpstr>Storage Issues - Liquid</vt:lpstr>
      <vt:lpstr>Iowa Summary</vt:lpstr>
      <vt:lpstr>Wisconsin Summary </vt:lpstr>
      <vt:lpstr>Wisconsin On-Farm Incidents</vt:lpstr>
      <vt:lpstr>When do Storages Overflow?</vt:lpstr>
      <vt:lpstr>Being Prepared </vt:lpstr>
      <vt:lpstr>Example: Spontaneous Combustion-poultry manure</vt:lpstr>
      <vt:lpstr>Prevention Strategy</vt:lpstr>
      <vt:lpstr>Response Plan</vt:lpstr>
      <vt:lpstr>Example - Storage Leak: 300,000 gallons in 6 hours</vt:lpstr>
      <vt:lpstr>Situation</vt:lpstr>
      <vt:lpstr>PowerPoint Presentation</vt:lpstr>
      <vt:lpstr>PowerPoint Presentation</vt:lpstr>
      <vt:lpstr>PowerPoint Presentation</vt:lpstr>
      <vt:lpstr>PowerPoint Presentation</vt:lpstr>
      <vt:lpstr>Prevention Strategy</vt:lpstr>
      <vt:lpstr>Prevention Strategy</vt:lpstr>
      <vt:lpstr>Response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Flooding – Solid</vt:lpstr>
      <vt:lpstr>Flooding</vt:lpstr>
      <vt:lpstr>Always have extra capacity – pump before you need to</vt:lpstr>
      <vt:lpstr>Overtopping Storage</vt:lpstr>
      <vt:lpstr>Overtopping Storage</vt:lpstr>
      <vt:lpstr>Fires</vt:lpstr>
      <vt:lpstr>What is your PREVENTION STRATEGY?</vt:lpstr>
      <vt:lpstr>PowerPoint Presentation</vt:lpstr>
      <vt:lpstr>PowerPoint Presentation</vt:lpstr>
      <vt:lpstr>PowerPoint Presentation</vt:lpstr>
      <vt:lpstr>PowerPoint Presentation</vt:lpstr>
      <vt:lpstr>What is your RESPONSE PLAN ?</vt:lpstr>
      <vt:lpstr>Summary</vt:lpstr>
      <vt:lpstr>Summary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 KRIVA</dc:creator>
  <cp:lastModifiedBy>Kevin A Erb</cp:lastModifiedBy>
  <cp:revision>8</cp:revision>
  <dcterms:created xsi:type="dcterms:W3CDTF">2019-04-23T13:43:19Z</dcterms:created>
  <dcterms:modified xsi:type="dcterms:W3CDTF">2019-07-29T18:31:12Z</dcterms:modified>
</cp:coreProperties>
</file>