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66" r:id="rId1"/>
  </p:sldMasterIdLst>
  <p:notesMasterIdLst>
    <p:notesMasterId r:id="rId25"/>
  </p:notesMasterIdLst>
  <p:handoutMasterIdLst>
    <p:handoutMasterId r:id="rId26"/>
  </p:handoutMasterIdLst>
  <p:sldIdLst>
    <p:sldId id="356" r:id="rId2"/>
    <p:sldId id="1119" r:id="rId3"/>
    <p:sldId id="1120" r:id="rId4"/>
    <p:sldId id="931" r:id="rId5"/>
    <p:sldId id="927" r:id="rId6"/>
    <p:sldId id="1091" r:id="rId7"/>
    <p:sldId id="947" r:id="rId8"/>
    <p:sldId id="529" r:id="rId9"/>
    <p:sldId id="534" r:id="rId10"/>
    <p:sldId id="462" r:id="rId11"/>
    <p:sldId id="421" r:id="rId12"/>
    <p:sldId id="444" r:id="rId13"/>
    <p:sldId id="470" r:id="rId14"/>
    <p:sldId id="411" r:id="rId15"/>
    <p:sldId id="413" r:id="rId16"/>
    <p:sldId id="419" r:id="rId17"/>
    <p:sldId id="473" r:id="rId18"/>
    <p:sldId id="432" r:id="rId19"/>
    <p:sldId id="433" r:id="rId20"/>
    <p:sldId id="295" r:id="rId21"/>
    <p:sldId id="1118" r:id="rId22"/>
    <p:sldId id="478" r:id="rId23"/>
    <p:sldId id="477" r:id="rId24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32FF"/>
    <a:srgbClr val="941100"/>
    <a:srgbClr val="040405"/>
    <a:srgbClr val="E4D82D"/>
    <a:srgbClr val="000000"/>
    <a:srgbClr val="000221"/>
    <a:srgbClr val="47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784"/>
    <p:restoredTop sz="94694"/>
  </p:normalViewPr>
  <p:slideViewPr>
    <p:cSldViewPr>
      <p:cViewPr varScale="1">
        <p:scale>
          <a:sx n="117" d="100"/>
          <a:sy n="117" d="100"/>
        </p:scale>
        <p:origin x="96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403975" y="8743950"/>
            <a:ext cx="3905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 algn="r" eaLnBrk="0" hangingPunct="0"/>
            <a:fld id="{6987F073-F24B-6D45-B0A6-7BAC131F1013}" type="slidenum">
              <a:rPr lang="en-US" sz="1400"/>
              <a:pPr algn="r" eaLnBrk="0" hangingPunct="0"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092723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403975" y="8743950"/>
            <a:ext cx="3905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 algn="r" eaLnBrk="0" hangingPunct="0"/>
            <a:fld id="{5C15BE32-BDB6-DA47-9B94-021B4AA0AFA7}" type="slidenum">
              <a:rPr lang="en-US" sz="1400"/>
              <a:pPr algn="r" eaLnBrk="0" hangingPunct="0"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622675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90" charset="0"/>
        <a:ea typeface="ＭＳ Ｐゴシック" pitchFamily="48" charset="-128"/>
        <a:cs typeface="ＭＳ Ｐゴシック" pitchFamily="4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90" charset="0"/>
        <a:ea typeface="ＭＳ Ｐゴシック" pitchFamily="9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90" charset="0"/>
        <a:ea typeface="ＭＳ Ｐゴシック" pitchFamily="9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90" charset="0"/>
        <a:ea typeface="ＭＳ Ｐゴシック" pitchFamily="9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90" charset="0"/>
        <a:ea typeface="ＭＳ Ｐゴシック" pitchFamily="9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169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86D9AA14-3B29-104E-AB2A-73AA2578B613}" type="slidenum">
              <a:rPr lang="en-US" sz="1200">
                <a:latin typeface="Arial" charset="0"/>
              </a:rPr>
              <a:pPr eaLnBrk="1" hangingPunct="1"/>
              <a:t>19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5FEFED-C5FF-4B43-AF29-AFE58879C082}" type="slidenum">
              <a:rPr lang="en-US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035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ChangeArrowheads="1"/>
          </p:cNvSpPr>
          <p:nvPr/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3" rIns="91427" bIns="45713" anchor="ctr"/>
          <a:lstStyle/>
          <a:p>
            <a:endParaRPr lang="en-US"/>
          </a:p>
        </p:txBody>
      </p:sp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3" tIns="45273" rIns="92163" bIns="45273" anchor="b"/>
          <a:lstStyle/>
          <a:p>
            <a:pPr algn="r" defTabSz="928538" eaLnBrk="0" hangingPunct="0"/>
            <a:r>
              <a:rPr lang="en-US" sz="1200">
                <a:latin typeface="Times New Roman" charset="0"/>
              </a:rPr>
              <a:t>1</a:t>
            </a:r>
          </a:p>
        </p:txBody>
      </p:sp>
      <p:sp>
        <p:nvSpPr>
          <p:cNvPr id="65539" name="Rectangle 4"/>
          <p:cNvSpPr>
            <a:spLocks noChangeArrowheads="1"/>
          </p:cNvSpPr>
          <p:nvPr/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3" rIns="91427" bIns="45713" anchor="ctr"/>
          <a:lstStyle/>
          <a:p>
            <a:endParaRPr lang="en-US"/>
          </a:p>
        </p:txBody>
      </p:sp>
      <p:sp>
        <p:nvSpPr>
          <p:cNvPr id="65540" name="Rectangle 5"/>
          <p:cNvSpPr>
            <a:spLocks noChangeArrowheads="1"/>
          </p:cNvSpPr>
          <p:nvPr/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3" rIns="91427" bIns="45713" anchor="ctr"/>
          <a:lstStyle/>
          <a:p>
            <a:endParaRPr lang="en-US"/>
          </a:p>
        </p:txBody>
      </p:sp>
      <p:sp>
        <p:nvSpPr>
          <p:cNvPr id="6554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4850"/>
            <a:ext cx="4629150" cy="3471863"/>
          </a:xfrm>
          <a:ln cap="flat"/>
        </p:spPr>
      </p:sp>
      <p:sp>
        <p:nvSpPr>
          <p:cNvPr id="65542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163" tIns="45273" rIns="92163" bIns="45273" anchor="ctr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64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/>
          <a:lstStyle/>
          <a:p>
            <a:endParaRPr lang="en-US"/>
          </a:p>
        </p:txBody>
      </p:sp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9" tIns="45276" rIns="92169" bIns="45276" anchor="b"/>
          <a:lstStyle/>
          <a:p>
            <a:pPr algn="r" defTabSz="928688" eaLnBrk="0" hangingPunct="0"/>
            <a:r>
              <a:rPr lang="en-US" sz="1200">
                <a:latin typeface="Times New Roman" charset="0"/>
              </a:rPr>
              <a:t>1</a:t>
            </a: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/>
          <a:lstStyle/>
          <a:p>
            <a:endParaRPr lang="en-US"/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/>
          <a:lstStyle/>
          <a:p>
            <a:endParaRPr lang="en-US"/>
          </a:p>
        </p:txBody>
      </p:sp>
      <p:sp>
        <p:nvSpPr>
          <p:cNvPr id="41989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0625" y="704850"/>
            <a:ext cx="4629150" cy="3471863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90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2169" tIns="45276" rIns="92169" bIns="45276" numCol="1" anchor="ctr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994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3" rIns="91427" bIns="45713" anchor="ctr"/>
          <a:lstStyle/>
          <a:p>
            <a:endParaRPr lang="en-US"/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3" tIns="45273" rIns="92163" bIns="45273" anchor="b"/>
          <a:lstStyle/>
          <a:p>
            <a:pPr algn="r" defTabSz="928538" eaLnBrk="0" hangingPunct="0"/>
            <a:r>
              <a:rPr lang="en-US" sz="1200">
                <a:latin typeface="Times New Roman" charset="0"/>
              </a:rPr>
              <a:t>1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3" rIns="91427" bIns="45713" anchor="ctr"/>
          <a:lstStyle/>
          <a:p>
            <a:endParaRPr lang="en-US"/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3" rIns="91427" bIns="45713" anchor="ctr"/>
          <a:lstStyle/>
          <a:p>
            <a:endParaRPr lang="en-US"/>
          </a:p>
        </p:txBody>
      </p:sp>
      <p:sp>
        <p:nvSpPr>
          <p:cNvPr id="3174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4850"/>
            <a:ext cx="4629150" cy="3471863"/>
          </a:xfrm>
          <a:ln cap="flat"/>
        </p:spPr>
      </p:sp>
      <p:sp>
        <p:nvSpPr>
          <p:cNvPr id="31750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163" tIns="45273" rIns="92163" bIns="45273" anchor="ctr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792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/>
          <a:lstStyle/>
          <a:p>
            <a:endParaRPr lang="en-US"/>
          </a:p>
        </p:txBody>
      </p:sp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9" tIns="45276" rIns="92169" bIns="45276" anchor="b"/>
          <a:lstStyle/>
          <a:p>
            <a:pPr algn="r" defTabSz="928688" eaLnBrk="0" hangingPunct="0"/>
            <a:r>
              <a:rPr lang="en-US" sz="1200">
                <a:latin typeface="Times New Roman" charset="0"/>
              </a:rPr>
              <a:t>1</a:t>
            </a: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/>
          <a:lstStyle/>
          <a:p>
            <a:endParaRPr lang="en-US"/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 anchor="ctr"/>
          <a:lstStyle/>
          <a:p>
            <a:endParaRPr lang="en-US"/>
          </a:p>
        </p:txBody>
      </p:sp>
      <p:sp>
        <p:nvSpPr>
          <p:cNvPr id="45061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0625" y="704850"/>
            <a:ext cx="4629150" cy="3471863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62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2169" tIns="45276" rIns="92169" bIns="45276" numCol="1" anchor="ctr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62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ChangeArrowheads="1"/>
          </p:cNvSpPr>
          <p:nvPr/>
        </p:nvSpPr>
        <p:spPr bwMode="auto">
          <a:xfrm>
            <a:off x="3883025" y="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19" tIns="44860" rIns="89719" bIns="44860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14690" name="Rectangle 3"/>
          <p:cNvSpPr>
            <a:spLocks noChangeArrowheads="1"/>
          </p:cNvSpPr>
          <p:nvPr/>
        </p:nvSpPr>
        <p:spPr bwMode="auto">
          <a:xfrm>
            <a:off x="3883025" y="8685213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992" tIns="0" rIns="18992" bIns="0" anchor="b"/>
          <a:lstStyle/>
          <a:p>
            <a:pPr algn="r" defTabSz="911225" eaLnBrk="0" hangingPunct="0"/>
            <a:r>
              <a:rPr lang="en-US" sz="1000" i="1">
                <a:latin typeface="Times New Roman" charset="0"/>
              </a:rPr>
              <a:t>6</a:t>
            </a:r>
          </a:p>
        </p:txBody>
      </p:sp>
      <p:sp>
        <p:nvSpPr>
          <p:cNvPr id="114691" name="Rectangle 4"/>
          <p:cNvSpPr>
            <a:spLocks noChangeArrowheads="1"/>
          </p:cNvSpPr>
          <p:nvPr/>
        </p:nvSpPr>
        <p:spPr bwMode="auto">
          <a:xfrm>
            <a:off x="0" y="8685213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19" tIns="44860" rIns="89719" bIns="44860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14692" name="Rectangle 5"/>
          <p:cNvSpPr>
            <a:spLocks noChangeArrowheads="1"/>
          </p:cNvSpPr>
          <p:nvPr/>
        </p:nvSpPr>
        <p:spPr bwMode="auto">
          <a:xfrm>
            <a:off x="0" y="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19" tIns="44860" rIns="89719" bIns="44860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1469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3738"/>
            <a:ext cx="4552950" cy="3414712"/>
          </a:xfrm>
          <a:ln cap="flat"/>
        </p:spPr>
      </p:sp>
      <p:sp>
        <p:nvSpPr>
          <p:cNvPr id="11469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3212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212" tIns="44314" rIns="90212" bIns="44314"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30" tIns="44865" rIns="89730" bIns="44865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53" tIns="44433" rIns="90453" bIns="44433" anchor="b"/>
          <a:lstStyle/>
          <a:p>
            <a:pPr algn="r" defTabSz="912813" eaLnBrk="0" hangingPunct="0"/>
            <a:r>
              <a:rPr lang="en-US" sz="1200">
                <a:latin typeface="Times New Roman" charset="0"/>
              </a:rPr>
              <a:t>1</a:t>
            </a: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30" tIns="44865" rIns="89730" bIns="44865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0445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30" tIns="44865" rIns="89730" bIns="44865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0445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3738"/>
            <a:ext cx="4552950" cy="3414712"/>
          </a:xfrm>
          <a:ln cap="flat"/>
        </p:spPr>
      </p:sp>
      <p:sp>
        <p:nvSpPr>
          <p:cNvPr id="104454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53" tIns="44433" rIns="90453" bIns="44433" anchor="ctr"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69A78ECE-CCAD-604B-B7BE-6AEF98D677CE}" type="slidenum">
              <a:rPr lang="en-US" sz="1200">
                <a:latin typeface="Calibri" charset="0"/>
              </a:rPr>
              <a:pPr eaLnBrk="1" hangingPunct="1"/>
              <a:t>15</a:t>
            </a:fld>
            <a:endParaRPr lang="en-US" sz="1200">
              <a:latin typeface="Calibri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B979AAC8-16A7-DC4F-BA40-2CD618A8DEF2}" type="slidenum">
              <a:rPr lang="en-US" sz="1200">
                <a:latin typeface="Calibri" charset="0"/>
              </a:rPr>
              <a:pPr eaLnBrk="1" hangingPunct="1"/>
              <a:t>16</a:t>
            </a:fld>
            <a:endParaRPr lang="en-US" sz="1200">
              <a:latin typeface="Calibri" charset="0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94F0A405-9DB8-9240-922C-80CA43508908}" type="slidenum">
              <a:rPr lang="en-US" sz="1200">
                <a:latin typeface="Arial" charset="0"/>
              </a:rPr>
              <a:pPr eaLnBrk="1" hangingPunct="1"/>
              <a:t>18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Robb Meinen - Penn State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BDBD0-0F92-CC4E-A66C-F4FAC11FA5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82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Robb Meinen - Penn State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D14B2-622C-134D-AA23-1B178363BE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840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Robb Meinen - Penn State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F28A1-52F9-9B43-9518-8183491522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497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460500"/>
            <a:ext cx="4038600" cy="5397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60500"/>
            <a:ext cx="4038600" cy="5397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Robb Meinen - Penn State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6F37A-7879-664D-8919-14C40E0CA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54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Robb Meinen - Penn State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056AF-27EB-CB4C-9185-5C5410F630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26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Robb Meinen - Penn State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88A35-B946-7247-B34D-44AA5C13FC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30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Robb Meinen - Penn State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9FDF3-80D8-5443-BCA7-D192F37E17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71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Robb Meinen - Penn State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E8B82-1C85-384C-959F-24D8CB2E49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37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Robb Meinen - Penn State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1A8DC-0FCD-7042-8CFF-7B0B89AB3F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37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Robb Meinen - Penn State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C2687-32B3-C340-B660-4874E316F5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495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Robb Meinen - Penn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0E48A-230C-924F-A0F4-9C151FB27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32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Robb Meinen - Penn State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13700-F20C-3E48-AD71-0AD21D8A3E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20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Robb Meinen - Penn State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C3E3E-8AC9-6143-A812-04DCABFA09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85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Robb Meinen - Penn State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328AE98-AC11-8340-B2C9-6628B89FE3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6" r:id="rId7"/>
    <p:sldLayoutId id="2147483870" r:id="rId8"/>
    <p:sldLayoutId id="2147483871" r:id="rId9"/>
    <p:sldLayoutId id="2147483872" r:id="rId10"/>
    <p:sldLayoutId id="2147483873" r:id="rId11"/>
    <p:sldLayoutId id="2147483877" r:id="rId12"/>
    <p:sldLayoutId id="2147483875" r:id="rId13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jm134@psu.ed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rjm134@psu.edu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>
            <a:extLst>
              <a:ext uri="{FF2B5EF4-FFF2-40B4-BE49-F238E27FC236}">
                <a16:creationId xmlns:a16="http://schemas.microsoft.com/office/drawing/2014/main" id="{4BDFDE64-9A9E-1B44-AED2-B30D26808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79726"/>
            <a:ext cx="9144000" cy="267890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i="1" dirty="0">
                <a:solidFill>
                  <a:srgbClr val="0432FF"/>
                </a:solidFill>
              </a:rPr>
              <a:t>Foundational Nutrient Concepts Everyone Utilizing Manure Should Know</a:t>
            </a:r>
            <a:br>
              <a:rPr lang="en-US" altLang="en-US" sz="2800" b="1" i="1" dirty="0">
                <a:solidFill>
                  <a:srgbClr val="0432FF"/>
                </a:solidFill>
              </a:rPr>
            </a:br>
            <a:br>
              <a:rPr lang="en-US" altLang="en-US" sz="3600" dirty="0"/>
            </a:br>
            <a:r>
              <a:rPr lang="en-US" altLang="en-US" sz="3600" b="1" i="1" dirty="0">
                <a:solidFill>
                  <a:srgbClr val="941100"/>
                </a:solidFill>
              </a:rPr>
              <a:t>2019 North American Manure Expo</a:t>
            </a:r>
            <a:br>
              <a:rPr lang="en-US" altLang="en-US" sz="3600" b="1" i="1" dirty="0">
                <a:solidFill>
                  <a:srgbClr val="941100"/>
                </a:solidFill>
              </a:rPr>
            </a:br>
            <a:r>
              <a:rPr lang="en-US" altLang="en-US" sz="3600" b="1" i="1" dirty="0">
                <a:solidFill>
                  <a:srgbClr val="941100"/>
                </a:solidFill>
              </a:rPr>
              <a:t>Fair Oaks, Indiana</a:t>
            </a:r>
          </a:p>
        </p:txBody>
      </p:sp>
      <p:sp>
        <p:nvSpPr>
          <p:cNvPr id="5122" name="Content Placeholder 2">
            <a:extLst>
              <a:ext uri="{FF2B5EF4-FFF2-40B4-BE49-F238E27FC236}">
                <a16:creationId xmlns:a16="http://schemas.microsoft.com/office/drawing/2014/main" id="{75E5C3BE-A9F4-714C-A60B-C69877C2A0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4382692"/>
            <a:ext cx="7886700" cy="224670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400" b="1" dirty="0">
                <a:solidFill>
                  <a:srgbClr val="0432FF"/>
                </a:solidFill>
              </a:rPr>
              <a:t>Robb Meinen</a:t>
            </a:r>
          </a:p>
          <a:p>
            <a:pPr marL="0" indent="0" algn="ctr">
              <a:buNone/>
            </a:pPr>
            <a:r>
              <a:rPr lang="en-US" altLang="en-US" sz="2400" b="1" dirty="0"/>
              <a:t>Penn State Department of Animal Science</a:t>
            </a:r>
          </a:p>
          <a:p>
            <a:pPr marL="0" indent="0" algn="ctr">
              <a:buNone/>
            </a:pPr>
            <a:r>
              <a:rPr lang="en-US" altLang="en-US" sz="2400" b="1" dirty="0"/>
              <a:t>119 ASI Building, University Park, PA 16802</a:t>
            </a:r>
          </a:p>
          <a:p>
            <a:pPr marL="0" indent="0" algn="ctr">
              <a:buNone/>
            </a:pPr>
            <a:r>
              <a:rPr lang="en-US" altLang="en-US" sz="2400" b="1" dirty="0">
                <a:solidFill>
                  <a:srgbClr val="941100"/>
                </a:solidFill>
                <a:hlinkClick r:id="rId2"/>
              </a:rPr>
              <a:t>rjm134@psu.edu</a:t>
            </a:r>
            <a:endParaRPr lang="en-US" altLang="en-US" sz="2400" b="1" dirty="0">
              <a:solidFill>
                <a:srgbClr val="941100"/>
              </a:solidFill>
            </a:endParaRPr>
          </a:p>
          <a:p>
            <a:pPr marL="0" indent="0" algn="ctr">
              <a:buNone/>
            </a:pPr>
            <a:r>
              <a:rPr lang="en-US" altLang="en-US" sz="2400" b="1" dirty="0"/>
              <a:t>(814) 865-5968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C2B7DB-68FE-5D48-934E-70D862E67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26629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Robb Meinen - Penn State</a:t>
            </a:r>
          </a:p>
        </p:txBody>
      </p:sp>
    </p:spTree>
    <p:extLst>
      <p:ext uri="{BB962C8B-B14F-4D97-AF65-F5344CB8AC3E}">
        <p14:creationId xmlns:p14="http://schemas.microsoft.com/office/powerpoint/2010/main" val="3647639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3" descr="DeadZone_WEB-800x6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49" y="3864429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049" y="228600"/>
            <a:ext cx="9373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Impacts from one corn row can contribute to issues on many scales</a:t>
            </a:r>
          </a:p>
        </p:txBody>
      </p:sp>
      <p:pic>
        <p:nvPicPr>
          <p:cNvPr id="5" name="Picture 4" descr="n5algae-jpg.jpg">
            <a:extLst>
              <a:ext uri="{FF2B5EF4-FFF2-40B4-BE49-F238E27FC236}">
                <a16:creationId xmlns:a16="http://schemas.microsoft.com/office/drawing/2014/main" id="{426815C5-A618-A64B-9790-9D80876B5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700" y="936173"/>
            <a:ext cx="4380122" cy="2971799"/>
          </a:xfrm>
          <a:prstGeom prst="rect">
            <a:avLst/>
          </a:prstGeom>
        </p:spPr>
      </p:pic>
      <p:pic>
        <p:nvPicPr>
          <p:cNvPr id="6" name="Picture 4" descr="world_21dec2010.jpg">
            <a:extLst>
              <a:ext uri="{FF2B5EF4-FFF2-40B4-BE49-F238E27FC236}">
                <a16:creationId xmlns:a16="http://schemas.microsoft.com/office/drawing/2014/main" id="{AE83CC1F-0A1B-C148-AF59-1F1109FB2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35" y="685801"/>
            <a:ext cx="414199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R-306089827.jpg">
            <a:extLst>
              <a:ext uri="{FF2B5EF4-FFF2-40B4-BE49-F238E27FC236}">
                <a16:creationId xmlns:a16="http://schemas.microsoft.com/office/drawing/2014/main" id="{856E6CFC-ACB9-9E45-84C9-C2188F6BA4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966317"/>
            <a:ext cx="3124200" cy="27680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49A952-E6D9-9B4E-97CB-597DF6446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88500" y="6369216"/>
            <a:ext cx="1355500" cy="365125"/>
          </a:xfrm>
        </p:spPr>
        <p:txBody>
          <a:bodyPr/>
          <a:lstStyle/>
          <a:p>
            <a:pPr algn="r">
              <a:defRPr/>
            </a:pPr>
            <a:r>
              <a:rPr lang="en-US"/>
              <a:t>Robb Meinen - Penn State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3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7581"/>
            <a:ext cx="8229600" cy="830619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i="1" dirty="0">
                <a:solidFill>
                  <a:srgbClr val="0000FF"/>
                </a:solidFill>
                <a:ea typeface="+mj-ea"/>
                <a:cs typeface="+mj-cs"/>
              </a:rPr>
              <a:t>1.  N &amp; P imbalances in manures</a:t>
            </a:r>
          </a:p>
        </p:txBody>
      </p:sp>
      <p:sp>
        <p:nvSpPr>
          <p:cNvPr id="113667" name="Rectangle 5" descr="Dark vertical"/>
          <p:cNvSpPr>
            <a:spLocks noChangeArrowheads="1"/>
          </p:cNvSpPr>
          <p:nvPr/>
        </p:nvSpPr>
        <p:spPr bwMode="auto">
          <a:xfrm>
            <a:off x="2255838" y="3384550"/>
            <a:ext cx="685800" cy="1233488"/>
          </a:xfrm>
          <a:prstGeom prst="rect">
            <a:avLst/>
          </a:prstGeom>
          <a:pattFill prst="dkVert">
            <a:fgClr>
              <a:srgbClr val="66330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13668" name="Rectangle 6" descr="Dark vertical"/>
          <p:cNvSpPr>
            <a:spLocks noChangeArrowheads="1"/>
          </p:cNvSpPr>
          <p:nvPr/>
        </p:nvSpPr>
        <p:spPr bwMode="auto">
          <a:xfrm>
            <a:off x="3625850" y="1946275"/>
            <a:ext cx="685800" cy="2671763"/>
          </a:xfrm>
          <a:prstGeom prst="rect">
            <a:avLst/>
          </a:prstGeom>
          <a:pattFill prst="dkVert">
            <a:fgClr>
              <a:srgbClr val="6633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13669" name="Rectangle 17"/>
          <p:cNvSpPr>
            <a:spLocks noChangeArrowheads="1"/>
          </p:cNvSpPr>
          <p:nvPr/>
        </p:nvSpPr>
        <p:spPr bwMode="auto">
          <a:xfrm>
            <a:off x="457200" y="1981200"/>
            <a:ext cx="31051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b="1">
                <a:solidFill>
                  <a:srgbClr val="A50021"/>
                </a:solidFill>
                <a:latin typeface="Calibri" charset="0"/>
              </a:rPr>
              <a:t>Nitrogen Balance</a:t>
            </a:r>
          </a:p>
          <a:p>
            <a:pPr eaLnBrk="0" hangingPunct="0"/>
            <a:r>
              <a:rPr lang="en-US" b="1">
                <a:solidFill>
                  <a:srgbClr val="A50021"/>
                </a:solidFill>
                <a:latin typeface="Calibri" charset="0"/>
              </a:rPr>
              <a:t>Corn/Dairy Manure</a:t>
            </a:r>
          </a:p>
        </p:txBody>
      </p:sp>
      <p:sp>
        <p:nvSpPr>
          <p:cNvPr id="113670" name="Rectangle 28"/>
          <p:cNvSpPr>
            <a:spLocks noChangeArrowheads="1"/>
          </p:cNvSpPr>
          <p:nvPr/>
        </p:nvSpPr>
        <p:spPr bwMode="auto">
          <a:xfrm>
            <a:off x="2260600" y="3978275"/>
            <a:ext cx="714375" cy="63976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13671" name="Rectangle 29"/>
          <p:cNvSpPr>
            <a:spLocks noChangeArrowheads="1"/>
          </p:cNvSpPr>
          <p:nvPr/>
        </p:nvSpPr>
        <p:spPr bwMode="auto">
          <a:xfrm>
            <a:off x="3606800" y="4084638"/>
            <a:ext cx="714375" cy="533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13672" name="Rectangle 30" descr="Dark vertical"/>
          <p:cNvSpPr>
            <a:spLocks noChangeArrowheads="1"/>
          </p:cNvSpPr>
          <p:nvPr/>
        </p:nvSpPr>
        <p:spPr bwMode="auto">
          <a:xfrm>
            <a:off x="947738" y="2974975"/>
            <a:ext cx="692150" cy="1647825"/>
          </a:xfrm>
          <a:prstGeom prst="rect">
            <a:avLst/>
          </a:prstGeom>
          <a:pattFill prst="dkVert">
            <a:fgClr>
              <a:srgbClr val="663300"/>
            </a:fgClr>
            <a:bgClr>
              <a:srgbClr val="FFFFFF"/>
            </a:bgClr>
          </a:patt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13673" name="Rectangle 31"/>
          <p:cNvSpPr>
            <a:spLocks noChangeArrowheads="1"/>
          </p:cNvSpPr>
          <p:nvPr/>
        </p:nvSpPr>
        <p:spPr bwMode="auto">
          <a:xfrm>
            <a:off x="5168900" y="2951163"/>
            <a:ext cx="714375" cy="1666875"/>
          </a:xfrm>
          <a:prstGeom prst="rect">
            <a:avLst/>
          </a:prstGeom>
          <a:solidFill>
            <a:srgbClr val="FFFF00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13674" name="Rectangle 32" descr="Dark vertical"/>
          <p:cNvSpPr>
            <a:spLocks noChangeArrowheads="1"/>
          </p:cNvSpPr>
          <p:nvPr/>
        </p:nvSpPr>
        <p:spPr bwMode="auto">
          <a:xfrm>
            <a:off x="5187950" y="3797300"/>
            <a:ext cx="685800" cy="820738"/>
          </a:xfrm>
          <a:prstGeom prst="rect">
            <a:avLst/>
          </a:prstGeom>
          <a:pattFill prst="dkVert">
            <a:fgClr>
              <a:srgbClr val="6633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13675" name="Rectangle 33" descr="Dark vertical"/>
          <p:cNvSpPr>
            <a:spLocks noChangeArrowheads="1"/>
          </p:cNvSpPr>
          <p:nvPr/>
        </p:nvSpPr>
        <p:spPr bwMode="auto">
          <a:xfrm>
            <a:off x="6537325" y="3976688"/>
            <a:ext cx="717550" cy="642937"/>
          </a:xfrm>
          <a:prstGeom prst="rect">
            <a:avLst/>
          </a:prstGeom>
          <a:pattFill prst="dkVert">
            <a:fgClr>
              <a:srgbClr val="663300"/>
            </a:fgClr>
            <a:bgClr>
              <a:srgbClr val="FFFFFF"/>
            </a:bgClr>
          </a:patt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13676" name="Rectangle 34" descr="Dark vertical"/>
          <p:cNvSpPr>
            <a:spLocks noChangeArrowheads="1"/>
          </p:cNvSpPr>
          <p:nvPr/>
        </p:nvSpPr>
        <p:spPr bwMode="auto">
          <a:xfrm>
            <a:off x="7927975" y="3278188"/>
            <a:ext cx="685800" cy="1339850"/>
          </a:xfrm>
          <a:prstGeom prst="rect">
            <a:avLst/>
          </a:prstGeom>
          <a:pattFill prst="dkVert">
            <a:fgClr>
              <a:srgbClr val="6633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13677" name="Rectangle 35"/>
          <p:cNvSpPr>
            <a:spLocks noChangeArrowheads="1"/>
          </p:cNvSpPr>
          <p:nvPr/>
        </p:nvSpPr>
        <p:spPr bwMode="auto">
          <a:xfrm>
            <a:off x="6538913" y="3978275"/>
            <a:ext cx="714375" cy="639763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13678" name="Rectangle 37"/>
          <p:cNvSpPr>
            <a:spLocks noChangeArrowheads="1"/>
          </p:cNvSpPr>
          <p:nvPr/>
        </p:nvSpPr>
        <p:spPr bwMode="auto">
          <a:xfrm>
            <a:off x="5410200" y="1981200"/>
            <a:ext cx="30607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b="1">
                <a:solidFill>
                  <a:srgbClr val="A50021"/>
                </a:solidFill>
                <a:latin typeface="Calibri" charset="0"/>
              </a:rPr>
              <a:t>Phosphorus Balance</a:t>
            </a:r>
          </a:p>
          <a:p>
            <a:pPr eaLnBrk="0" hangingPunct="0"/>
            <a:r>
              <a:rPr lang="en-US" b="1">
                <a:solidFill>
                  <a:srgbClr val="A50021"/>
                </a:solidFill>
                <a:latin typeface="Calibri" charset="0"/>
              </a:rPr>
              <a:t>Corn/Dairy Manure</a:t>
            </a:r>
          </a:p>
        </p:txBody>
      </p:sp>
      <p:sp>
        <p:nvSpPr>
          <p:cNvPr id="113679" name="Rectangle 39"/>
          <p:cNvSpPr>
            <a:spLocks noChangeArrowheads="1"/>
          </p:cNvSpPr>
          <p:nvPr/>
        </p:nvSpPr>
        <p:spPr bwMode="auto">
          <a:xfrm>
            <a:off x="7908925" y="4076700"/>
            <a:ext cx="714375" cy="541338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13680" name="Rectangle 40"/>
          <p:cNvSpPr>
            <a:spLocks noChangeArrowheads="1"/>
          </p:cNvSpPr>
          <p:nvPr/>
        </p:nvSpPr>
        <p:spPr bwMode="auto">
          <a:xfrm>
            <a:off x="381000" y="1371600"/>
            <a:ext cx="457200" cy="228600"/>
          </a:xfrm>
          <a:prstGeom prst="rect">
            <a:avLst/>
          </a:prstGeom>
          <a:solidFill>
            <a:srgbClr val="FFFF00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13681" name="Rectangle 41" descr="Dark vertical"/>
          <p:cNvSpPr>
            <a:spLocks noChangeArrowheads="1"/>
          </p:cNvSpPr>
          <p:nvPr/>
        </p:nvSpPr>
        <p:spPr bwMode="auto">
          <a:xfrm>
            <a:off x="5181600" y="1371600"/>
            <a:ext cx="533400" cy="228600"/>
          </a:xfrm>
          <a:prstGeom prst="rect">
            <a:avLst/>
          </a:prstGeom>
          <a:pattFill prst="dkVert">
            <a:fgClr>
              <a:srgbClr val="6633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2307" name="Rectangle 42"/>
          <p:cNvSpPr>
            <a:spLocks noChangeArrowheads="1"/>
          </p:cNvSpPr>
          <p:nvPr/>
        </p:nvSpPr>
        <p:spPr bwMode="auto">
          <a:xfrm>
            <a:off x="914400" y="1371600"/>
            <a:ext cx="236220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rPr>
              <a:t>Corn Nutrient Requirement</a:t>
            </a:r>
          </a:p>
        </p:txBody>
      </p:sp>
      <p:sp>
        <p:nvSpPr>
          <p:cNvPr id="12308" name="Rectangle 43"/>
          <p:cNvSpPr>
            <a:spLocks noChangeArrowheads="1"/>
          </p:cNvSpPr>
          <p:nvPr/>
        </p:nvSpPr>
        <p:spPr bwMode="auto">
          <a:xfrm>
            <a:off x="5791200" y="1371600"/>
            <a:ext cx="2693988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rPr>
              <a:t>Dairy Manure Nutrient Content</a:t>
            </a:r>
          </a:p>
        </p:txBody>
      </p:sp>
      <p:sp>
        <p:nvSpPr>
          <p:cNvPr id="113684" name="Line 44"/>
          <p:cNvSpPr>
            <a:spLocks noChangeShapeType="1"/>
          </p:cNvSpPr>
          <p:nvPr/>
        </p:nvSpPr>
        <p:spPr bwMode="auto">
          <a:xfrm>
            <a:off x="558800" y="4622800"/>
            <a:ext cx="8331200" cy="0"/>
          </a:xfrm>
          <a:prstGeom prst="line">
            <a:avLst/>
          </a:prstGeom>
          <a:noFill/>
          <a:ln w="5080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85" name="Rectangle 45"/>
          <p:cNvSpPr>
            <a:spLocks noChangeArrowheads="1"/>
          </p:cNvSpPr>
          <p:nvPr/>
        </p:nvSpPr>
        <p:spPr bwMode="auto">
          <a:xfrm>
            <a:off x="1089025" y="4679950"/>
            <a:ext cx="2476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A50021"/>
                </a:solidFill>
                <a:latin typeface="Calibri" charset="0"/>
              </a:rPr>
              <a:t>N</a:t>
            </a:r>
          </a:p>
        </p:txBody>
      </p:sp>
      <p:sp>
        <p:nvSpPr>
          <p:cNvPr id="113686" name="Rectangle 46"/>
          <p:cNvSpPr>
            <a:spLocks noChangeArrowheads="1"/>
          </p:cNvSpPr>
          <p:nvPr/>
        </p:nvSpPr>
        <p:spPr bwMode="auto">
          <a:xfrm>
            <a:off x="5508625" y="4679950"/>
            <a:ext cx="2476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A50021"/>
                </a:solidFill>
                <a:latin typeface="Calibri" charset="0"/>
              </a:rPr>
              <a:t>N</a:t>
            </a:r>
          </a:p>
        </p:txBody>
      </p:sp>
      <p:sp>
        <p:nvSpPr>
          <p:cNvPr id="113687" name="Rectangle 47"/>
          <p:cNvSpPr>
            <a:spLocks noChangeArrowheads="1"/>
          </p:cNvSpPr>
          <p:nvPr/>
        </p:nvSpPr>
        <p:spPr bwMode="auto">
          <a:xfrm>
            <a:off x="2273300" y="4679950"/>
            <a:ext cx="7493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A50021"/>
                </a:solidFill>
                <a:latin typeface="Calibri" charset="0"/>
              </a:rPr>
              <a:t>P</a:t>
            </a:r>
            <a:r>
              <a:rPr lang="en-US" sz="2700" baseline="-25000">
                <a:solidFill>
                  <a:srgbClr val="A50021"/>
                </a:solidFill>
                <a:latin typeface="Calibri" charset="0"/>
              </a:rPr>
              <a:t>2</a:t>
            </a:r>
            <a:r>
              <a:rPr lang="en-US" sz="2700">
                <a:solidFill>
                  <a:srgbClr val="A50021"/>
                </a:solidFill>
                <a:latin typeface="Calibri" charset="0"/>
              </a:rPr>
              <a:t>O</a:t>
            </a:r>
            <a:r>
              <a:rPr lang="en-US" sz="2700" baseline="-25000">
                <a:solidFill>
                  <a:srgbClr val="A50021"/>
                </a:solidFill>
                <a:latin typeface="Calibri" charset="0"/>
              </a:rPr>
              <a:t>5</a:t>
            </a:r>
          </a:p>
        </p:txBody>
      </p:sp>
      <p:sp>
        <p:nvSpPr>
          <p:cNvPr id="113688" name="Rectangle 48"/>
          <p:cNvSpPr>
            <a:spLocks noChangeArrowheads="1"/>
          </p:cNvSpPr>
          <p:nvPr/>
        </p:nvSpPr>
        <p:spPr bwMode="auto">
          <a:xfrm>
            <a:off x="3656013" y="4679950"/>
            <a:ext cx="6223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A50021"/>
                </a:solidFill>
                <a:latin typeface="Calibri" charset="0"/>
              </a:rPr>
              <a:t>K</a:t>
            </a:r>
            <a:r>
              <a:rPr lang="en-US" sz="2700" baseline="-25000">
                <a:solidFill>
                  <a:srgbClr val="A50021"/>
                </a:solidFill>
                <a:latin typeface="Calibri" charset="0"/>
              </a:rPr>
              <a:t>2</a:t>
            </a:r>
            <a:r>
              <a:rPr lang="en-US" sz="2700">
                <a:solidFill>
                  <a:srgbClr val="A50021"/>
                </a:solidFill>
                <a:latin typeface="Calibri" charset="0"/>
              </a:rPr>
              <a:t>O</a:t>
            </a:r>
            <a:endParaRPr lang="en-US" sz="2700" baseline="-25000">
              <a:solidFill>
                <a:srgbClr val="A50021"/>
              </a:solidFill>
              <a:latin typeface="Calibri" charset="0"/>
            </a:endParaRPr>
          </a:p>
        </p:txBody>
      </p:sp>
      <p:sp>
        <p:nvSpPr>
          <p:cNvPr id="113689" name="Rectangle 49"/>
          <p:cNvSpPr>
            <a:spLocks noChangeArrowheads="1"/>
          </p:cNvSpPr>
          <p:nvPr/>
        </p:nvSpPr>
        <p:spPr bwMode="auto">
          <a:xfrm>
            <a:off x="6597650" y="4679950"/>
            <a:ext cx="7493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A50021"/>
                </a:solidFill>
                <a:latin typeface="Calibri" charset="0"/>
              </a:rPr>
              <a:t>P</a:t>
            </a:r>
            <a:r>
              <a:rPr lang="en-US" sz="2700" baseline="-25000">
                <a:solidFill>
                  <a:srgbClr val="A50021"/>
                </a:solidFill>
                <a:latin typeface="Calibri" charset="0"/>
              </a:rPr>
              <a:t>2</a:t>
            </a:r>
            <a:r>
              <a:rPr lang="en-US" sz="2700">
                <a:solidFill>
                  <a:srgbClr val="A50021"/>
                </a:solidFill>
                <a:latin typeface="Calibri" charset="0"/>
              </a:rPr>
              <a:t>O</a:t>
            </a:r>
            <a:r>
              <a:rPr lang="en-US" sz="2700" baseline="-25000">
                <a:solidFill>
                  <a:srgbClr val="A50021"/>
                </a:solidFill>
                <a:latin typeface="Calibri" charset="0"/>
              </a:rPr>
              <a:t>5</a:t>
            </a:r>
          </a:p>
        </p:txBody>
      </p:sp>
      <p:sp>
        <p:nvSpPr>
          <p:cNvPr id="113690" name="Rectangle 50"/>
          <p:cNvSpPr>
            <a:spLocks noChangeArrowheads="1"/>
          </p:cNvSpPr>
          <p:nvPr/>
        </p:nvSpPr>
        <p:spPr bwMode="auto">
          <a:xfrm>
            <a:off x="8024813" y="4679950"/>
            <a:ext cx="6223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A50021"/>
                </a:solidFill>
                <a:latin typeface="Calibri" charset="0"/>
              </a:rPr>
              <a:t>K</a:t>
            </a:r>
            <a:r>
              <a:rPr lang="en-US" sz="2700" baseline="-25000">
                <a:solidFill>
                  <a:srgbClr val="A50021"/>
                </a:solidFill>
                <a:latin typeface="Calibri" charset="0"/>
              </a:rPr>
              <a:t>2</a:t>
            </a:r>
            <a:r>
              <a:rPr lang="en-US" sz="2700">
                <a:solidFill>
                  <a:srgbClr val="A50021"/>
                </a:solidFill>
                <a:latin typeface="Calibri" charset="0"/>
              </a:rPr>
              <a:t>O</a:t>
            </a:r>
            <a:endParaRPr lang="en-US" sz="2700" baseline="-25000">
              <a:solidFill>
                <a:srgbClr val="A50021"/>
              </a:solidFill>
              <a:latin typeface="Calibri" charset="0"/>
            </a:endParaRPr>
          </a:p>
        </p:txBody>
      </p:sp>
      <p:sp>
        <p:nvSpPr>
          <p:cNvPr id="29" name="Text Box 41"/>
          <p:cNvSpPr txBox="1">
            <a:spLocks noChangeArrowheads="1"/>
          </p:cNvSpPr>
          <p:nvPr/>
        </p:nvSpPr>
        <p:spPr bwMode="auto">
          <a:xfrm>
            <a:off x="381000" y="5257800"/>
            <a:ext cx="8382000" cy="1200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rPr>
              <a:t>P Based Rates Require:</a:t>
            </a:r>
          </a:p>
          <a:p>
            <a:pPr lvl="1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rPr>
              <a:t> 2 to 4 times as much land to apply manure</a:t>
            </a:r>
          </a:p>
          <a:p>
            <a:pPr lvl="1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rPr>
              <a:t> Purchase of nitrogen fertilizer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099AE4-B696-6B41-B7CB-9FD1A7559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46021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Robb Meinen - Penn State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1143000"/>
            <a:ext cx="8610600" cy="639762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Garamond" charset="0"/>
              </a:rPr>
              <a:t>e.g. Forms of P can change with Manure Source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5334000"/>
            <a:ext cx="8229600" cy="990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1800" dirty="0">
                <a:latin typeface="Garamond" charset="0"/>
              </a:rPr>
              <a:t>Runoff P concentration within 24 hours of applying 100 lb P2O5/acre using fertilizer (DAP), beef, poultry, or swine manure without incorporation into the soil (averages across 21 Iowa fields). Source: </a:t>
            </a:r>
            <a:r>
              <a:rPr lang="en-US" sz="1800" dirty="0" err="1">
                <a:latin typeface="Garamond" charset="0"/>
              </a:rPr>
              <a:t>Mallarino</a:t>
            </a:r>
            <a:r>
              <a:rPr lang="en-US" sz="1800" dirty="0">
                <a:latin typeface="Garamond" charset="0"/>
              </a:rPr>
              <a:t> and </a:t>
            </a:r>
            <a:r>
              <a:rPr lang="en-US" sz="1800" dirty="0" err="1">
                <a:latin typeface="Garamond" charset="0"/>
              </a:rPr>
              <a:t>Haq</a:t>
            </a:r>
            <a:r>
              <a:rPr lang="en-US" sz="1800" dirty="0">
                <a:latin typeface="Garamond" charset="0"/>
              </a:rPr>
              <a:t>, November 25, 2009, Iowa State University,2009, Agronomy Extension Soil Fertility Web Site. 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6629400" cy="356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04800" y="7581"/>
            <a:ext cx="8229600" cy="83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i="1" dirty="0">
                <a:solidFill>
                  <a:srgbClr val="0000FF"/>
                </a:solidFill>
                <a:ea typeface="+mj-ea"/>
                <a:cs typeface="+mj-cs"/>
              </a:rPr>
              <a:t>2.  Nutrient Sources have Variation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D8F916-2556-934E-BE5C-67C5CD04E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501181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Robb Meinen - Penn State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502275" cy="22272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2099" name="TextBox 3"/>
          <p:cNvSpPr txBox="1">
            <a:spLocks noChangeArrowheads="1"/>
          </p:cNvSpPr>
          <p:nvPr/>
        </p:nvSpPr>
        <p:spPr bwMode="auto">
          <a:xfrm>
            <a:off x="228600" y="3352800"/>
            <a:ext cx="58674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marL="0" indent="0" eaLnBrk="1" hangingPunct="1"/>
            <a:r>
              <a:rPr lang="en-US" sz="2000" dirty="0"/>
              <a:t>Factors contributing to nutrient loss vary widely. For example: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sz="2000" dirty="0"/>
              <a:t>geographic regions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sz="2000" dirty="0"/>
              <a:t>soil type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sz="2000" dirty="0"/>
              <a:t>topography,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sz="2000" dirty="0"/>
              <a:t>drainage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sz="2000" dirty="0"/>
              <a:t>slope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sz="2000" dirty="0"/>
              <a:t>conservation measures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sz="2000" dirty="0"/>
              <a:t>Climate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sz="2000" dirty="0"/>
              <a:t>Temperature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sz="2000" dirty="0" err="1"/>
              <a:t>Etc</a:t>
            </a:r>
            <a:r>
              <a:rPr lang="en-US" sz="2000" dirty="0"/>
              <a:t>, </a:t>
            </a:r>
            <a:r>
              <a:rPr lang="en-US" sz="2000" dirty="0" err="1"/>
              <a:t>etc</a:t>
            </a:r>
            <a:r>
              <a:rPr lang="en-US" sz="2000" dirty="0"/>
              <a:t>, etc.</a:t>
            </a:r>
          </a:p>
        </p:txBody>
      </p:sp>
      <p:pic>
        <p:nvPicPr>
          <p:cNvPr id="13210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76400"/>
            <a:ext cx="3122613" cy="37433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2101" name="TextBox 5"/>
          <p:cNvSpPr txBox="1">
            <a:spLocks noChangeArrowheads="1"/>
          </p:cNvSpPr>
          <p:nvPr/>
        </p:nvSpPr>
        <p:spPr bwMode="auto">
          <a:xfrm>
            <a:off x="7848600" y="6550025"/>
            <a:ext cx="1162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/>
              <a:t>Source: USGS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04800" y="7581"/>
            <a:ext cx="8229600" cy="830619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i="1" dirty="0">
                <a:solidFill>
                  <a:srgbClr val="0000FF"/>
                </a:solidFill>
                <a:ea typeface="+mj-ea"/>
                <a:cs typeface="+mj-cs"/>
              </a:rPr>
              <a:t>3.  Variation of Nutrient Delivery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59CC7-C33A-9445-AC49-44CB44B91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6352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Robb Meinen - Penn State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6" name="Group 3"/>
          <p:cNvGrpSpPr>
            <a:grpSpLocks/>
          </p:cNvGrpSpPr>
          <p:nvPr/>
        </p:nvGrpSpPr>
        <p:grpSpPr bwMode="auto">
          <a:xfrm>
            <a:off x="609600" y="1447800"/>
            <a:ext cx="7573963" cy="4660900"/>
            <a:chOff x="353" y="759"/>
            <a:chExt cx="5138" cy="3377"/>
          </a:xfrm>
        </p:grpSpPr>
        <p:sp>
          <p:nvSpPr>
            <p:cNvPr id="103428" name="Oval 4"/>
            <p:cNvSpPr>
              <a:spLocks noChangeArrowheads="1"/>
            </p:cNvSpPr>
            <p:nvPr/>
          </p:nvSpPr>
          <p:spPr bwMode="auto">
            <a:xfrm>
              <a:off x="507" y="815"/>
              <a:ext cx="4746" cy="28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03429" name="Rectangle 5"/>
            <p:cNvSpPr>
              <a:spLocks noChangeArrowheads="1"/>
            </p:cNvSpPr>
            <p:nvPr/>
          </p:nvSpPr>
          <p:spPr bwMode="auto">
            <a:xfrm>
              <a:off x="1091" y="1670"/>
              <a:ext cx="19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NH</a:t>
              </a:r>
              <a:r>
                <a:rPr lang="en-US" sz="1400" baseline="-25000">
                  <a:solidFill>
                    <a:srgbClr val="000000"/>
                  </a:solidFill>
                  <a:latin typeface="Times New Roman" charset="0"/>
                </a:rPr>
                <a:t>3</a:t>
              </a:r>
            </a:p>
          </p:txBody>
        </p:sp>
        <p:sp>
          <p:nvSpPr>
            <p:cNvPr id="103430" name="Rectangle 6"/>
            <p:cNvSpPr>
              <a:spLocks noChangeArrowheads="1"/>
            </p:cNvSpPr>
            <p:nvPr/>
          </p:nvSpPr>
          <p:spPr bwMode="auto">
            <a:xfrm>
              <a:off x="2452" y="4002"/>
              <a:ext cx="41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latin typeface="Times New Roman" charset="0"/>
                </a:rPr>
                <a:t>Leaching</a:t>
              </a:r>
            </a:p>
          </p:txBody>
        </p:sp>
        <p:sp>
          <p:nvSpPr>
            <p:cNvPr id="103431" name="Rectangle 7"/>
            <p:cNvSpPr>
              <a:spLocks noChangeArrowheads="1"/>
            </p:cNvSpPr>
            <p:nvPr/>
          </p:nvSpPr>
          <p:spPr bwMode="auto">
            <a:xfrm>
              <a:off x="2784" y="1776"/>
              <a:ext cx="2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Times New Roman" charset="0"/>
                </a:rPr>
                <a:t> </a:t>
              </a:r>
            </a:p>
          </p:txBody>
        </p:sp>
        <p:sp>
          <p:nvSpPr>
            <p:cNvPr id="103432" name="Rectangle 8"/>
            <p:cNvSpPr>
              <a:spLocks noChangeArrowheads="1"/>
            </p:cNvSpPr>
            <p:nvPr/>
          </p:nvSpPr>
          <p:spPr bwMode="auto">
            <a:xfrm>
              <a:off x="2570" y="1919"/>
              <a:ext cx="36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Animal </a:t>
              </a:r>
            </a:p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Manure</a:t>
              </a:r>
            </a:p>
          </p:txBody>
        </p:sp>
        <p:sp>
          <p:nvSpPr>
            <p:cNvPr id="103433" name="Oval 9"/>
            <p:cNvSpPr>
              <a:spLocks noChangeArrowheads="1"/>
            </p:cNvSpPr>
            <p:nvPr/>
          </p:nvSpPr>
          <p:spPr bwMode="auto">
            <a:xfrm>
              <a:off x="1659" y="2819"/>
              <a:ext cx="2058" cy="85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03434" name="Rectangle 10"/>
            <p:cNvSpPr>
              <a:spLocks noChangeArrowheads="1"/>
            </p:cNvSpPr>
            <p:nvPr/>
          </p:nvSpPr>
          <p:spPr bwMode="auto">
            <a:xfrm>
              <a:off x="4722" y="2843"/>
              <a:ext cx="659" cy="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Denitrification</a:t>
              </a:r>
            </a:p>
          </p:txBody>
        </p:sp>
        <p:sp>
          <p:nvSpPr>
            <p:cNvPr id="103435" name="Rectangle 11"/>
            <p:cNvSpPr>
              <a:spLocks noChangeArrowheads="1"/>
            </p:cNvSpPr>
            <p:nvPr/>
          </p:nvSpPr>
          <p:spPr bwMode="auto">
            <a:xfrm>
              <a:off x="1754" y="2899"/>
              <a:ext cx="660" cy="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Mineralization</a:t>
              </a:r>
            </a:p>
          </p:txBody>
        </p:sp>
        <p:sp>
          <p:nvSpPr>
            <p:cNvPr id="103436" name="Rectangle 12"/>
            <p:cNvSpPr>
              <a:spLocks noChangeArrowheads="1"/>
            </p:cNvSpPr>
            <p:nvPr/>
          </p:nvSpPr>
          <p:spPr bwMode="auto">
            <a:xfrm>
              <a:off x="2334" y="3169"/>
              <a:ext cx="690" cy="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Immobilization</a:t>
              </a:r>
            </a:p>
          </p:txBody>
        </p:sp>
        <p:sp>
          <p:nvSpPr>
            <p:cNvPr id="103437" name="Rectangle 13"/>
            <p:cNvSpPr>
              <a:spLocks noChangeArrowheads="1"/>
            </p:cNvSpPr>
            <p:nvPr/>
          </p:nvSpPr>
          <p:spPr bwMode="auto">
            <a:xfrm>
              <a:off x="1600" y="3457"/>
              <a:ext cx="553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Nitrification</a:t>
              </a:r>
            </a:p>
          </p:txBody>
        </p:sp>
        <p:sp>
          <p:nvSpPr>
            <p:cNvPr id="103438" name="Rectangle 14"/>
            <p:cNvSpPr>
              <a:spLocks noChangeArrowheads="1"/>
            </p:cNvSpPr>
            <p:nvPr/>
          </p:nvSpPr>
          <p:spPr bwMode="auto">
            <a:xfrm>
              <a:off x="3224" y="3183"/>
              <a:ext cx="688" cy="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Organic Matter</a:t>
              </a:r>
            </a:p>
          </p:txBody>
        </p:sp>
        <p:sp>
          <p:nvSpPr>
            <p:cNvPr id="103439" name="Rectangle 15"/>
            <p:cNvSpPr>
              <a:spLocks noChangeArrowheads="1"/>
            </p:cNvSpPr>
            <p:nvPr/>
          </p:nvSpPr>
          <p:spPr bwMode="auto">
            <a:xfrm>
              <a:off x="1536" y="3183"/>
              <a:ext cx="239" cy="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NH</a:t>
              </a:r>
              <a:r>
                <a:rPr lang="en-US" sz="1400" baseline="-25000">
                  <a:solidFill>
                    <a:srgbClr val="000000"/>
                  </a:solidFill>
                  <a:latin typeface="Times New Roman" charset="0"/>
                </a:rPr>
                <a:t>4</a:t>
              </a:r>
              <a:r>
                <a:rPr lang="en-US" sz="1400" baseline="30000">
                  <a:solidFill>
                    <a:srgbClr val="000000"/>
                  </a:solidFill>
                  <a:latin typeface="Times New Roman" charset="0"/>
                </a:rPr>
                <a:t>+</a:t>
              </a:r>
            </a:p>
          </p:txBody>
        </p:sp>
        <p:sp>
          <p:nvSpPr>
            <p:cNvPr id="103440" name="Rectangle 16"/>
            <p:cNvSpPr>
              <a:spLocks noChangeArrowheads="1"/>
            </p:cNvSpPr>
            <p:nvPr/>
          </p:nvSpPr>
          <p:spPr bwMode="auto">
            <a:xfrm>
              <a:off x="2477" y="3584"/>
              <a:ext cx="414" cy="2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   NO</a:t>
              </a:r>
              <a:r>
                <a:rPr lang="en-US" sz="1400" baseline="-25000">
                  <a:solidFill>
                    <a:srgbClr val="000000"/>
                  </a:solidFill>
                  <a:latin typeface="Times New Roman" charset="0"/>
                </a:rPr>
                <a:t>3</a:t>
              </a:r>
              <a:r>
                <a:rPr lang="en-US" sz="1400" baseline="30000">
                  <a:solidFill>
                    <a:srgbClr val="000000"/>
                  </a:solidFill>
                  <a:latin typeface="Times New Roman" charset="0"/>
                </a:rPr>
                <a:t>-</a:t>
              </a:r>
            </a:p>
            <a:p>
              <a:pPr eaLnBrk="0" hangingPunct="0"/>
              <a:r>
                <a:rPr lang="en-US" sz="1400" baseline="30000">
                  <a:solidFill>
                    <a:srgbClr val="000000"/>
                  </a:solidFill>
                  <a:latin typeface="Times New Roman" charset="0"/>
                </a:rPr>
                <a:t>                              </a:t>
              </a:r>
            </a:p>
          </p:txBody>
        </p:sp>
        <p:sp>
          <p:nvSpPr>
            <p:cNvPr id="103441" name="Line 17"/>
            <p:cNvSpPr>
              <a:spLocks noChangeShapeType="1"/>
            </p:cNvSpPr>
            <p:nvPr/>
          </p:nvSpPr>
          <p:spPr bwMode="auto">
            <a:xfrm flipH="1">
              <a:off x="1656" y="3124"/>
              <a:ext cx="51" cy="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2" name="Line 18"/>
            <p:cNvSpPr>
              <a:spLocks noChangeShapeType="1"/>
            </p:cNvSpPr>
            <p:nvPr/>
          </p:nvSpPr>
          <p:spPr bwMode="auto">
            <a:xfrm flipV="1">
              <a:off x="3667" y="3303"/>
              <a:ext cx="52" cy="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3" name="Line 19"/>
            <p:cNvSpPr>
              <a:spLocks noChangeShapeType="1"/>
            </p:cNvSpPr>
            <p:nvPr/>
          </p:nvSpPr>
          <p:spPr bwMode="auto">
            <a:xfrm>
              <a:off x="2660" y="3751"/>
              <a:ext cx="0" cy="2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4" name="Line 20"/>
            <p:cNvSpPr>
              <a:spLocks noChangeShapeType="1"/>
            </p:cNvSpPr>
            <p:nvPr/>
          </p:nvSpPr>
          <p:spPr bwMode="auto">
            <a:xfrm>
              <a:off x="353" y="2228"/>
              <a:ext cx="511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5" name="Rectangle 21"/>
            <p:cNvSpPr>
              <a:spLocks noChangeArrowheads="1"/>
            </p:cNvSpPr>
            <p:nvPr/>
          </p:nvSpPr>
          <p:spPr bwMode="auto">
            <a:xfrm>
              <a:off x="3706" y="2120"/>
              <a:ext cx="406" cy="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Crop </a:t>
              </a:r>
            </a:p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Residues</a:t>
              </a:r>
            </a:p>
          </p:txBody>
        </p:sp>
        <p:sp>
          <p:nvSpPr>
            <p:cNvPr id="103446" name="Rectangle 22"/>
            <p:cNvSpPr>
              <a:spLocks noChangeArrowheads="1"/>
            </p:cNvSpPr>
            <p:nvPr/>
          </p:nvSpPr>
          <p:spPr bwMode="auto">
            <a:xfrm>
              <a:off x="4465" y="2110"/>
              <a:ext cx="352" cy="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 Crop </a:t>
              </a:r>
            </a:p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 Uptake</a:t>
              </a:r>
            </a:p>
          </p:txBody>
        </p:sp>
        <p:sp>
          <p:nvSpPr>
            <p:cNvPr id="103447" name="Arc 23"/>
            <p:cNvSpPr>
              <a:spLocks/>
            </p:cNvSpPr>
            <p:nvPr/>
          </p:nvSpPr>
          <p:spPr bwMode="auto">
            <a:xfrm>
              <a:off x="3840" y="2439"/>
              <a:ext cx="112" cy="7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8" name="Arc 24"/>
            <p:cNvSpPr>
              <a:spLocks/>
            </p:cNvSpPr>
            <p:nvPr/>
          </p:nvSpPr>
          <p:spPr bwMode="auto">
            <a:xfrm>
              <a:off x="2884" y="2418"/>
              <a:ext cx="1784" cy="12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3"/>
                    <a:pt x="11939" y="21591"/>
                    <a:pt x="15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3"/>
                    <a:pt x="11939" y="21591"/>
                    <a:pt x="15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9" name="Line 25"/>
            <p:cNvSpPr>
              <a:spLocks noChangeShapeType="1"/>
            </p:cNvSpPr>
            <p:nvPr/>
          </p:nvSpPr>
          <p:spPr bwMode="auto">
            <a:xfrm rot="951909" flipH="1" flipV="1">
              <a:off x="5207" y="2015"/>
              <a:ext cx="56" cy="1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0" name="Arc 26"/>
            <p:cNvSpPr>
              <a:spLocks/>
            </p:cNvSpPr>
            <p:nvPr/>
          </p:nvSpPr>
          <p:spPr bwMode="auto">
            <a:xfrm>
              <a:off x="1617" y="2080"/>
              <a:ext cx="808" cy="9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84"/>
                    <a:pt x="9648" y="19"/>
                    <a:pt x="21564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4"/>
                    <a:pt x="9648" y="19"/>
                    <a:pt x="21564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1" name="Arc 27"/>
            <p:cNvSpPr>
              <a:spLocks/>
            </p:cNvSpPr>
            <p:nvPr/>
          </p:nvSpPr>
          <p:spPr bwMode="auto">
            <a:xfrm>
              <a:off x="3056" y="2080"/>
              <a:ext cx="720" cy="9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2" name="Line 28"/>
            <p:cNvSpPr>
              <a:spLocks noChangeShapeType="1"/>
            </p:cNvSpPr>
            <p:nvPr/>
          </p:nvSpPr>
          <p:spPr bwMode="auto">
            <a:xfrm flipH="1">
              <a:off x="1607" y="3028"/>
              <a:ext cx="5" cy="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3" name="Rectangle 29"/>
            <p:cNvSpPr>
              <a:spLocks noChangeArrowheads="1"/>
            </p:cNvSpPr>
            <p:nvPr/>
          </p:nvSpPr>
          <p:spPr bwMode="auto">
            <a:xfrm>
              <a:off x="4597" y="921"/>
              <a:ext cx="657" cy="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Crop Removal</a:t>
              </a:r>
            </a:p>
          </p:txBody>
        </p:sp>
        <p:sp>
          <p:nvSpPr>
            <p:cNvPr id="103454" name="Rectangle 30"/>
            <p:cNvSpPr>
              <a:spLocks noChangeArrowheads="1"/>
            </p:cNvSpPr>
            <p:nvPr/>
          </p:nvSpPr>
          <p:spPr bwMode="auto">
            <a:xfrm>
              <a:off x="1013" y="1149"/>
              <a:ext cx="410" cy="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Fertilizer</a:t>
              </a:r>
            </a:p>
          </p:txBody>
        </p:sp>
        <p:sp>
          <p:nvSpPr>
            <p:cNvPr id="103455" name="Rectangle 31"/>
            <p:cNvSpPr>
              <a:spLocks noChangeArrowheads="1"/>
            </p:cNvSpPr>
            <p:nvPr/>
          </p:nvSpPr>
          <p:spPr bwMode="auto">
            <a:xfrm>
              <a:off x="2688" y="759"/>
              <a:ext cx="252" cy="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   N</a:t>
              </a:r>
              <a:r>
                <a:rPr lang="en-US" sz="1400" baseline="-25000">
                  <a:solidFill>
                    <a:srgbClr val="000000"/>
                  </a:solidFill>
                  <a:latin typeface="Times New Roman" charset="0"/>
                </a:rPr>
                <a:t>2</a:t>
              </a:r>
            </a:p>
          </p:txBody>
        </p:sp>
        <p:sp>
          <p:nvSpPr>
            <p:cNvPr id="103456" name="Arc 32"/>
            <p:cNvSpPr>
              <a:spLocks/>
            </p:cNvSpPr>
            <p:nvPr/>
          </p:nvSpPr>
          <p:spPr bwMode="auto">
            <a:xfrm>
              <a:off x="4609" y="1119"/>
              <a:ext cx="416" cy="961"/>
            </a:xfrm>
            <a:custGeom>
              <a:avLst/>
              <a:gdLst>
                <a:gd name="T0" fmla="*/ 0 w 21600"/>
                <a:gd name="T1" fmla="*/ 0 h 20294"/>
                <a:gd name="T2" fmla="*/ 0 w 21600"/>
                <a:gd name="T3" fmla="*/ 0 h 20294"/>
                <a:gd name="T4" fmla="*/ 0 w 21600"/>
                <a:gd name="T5" fmla="*/ 0 h 2029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294"/>
                <a:gd name="T11" fmla="*/ 21600 w 21600"/>
                <a:gd name="T12" fmla="*/ 20294 h 202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294" fill="none" extrusionOk="0">
                  <a:moveTo>
                    <a:pt x="0" y="20294"/>
                  </a:moveTo>
                  <a:cubicBezTo>
                    <a:pt x="0" y="11217"/>
                    <a:pt x="5674" y="3109"/>
                    <a:pt x="14202" y="0"/>
                  </a:cubicBezTo>
                </a:path>
                <a:path w="21600" h="20294" stroke="0" extrusionOk="0">
                  <a:moveTo>
                    <a:pt x="0" y="20294"/>
                  </a:moveTo>
                  <a:cubicBezTo>
                    <a:pt x="0" y="11217"/>
                    <a:pt x="5674" y="3109"/>
                    <a:pt x="14202" y="0"/>
                  </a:cubicBezTo>
                  <a:lnTo>
                    <a:pt x="21600" y="20294"/>
                  </a:lnTo>
                  <a:lnTo>
                    <a:pt x="0" y="20294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7" name="Arc 33"/>
            <p:cNvSpPr>
              <a:spLocks/>
            </p:cNvSpPr>
            <p:nvPr/>
          </p:nvSpPr>
          <p:spPr bwMode="auto">
            <a:xfrm>
              <a:off x="2955" y="820"/>
              <a:ext cx="938" cy="128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8" name="Rectangle 34"/>
            <p:cNvSpPr>
              <a:spLocks noChangeArrowheads="1"/>
            </p:cNvSpPr>
            <p:nvPr/>
          </p:nvSpPr>
          <p:spPr bwMode="auto">
            <a:xfrm>
              <a:off x="3480" y="1255"/>
              <a:ext cx="467" cy="2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Biological</a:t>
              </a:r>
            </a:p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Fixation</a:t>
              </a:r>
            </a:p>
          </p:txBody>
        </p:sp>
        <p:sp>
          <p:nvSpPr>
            <p:cNvPr id="103459" name="Arc 35"/>
            <p:cNvSpPr>
              <a:spLocks/>
            </p:cNvSpPr>
            <p:nvPr/>
          </p:nvSpPr>
          <p:spPr bwMode="auto">
            <a:xfrm>
              <a:off x="1029" y="2873"/>
              <a:ext cx="456" cy="352"/>
            </a:xfrm>
            <a:custGeom>
              <a:avLst/>
              <a:gdLst>
                <a:gd name="T0" fmla="*/ 0 w 14665"/>
                <a:gd name="T1" fmla="*/ 0 h 21599"/>
                <a:gd name="T2" fmla="*/ 0 w 14665"/>
                <a:gd name="T3" fmla="*/ 0 h 21599"/>
                <a:gd name="T4" fmla="*/ 0 w 14665"/>
                <a:gd name="T5" fmla="*/ 0 h 21599"/>
                <a:gd name="T6" fmla="*/ 0 60000 65536"/>
                <a:gd name="T7" fmla="*/ 0 60000 65536"/>
                <a:gd name="T8" fmla="*/ 0 60000 65536"/>
                <a:gd name="T9" fmla="*/ 0 w 14665"/>
                <a:gd name="T10" fmla="*/ 0 h 21599"/>
                <a:gd name="T11" fmla="*/ 14665 w 14665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65" h="21599" fill="none" extrusionOk="0">
                  <a:moveTo>
                    <a:pt x="14435" y="21598"/>
                  </a:moveTo>
                  <a:cubicBezTo>
                    <a:pt x="9078" y="21541"/>
                    <a:pt x="3933" y="19496"/>
                    <a:pt x="0" y="15858"/>
                  </a:cubicBezTo>
                </a:path>
                <a:path w="14665" h="21599" stroke="0" extrusionOk="0">
                  <a:moveTo>
                    <a:pt x="14435" y="21598"/>
                  </a:moveTo>
                  <a:cubicBezTo>
                    <a:pt x="9078" y="21541"/>
                    <a:pt x="3933" y="19496"/>
                    <a:pt x="0" y="15858"/>
                  </a:cubicBezTo>
                  <a:lnTo>
                    <a:pt x="14665" y="0"/>
                  </a:lnTo>
                  <a:lnTo>
                    <a:pt x="14435" y="21598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0" name="Line 36"/>
            <p:cNvSpPr>
              <a:spLocks noChangeShapeType="1"/>
            </p:cNvSpPr>
            <p:nvPr/>
          </p:nvSpPr>
          <p:spPr bwMode="auto">
            <a:xfrm>
              <a:off x="2393" y="3654"/>
              <a:ext cx="12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1" name="Rectangle 37"/>
            <p:cNvSpPr>
              <a:spLocks noChangeArrowheads="1"/>
            </p:cNvSpPr>
            <p:nvPr/>
          </p:nvSpPr>
          <p:spPr bwMode="auto">
            <a:xfrm>
              <a:off x="2446" y="2730"/>
              <a:ext cx="480" cy="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 Microbes </a:t>
              </a:r>
            </a:p>
          </p:txBody>
        </p:sp>
        <p:sp>
          <p:nvSpPr>
            <p:cNvPr id="103462" name="Line 38"/>
            <p:cNvSpPr>
              <a:spLocks noChangeShapeType="1"/>
            </p:cNvSpPr>
            <p:nvPr/>
          </p:nvSpPr>
          <p:spPr bwMode="auto">
            <a:xfrm>
              <a:off x="3661" y="3105"/>
              <a:ext cx="52" cy="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3" name="Line 39"/>
            <p:cNvSpPr>
              <a:spLocks noChangeShapeType="1"/>
            </p:cNvSpPr>
            <p:nvPr/>
          </p:nvSpPr>
          <p:spPr bwMode="auto">
            <a:xfrm flipV="1">
              <a:off x="2844" y="2910"/>
              <a:ext cx="43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4" name="Line 40"/>
            <p:cNvSpPr>
              <a:spLocks noChangeShapeType="1"/>
            </p:cNvSpPr>
            <p:nvPr/>
          </p:nvSpPr>
          <p:spPr bwMode="auto">
            <a:xfrm>
              <a:off x="2844" y="3318"/>
              <a:ext cx="43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5" name="Line 41"/>
            <p:cNvSpPr>
              <a:spLocks noChangeShapeType="1"/>
            </p:cNvSpPr>
            <p:nvPr/>
          </p:nvSpPr>
          <p:spPr bwMode="auto">
            <a:xfrm flipH="1">
              <a:off x="3828" y="3106"/>
              <a:ext cx="51" cy="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6" name="Line 42"/>
            <p:cNvSpPr>
              <a:spLocks noChangeShapeType="1"/>
            </p:cNvSpPr>
            <p:nvPr/>
          </p:nvSpPr>
          <p:spPr bwMode="auto">
            <a:xfrm rot="1503107" flipH="1">
              <a:off x="1338" y="1111"/>
              <a:ext cx="51" cy="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7" name="Freeform 43"/>
            <p:cNvSpPr>
              <a:spLocks/>
            </p:cNvSpPr>
            <p:nvPr/>
          </p:nvSpPr>
          <p:spPr bwMode="auto">
            <a:xfrm>
              <a:off x="1164" y="1866"/>
              <a:ext cx="372" cy="1278"/>
            </a:xfrm>
            <a:custGeom>
              <a:avLst/>
              <a:gdLst>
                <a:gd name="T0" fmla="*/ 372 w 372"/>
                <a:gd name="T1" fmla="*/ 1278 h 1278"/>
                <a:gd name="T2" fmla="*/ 72 w 372"/>
                <a:gd name="T3" fmla="*/ 804 h 1278"/>
                <a:gd name="T4" fmla="*/ 0 w 372"/>
                <a:gd name="T5" fmla="*/ 0 h 1278"/>
                <a:gd name="T6" fmla="*/ 0 60000 65536"/>
                <a:gd name="T7" fmla="*/ 0 60000 65536"/>
                <a:gd name="T8" fmla="*/ 0 60000 65536"/>
                <a:gd name="T9" fmla="*/ 0 w 372"/>
                <a:gd name="T10" fmla="*/ 0 h 1278"/>
                <a:gd name="T11" fmla="*/ 372 w 372"/>
                <a:gd name="T12" fmla="*/ 1278 h 12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" h="1278">
                  <a:moveTo>
                    <a:pt x="372" y="1278"/>
                  </a:moveTo>
                  <a:cubicBezTo>
                    <a:pt x="253" y="1147"/>
                    <a:pt x="134" y="1017"/>
                    <a:pt x="72" y="804"/>
                  </a:cubicBezTo>
                  <a:cubicBezTo>
                    <a:pt x="10" y="591"/>
                    <a:pt x="5" y="295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8" name="Rectangle 44"/>
            <p:cNvSpPr>
              <a:spLocks noChangeArrowheads="1"/>
            </p:cNvSpPr>
            <p:nvPr/>
          </p:nvSpPr>
          <p:spPr bwMode="auto">
            <a:xfrm>
              <a:off x="900" y="2005"/>
              <a:ext cx="616" cy="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Volatilization</a:t>
              </a:r>
            </a:p>
          </p:txBody>
        </p:sp>
        <p:sp>
          <p:nvSpPr>
            <p:cNvPr id="103469" name="Rectangle 45"/>
            <p:cNvSpPr>
              <a:spLocks noChangeArrowheads="1"/>
            </p:cNvSpPr>
            <p:nvPr/>
          </p:nvSpPr>
          <p:spPr bwMode="auto">
            <a:xfrm>
              <a:off x="1038" y="2509"/>
              <a:ext cx="389" cy="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High pH</a:t>
              </a:r>
            </a:p>
          </p:txBody>
        </p:sp>
        <p:sp>
          <p:nvSpPr>
            <p:cNvPr id="103470" name="Rectangle 46"/>
            <p:cNvSpPr>
              <a:spLocks noChangeArrowheads="1"/>
            </p:cNvSpPr>
            <p:nvPr/>
          </p:nvSpPr>
          <p:spPr bwMode="auto">
            <a:xfrm>
              <a:off x="4902" y="1865"/>
              <a:ext cx="589" cy="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N</a:t>
              </a:r>
              <a:r>
                <a:rPr lang="en-US" sz="1400" baseline="-25000">
                  <a:solidFill>
                    <a:srgbClr val="000000"/>
                  </a:solidFill>
                  <a:latin typeface="Times New Roman" charset="0"/>
                </a:rPr>
                <a:t>2</a:t>
              </a:r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, N</a:t>
              </a:r>
              <a:r>
                <a:rPr lang="en-US" sz="1400" baseline="-25000">
                  <a:solidFill>
                    <a:srgbClr val="000000"/>
                  </a:solidFill>
                  <a:latin typeface="Times New Roman" charset="0"/>
                </a:rPr>
                <a:t>2</a:t>
              </a:r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O, NO</a:t>
              </a:r>
            </a:p>
          </p:txBody>
        </p:sp>
      </p:grpSp>
      <p:sp>
        <p:nvSpPr>
          <p:cNvPr id="49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83781"/>
            <a:ext cx="8229600" cy="1059219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i="1" dirty="0">
                <a:solidFill>
                  <a:srgbClr val="0000FF"/>
                </a:solidFill>
                <a:ea typeface="+mj-ea"/>
                <a:cs typeface="+mj-cs"/>
              </a:rPr>
              <a:t>4.  Natural Processes are Important for Nutrient Cycling and Utilization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426" y="6193336"/>
            <a:ext cx="8252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Weather and microbial processes are drivers of the N-cycle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4581CF-64B7-1D4A-A9F2-86E903FD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47719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Robb Meinen - Penn State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4"/>
          <p:cNvSpPr>
            <a:spLocks noChangeArrowheads="1"/>
          </p:cNvSpPr>
          <p:nvPr/>
        </p:nvSpPr>
        <p:spPr bwMode="auto">
          <a:xfrm>
            <a:off x="293688" y="2565400"/>
            <a:ext cx="8610600" cy="327025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05474" name="AutoShape 3"/>
          <p:cNvSpPr>
            <a:spLocks noChangeAspect="1" noChangeArrowheads="1" noTextEdit="1"/>
          </p:cNvSpPr>
          <p:nvPr/>
        </p:nvSpPr>
        <p:spPr bwMode="auto">
          <a:xfrm>
            <a:off x="874713" y="2541588"/>
            <a:ext cx="619125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75" name="Line 6"/>
          <p:cNvSpPr>
            <a:spLocks noChangeShapeType="1"/>
          </p:cNvSpPr>
          <p:nvPr/>
        </p:nvSpPr>
        <p:spPr bwMode="auto">
          <a:xfrm flipH="1" flipV="1">
            <a:off x="7537450" y="5802313"/>
            <a:ext cx="15875" cy="158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77" name="Rectangle 8"/>
          <p:cNvSpPr>
            <a:spLocks noChangeArrowheads="1"/>
          </p:cNvSpPr>
          <p:nvPr/>
        </p:nvSpPr>
        <p:spPr bwMode="auto">
          <a:xfrm>
            <a:off x="3810000" y="6227763"/>
            <a:ext cx="652463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000000"/>
                </a:solidFill>
              </a:rPr>
              <a:t>Time</a:t>
            </a:r>
            <a:endParaRPr lang="en-US">
              <a:latin typeface="Calibri" charset="0"/>
            </a:endParaRPr>
          </a:p>
        </p:txBody>
      </p:sp>
      <p:sp>
        <p:nvSpPr>
          <p:cNvPr id="105478" name="Rectangle 9"/>
          <p:cNvSpPr>
            <a:spLocks noChangeArrowheads="1"/>
          </p:cNvSpPr>
          <p:nvPr/>
        </p:nvSpPr>
        <p:spPr bwMode="auto">
          <a:xfrm>
            <a:off x="5214938" y="5802313"/>
            <a:ext cx="54451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000000"/>
                </a:solidFill>
              </a:rPr>
              <a:t>May</a:t>
            </a:r>
            <a:endParaRPr lang="en-US">
              <a:latin typeface="Calibri" charset="0"/>
            </a:endParaRPr>
          </a:p>
        </p:txBody>
      </p:sp>
      <p:sp>
        <p:nvSpPr>
          <p:cNvPr id="105479" name="Rectangle 11"/>
          <p:cNvSpPr>
            <a:spLocks noChangeArrowheads="1"/>
          </p:cNvSpPr>
          <p:nvPr/>
        </p:nvSpPr>
        <p:spPr bwMode="auto">
          <a:xfrm>
            <a:off x="6791325" y="5802313"/>
            <a:ext cx="560388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000000"/>
                </a:solidFill>
              </a:rPr>
              <a:t>July</a:t>
            </a:r>
            <a:endParaRPr lang="en-US">
              <a:latin typeface="Calibri" charset="0"/>
            </a:endParaRPr>
          </a:p>
        </p:txBody>
      </p:sp>
      <p:sp>
        <p:nvSpPr>
          <p:cNvPr id="105480" name="Rectangle 13"/>
          <p:cNvSpPr>
            <a:spLocks noChangeArrowheads="1"/>
          </p:cNvSpPr>
          <p:nvPr/>
        </p:nvSpPr>
        <p:spPr bwMode="auto">
          <a:xfrm>
            <a:off x="8382000" y="5802313"/>
            <a:ext cx="60642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000000"/>
                </a:solidFill>
              </a:rPr>
              <a:t>Sept</a:t>
            </a:r>
            <a:endParaRPr lang="en-US">
              <a:latin typeface="Calibri" charset="0"/>
            </a:endParaRPr>
          </a:p>
        </p:txBody>
      </p:sp>
      <p:grpSp>
        <p:nvGrpSpPr>
          <p:cNvPr id="2" name="Group 30"/>
          <p:cNvGrpSpPr/>
          <p:nvPr/>
        </p:nvGrpSpPr>
        <p:grpSpPr>
          <a:xfrm>
            <a:off x="5214257" y="2923504"/>
            <a:ext cx="3598183" cy="2919412"/>
            <a:chOff x="2068513" y="1976438"/>
            <a:chExt cx="4392612" cy="2919412"/>
          </a:xfrm>
          <a:solidFill>
            <a:srgbClr val="006600"/>
          </a:solidFill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2068513" y="1976438"/>
              <a:ext cx="4392612" cy="2919412"/>
            </a:xfrm>
            <a:custGeom>
              <a:avLst/>
              <a:gdLst>
                <a:gd name="T0" fmla="*/ 0 w 3495"/>
                <a:gd name="T1" fmla="*/ 2147483647 h 1839"/>
                <a:gd name="T2" fmla="*/ 2147483647 w 3495"/>
                <a:gd name="T3" fmla="*/ 2147483647 h 1839"/>
                <a:gd name="T4" fmla="*/ 2147483647 w 3495"/>
                <a:gd name="T5" fmla="*/ 2147483647 h 1839"/>
                <a:gd name="T6" fmla="*/ 2147483647 w 3495"/>
                <a:gd name="T7" fmla="*/ 2147483647 h 1839"/>
                <a:gd name="T8" fmla="*/ 2147483647 w 3495"/>
                <a:gd name="T9" fmla="*/ 2147483647 h 1839"/>
                <a:gd name="T10" fmla="*/ 2147483647 w 3495"/>
                <a:gd name="T11" fmla="*/ 2147483647 h 1839"/>
                <a:gd name="T12" fmla="*/ 2147483647 w 3495"/>
                <a:gd name="T13" fmla="*/ 2147483647 h 1839"/>
                <a:gd name="T14" fmla="*/ 2147483647 w 3495"/>
                <a:gd name="T15" fmla="*/ 2147483647 h 1839"/>
                <a:gd name="T16" fmla="*/ 2147483647 w 3495"/>
                <a:gd name="T17" fmla="*/ 2147483647 h 1839"/>
                <a:gd name="T18" fmla="*/ 2147483647 w 3495"/>
                <a:gd name="T19" fmla="*/ 2147483647 h 1839"/>
                <a:gd name="T20" fmla="*/ 2147483647 w 3495"/>
                <a:gd name="T21" fmla="*/ 2147483647 h 1839"/>
                <a:gd name="T22" fmla="*/ 2147483647 w 3495"/>
                <a:gd name="T23" fmla="*/ 2147483647 h 1839"/>
                <a:gd name="T24" fmla="*/ 2147483647 w 3495"/>
                <a:gd name="T25" fmla="*/ 2147483647 h 1839"/>
                <a:gd name="T26" fmla="*/ 2147483647 w 3495"/>
                <a:gd name="T27" fmla="*/ 2147483647 h 1839"/>
                <a:gd name="T28" fmla="*/ 2147483647 w 3495"/>
                <a:gd name="T29" fmla="*/ 2147483647 h 1839"/>
                <a:gd name="T30" fmla="*/ 2147483647 w 3495"/>
                <a:gd name="T31" fmla="*/ 0 h 1839"/>
                <a:gd name="T32" fmla="*/ 2147483647 w 3495"/>
                <a:gd name="T33" fmla="*/ 2147483647 h 1839"/>
                <a:gd name="T34" fmla="*/ 2147483647 w 3495"/>
                <a:gd name="T35" fmla="*/ 2147483647 h 1839"/>
                <a:gd name="T36" fmla="*/ 2147483647 w 3495"/>
                <a:gd name="T37" fmla="*/ 2147483647 h 1839"/>
                <a:gd name="T38" fmla="*/ 2147483647 w 3495"/>
                <a:gd name="T39" fmla="*/ 2147483647 h 1839"/>
                <a:gd name="T40" fmla="*/ 2147483647 w 3495"/>
                <a:gd name="T41" fmla="*/ 2147483647 h 1839"/>
                <a:gd name="T42" fmla="*/ 2147483647 w 3495"/>
                <a:gd name="T43" fmla="*/ 2147483647 h 1839"/>
                <a:gd name="T44" fmla="*/ 2147483647 w 3495"/>
                <a:gd name="T45" fmla="*/ 2147483647 h 1839"/>
                <a:gd name="T46" fmla="*/ 2147483647 w 3495"/>
                <a:gd name="T47" fmla="*/ 2147483647 h 1839"/>
                <a:gd name="T48" fmla="*/ 2147483647 w 3495"/>
                <a:gd name="T49" fmla="*/ 2147483647 h 18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95"/>
                <a:gd name="T76" fmla="*/ 0 h 1839"/>
                <a:gd name="T77" fmla="*/ 3495 w 3495"/>
                <a:gd name="T78" fmla="*/ 1839 h 18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95" h="1839">
                  <a:moveTo>
                    <a:pt x="0" y="1829"/>
                  </a:moveTo>
                  <a:lnTo>
                    <a:pt x="298" y="1801"/>
                  </a:lnTo>
                  <a:lnTo>
                    <a:pt x="568" y="1772"/>
                  </a:lnTo>
                  <a:lnTo>
                    <a:pt x="828" y="1704"/>
                  </a:lnTo>
                  <a:lnTo>
                    <a:pt x="1107" y="1589"/>
                  </a:lnTo>
                  <a:lnTo>
                    <a:pt x="1396" y="1367"/>
                  </a:lnTo>
                  <a:lnTo>
                    <a:pt x="1511" y="1261"/>
                  </a:lnTo>
                  <a:lnTo>
                    <a:pt x="1608" y="1146"/>
                  </a:lnTo>
                  <a:lnTo>
                    <a:pt x="1771" y="886"/>
                  </a:lnTo>
                  <a:lnTo>
                    <a:pt x="1858" y="741"/>
                  </a:lnTo>
                  <a:lnTo>
                    <a:pt x="1964" y="587"/>
                  </a:lnTo>
                  <a:lnTo>
                    <a:pt x="2070" y="385"/>
                  </a:lnTo>
                  <a:lnTo>
                    <a:pt x="2157" y="202"/>
                  </a:lnTo>
                  <a:lnTo>
                    <a:pt x="2272" y="58"/>
                  </a:lnTo>
                  <a:lnTo>
                    <a:pt x="2349" y="19"/>
                  </a:lnTo>
                  <a:lnTo>
                    <a:pt x="2446" y="0"/>
                  </a:lnTo>
                  <a:lnTo>
                    <a:pt x="2503" y="9"/>
                  </a:lnTo>
                  <a:lnTo>
                    <a:pt x="2561" y="48"/>
                  </a:lnTo>
                  <a:lnTo>
                    <a:pt x="2696" y="192"/>
                  </a:lnTo>
                  <a:lnTo>
                    <a:pt x="2831" y="395"/>
                  </a:lnTo>
                  <a:lnTo>
                    <a:pt x="2966" y="655"/>
                  </a:lnTo>
                  <a:lnTo>
                    <a:pt x="3100" y="944"/>
                  </a:lnTo>
                  <a:lnTo>
                    <a:pt x="3235" y="1252"/>
                  </a:lnTo>
                  <a:lnTo>
                    <a:pt x="3360" y="1550"/>
                  </a:lnTo>
                  <a:lnTo>
                    <a:pt x="3495" y="1839"/>
                  </a:lnTo>
                </a:path>
              </a:pathLst>
            </a:custGeom>
            <a:grp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6879" name="Text Box 22"/>
            <p:cNvSpPr txBox="1">
              <a:spLocks noChangeArrowheads="1"/>
            </p:cNvSpPr>
            <p:nvPr/>
          </p:nvSpPr>
          <p:spPr bwMode="auto">
            <a:xfrm>
              <a:off x="4261220" y="3831092"/>
              <a:ext cx="1594696" cy="83099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FFFF00"/>
                  </a:solidFill>
                  <a:latin typeface="Arial" pitchFamily="34" charset="0"/>
                  <a:ea typeface="+mn-ea"/>
                  <a:cs typeface="+mn-cs"/>
                </a:rPr>
                <a:t>Corn Growth</a:t>
              </a:r>
            </a:p>
          </p:txBody>
        </p:sp>
      </p:grpSp>
      <p:sp>
        <p:nvSpPr>
          <p:cNvPr id="105482" name="Rectangle 13"/>
          <p:cNvSpPr>
            <a:spLocks noChangeArrowheads="1"/>
          </p:cNvSpPr>
          <p:nvPr/>
        </p:nvSpPr>
        <p:spPr bwMode="auto">
          <a:xfrm>
            <a:off x="598488" y="5802313"/>
            <a:ext cx="533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000000"/>
                </a:solidFill>
              </a:rPr>
              <a:t>Nov</a:t>
            </a:r>
            <a:endParaRPr lang="en-US">
              <a:latin typeface="Calibri" charset="0"/>
            </a:endParaRPr>
          </a:p>
        </p:txBody>
      </p:sp>
      <p:sp>
        <p:nvSpPr>
          <p:cNvPr id="105483" name="Rectangle 9"/>
          <p:cNvSpPr>
            <a:spLocks noChangeArrowheads="1"/>
          </p:cNvSpPr>
          <p:nvPr/>
        </p:nvSpPr>
        <p:spPr bwMode="auto">
          <a:xfrm>
            <a:off x="3681413" y="5802313"/>
            <a:ext cx="501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000000"/>
                </a:solidFill>
              </a:rPr>
              <a:t>Mar</a:t>
            </a:r>
            <a:endParaRPr lang="en-US">
              <a:latin typeface="Calibri" charset="0"/>
            </a:endParaRPr>
          </a:p>
        </p:txBody>
      </p: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250825" y="5170488"/>
            <a:ext cx="862013" cy="693737"/>
            <a:chOff x="250599" y="5169815"/>
            <a:chExt cx="862043" cy="694076"/>
          </a:xfrm>
        </p:grpSpPr>
        <p:sp>
          <p:nvSpPr>
            <p:cNvPr id="24" name="Freeform 23"/>
            <p:cNvSpPr/>
            <p:nvPr/>
          </p:nvSpPr>
          <p:spPr>
            <a:xfrm>
              <a:off x="250599" y="5169815"/>
              <a:ext cx="793778" cy="665487"/>
            </a:xfrm>
            <a:custGeom>
              <a:avLst/>
              <a:gdLst>
                <a:gd name="connsiteX0" fmla="*/ 0 w 1719943"/>
                <a:gd name="connsiteY0" fmla="*/ 1113971 h 1124857"/>
                <a:gd name="connsiteX1" fmla="*/ 1099457 w 1719943"/>
                <a:gd name="connsiteY1" fmla="*/ 645886 h 1124857"/>
                <a:gd name="connsiteX2" fmla="*/ 1534886 w 1719943"/>
                <a:gd name="connsiteY2" fmla="*/ 79828 h 1124857"/>
                <a:gd name="connsiteX3" fmla="*/ 1719943 w 1719943"/>
                <a:gd name="connsiteY3" fmla="*/ 1124857 h 1124857"/>
                <a:gd name="connsiteX0" fmla="*/ 0 w 1719943"/>
                <a:gd name="connsiteY0" fmla="*/ 1152071 h 1162957"/>
                <a:gd name="connsiteX1" fmla="*/ 947057 w 1719943"/>
                <a:gd name="connsiteY1" fmla="*/ 455386 h 1162957"/>
                <a:gd name="connsiteX2" fmla="*/ 1534886 w 1719943"/>
                <a:gd name="connsiteY2" fmla="*/ 117928 h 1162957"/>
                <a:gd name="connsiteX3" fmla="*/ 1719943 w 1719943"/>
                <a:gd name="connsiteY3" fmla="*/ 1162957 h 1162957"/>
                <a:gd name="connsiteX0" fmla="*/ 0 w 1719943"/>
                <a:gd name="connsiteY0" fmla="*/ 1035957 h 1046843"/>
                <a:gd name="connsiteX1" fmla="*/ 1534886 w 1719943"/>
                <a:gd name="connsiteY1" fmla="*/ 1814 h 1046843"/>
                <a:gd name="connsiteX2" fmla="*/ 1719943 w 1719943"/>
                <a:gd name="connsiteY2" fmla="*/ 1046843 h 1046843"/>
                <a:gd name="connsiteX0" fmla="*/ 0 w 1997019"/>
                <a:gd name="connsiteY0" fmla="*/ 1035957 h 1046843"/>
                <a:gd name="connsiteX1" fmla="*/ 1534886 w 1997019"/>
                <a:gd name="connsiteY1" fmla="*/ 1814 h 1046843"/>
                <a:gd name="connsiteX2" fmla="*/ 1997019 w 1997019"/>
                <a:gd name="connsiteY2" fmla="*/ 1046843 h 1046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97019" h="1046843">
                  <a:moveTo>
                    <a:pt x="0" y="1035957"/>
                  </a:moveTo>
                  <a:cubicBezTo>
                    <a:pt x="319768" y="820511"/>
                    <a:pt x="1248229" y="0"/>
                    <a:pt x="1534886" y="1814"/>
                  </a:cubicBezTo>
                  <a:cubicBezTo>
                    <a:pt x="1663700" y="119742"/>
                    <a:pt x="1956197" y="564242"/>
                    <a:pt x="1997019" y="1046843"/>
                  </a:cubicBezTo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5524" name="TextBox 24"/>
            <p:cNvSpPr txBox="1">
              <a:spLocks noChangeArrowheads="1"/>
            </p:cNvSpPr>
            <p:nvPr/>
          </p:nvSpPr>
          <p:spPr bwMode="auto">
            <a:xfrm>
              <a:off x="383298" y="5340671"/>
              <a:ext cx="7293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>
                  <a:latin typeface="Calibri" charset="0"/>
                </a:rPr>
                <a:t>Cover Crop</a:t>
              </a:r>
            </a:p>
          </p:txBody>
        </p:sp>
      </p:grp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3635375" y="4429125"/>
            <a:ext cx="1611313" cy="1406525"/>
            <a:chOff x="3635829" y="4429073"/>
            <a:chExt cx="1610635" cy="1405906"/>
          </a:xfrm>
        </p:grpSpPr>
        <p:sp>
          <p:nvSpPr>
            <p:cNvPr id="23" name="Freeform 22"/>
            <p:cNvSpPr/>
            <p:nvPr/>
          </p:nvSpPr>
          <p:spPr>
            <a:xfrm>
              <a:off x="3635829" y="4429073"/>
              <a:ext cx="1610635" cy="1405906"/>
            </a:xfrm>
            <a:custGeom>
              <a:avLst/>
              <a:gdLst>
                <a:gd name="connsiteX0" fmla="*/ 0 w 1719943"/>
                <a:gd name="connsiteY0" fmla="*/ 1113971 h 1124857"/>
                <a:gd name="connsiteX1" fmla="*/ 1099457 w 1719943"/>
                <a:gd name="connsiteY1" fmla="*/ 645886 h 1124857"/>
                <a:gd name="connsiteX2" fmla="*/ 1534886 w 1719943"/>
                <a:gd name="connsiteY2" fmla="*/ 79828 h 1124857"/>
                <a:gd name="connsiteX3" fmla="*/ 1719943 w 1719943"/>
                <a:gd name="connsiteY3" fmla="*/ 1124857 h 1124857"/>
                <a:gd name="connsiteX0" fmla="*/ 0 w 1719943"/>
                <a:gd name="connsiteY0" fmla="*/ 1152071 h 1162957"/>
                <a:gd name="connsiteX1" fmla="*/ 947057 w 1719943"/>
                <a:gd name="connsiteY1" fmla="*/ 455386 h 1162957"/>
                <a:gd name="connsiteX2" fmla="*/ 1534886 w 1719943"/>
                <a:gd name="connsiteY2" fmla="*/ 117928 h 1162957"/>
                <a:gd name="connsiteX3" fmla="*/ 1719943 w 1719943"/>
                <a:gd name="connsiteY3" fmla="*/ 1162957 h 1162957"/>
                <a:gd name="connsiteX0" fmla="*/ 0 w 1719943"/>
                <a:gd name="connsiteY0" fmla="*/ 1035957 h 1046843"/>
                <a:gd name="connsiteX1" fmla="*/ 1534886 w 1719943"/>
                <a:gd name="connsiteY1" fmla="*/ 1814 h 1046843"/>
                <a:gd name="connsiteX2" fmla="*/ 1719943 w 1719943"/>
                <a:gd name="connsiteY2" fmla="*/ 1046843 h 1046843"/>
                <a:gd name="connsiteX0" fmla="*/ 0 w 1719943"/>
                <a:gd name="connsiteY0" fmla="*/ 1035957 h 1046843"/>
                <a:gd name="connsiteX1" fmla="*/ 1399325 w 1719943"/>
                <a:gd name="connsiteY1" fmla="*/ 1814 h 1046843"/>
                <a:gd name="connsiteX2" fmla="*/ 1719943 w 1719943"/>
                <a:gd name="connsiteY2" fmla="*/ 1046843 h 1046843"/>
                <a:gd name="connsiteX0" fmla="*/ 0 w 1719943"/>
                <a:gd name="connsiteY0" fmla="*/ 1126526 h 1137412"/>
                <a:gd name="connsiteX1" fmla="*/ 646309 w 1719943"/>
                <a:gd name="connsiteY1" fmla="*/ 459979 h 1137412"/>
                <a:gd name="connsiteX2" fmla="*/ 1399325 w 1719943"/>
                <a:gd name="connsiteY2" fmla="*/ 92383 h 1137412"/>
                <a:gd name="connsiteX3" fmla="*/ 1719943 w 1719943"/>
                <a:gd name="connsiteY3" fmla="*/ 1137412 h 1137412"/>
                <a:gd name="connsiteX0" fmla="*/ 0 w 1719943"/>
                <a:gd name="connsiteY0" fmla="*/ 1035957 h 1046843"/>
                <a:gd name="connsiteX1" fmla="*/ 1399325 w 1719943"/>
                <a:gd name="connsiteY1" fmla="*/ 1814 h 1046843"/>
                <a:gd name="connsiteX2" fmla="*/ 1719943 w 1719943"/>
                <a:gd name="connsiteY2" fmla="*/ 1046843 h 1046843"/>
                <a:gd name="connsiteX0" fmla="*/ 953097 w 2673040"/>
                <a:gd name="connsiteY0" fmla="*/ 1035639 h 1209903"/>
                <a:gd name="connsiteX1" fmla="*/ 233221 w 2673040"/>
                <a:gd name="connsiteY1" fmla="*/ 1037547 h 1209903"/>
                <a:gd name="connsiteX2" fmla="*/ 2352422 w 2673040"/>
                <a:gd name="connsiteY2" fmla="*/ 1496 h 1209903"/>
                <a:gd name="connsiteX3" fmla="*/ 2673040 w 2673040"/>
                <a:gd name="connsiteY3" fmla="*/ 1046525 h 1209903"/>
                <a:gd name="connsiteX0" fmla="*/ 953097 w 2673040"/>
                <a:gd name="connsiteY0" fmla="*/ 1125060 h 1299325"/>
                <a:gd name="connsiteX1" fmla="*/ 233221 w 2673040"/>
                <a:gd name="connsiteY1" fmla="*/ 1126968 h 1299325"/>
                <a:gd name="connsiteX2" fmla="*/ 1444717 w 2673040"/>
                <a:gd name="connsiteY2" fmla="*/ 748762 h 1299325"/>
                <a:gd name="connsiteX3" fmla="*/ 2352422 w 2673040"/>
                <a:gd name="connsiteY3" fmla="*/ 90917 h 1299325"/>
                <a:gd name="connsiteX4" fmla="*/ 2673040 w 2673040"/>
                <a:gd name="connsiteY4" fmla="*/ 1135946 h 1299325"/>
                <a:gd name="connsiteX0" fmla="*/ 953097 w 2673040"/>
                <a:gd name="connsiteY0" fmla="*/ 1125060 h 1299325"/>
                <a:gd name="connsiteX1" fmla="*/ 233221 w 2673040"/>
                <a:gd name="connsiteY1" fmla="*/ 1126968 h 1299325"/>
                <a:gd name="connsiteX2" fmla="*/ 1444717 w 2673040"/>
                <a:gd name="connsiteY2" fmla="*/ 748762 h 1299325"/>
                <a:gd name="connsiteX3" fmla="*/ 2352422 w 2673040"/>
                <a:gd name="connsiteY3" fmla="*/ 90917 h 1299325"/>
                <a:gd name="connsiteX4" fmla="*/ 2673040 w 2673040"/>
                <a:gd name="connsiteY4" fmla="*/ 1135946 h 1299325"/>
                <a:gd name="connsiteX0" fmla="*/ 953097 w 2673040"/>
                <a:gd name="connsiteY0" fmla="*/ 1125060 h 1299325"/>
                <a:gd name="connsiteX1" fmla="*/ 233221 w 2673040"/>
                <a:gd name="connsiteY1" fmla="*/ 1126968 h 1299325"/>
                <a:gd name="connsiteX2" fmla="*/ 1444717 w 2673040"/>
                <a:gd name="connsiteY2" fmla="*/ 748762 h 1299325"/>
                <a:gd name="connsiteX3" fmla="*/ 2352422 w 2673040"/>
                <a:gd name="connsiteY3" fmla="*/ 90917 h 1299325"/>
                <a:gd name="connsiteX4" fmla="*/ 2673040 w 2673040"/>
                <a:gd name="connsiteY4" fmla="*/ 1135946 h 1299325"/>
                <a:gd name="connsiteX0" fmla="*/ 0 w 1719943"/>
                <a:gd name="connsiteY0" fmla="*/ 1125060 h 1135946"/>
                <a:gd name="connsiteX1" fmla="*/ 491620 w 1719943"/>
                <a:gd name="connsiteY1" fmla="*/ 748762 h 1135946"/>
                <a:gd name="connsiteX2" fmla="*/ 1399325 w 1719943"/>
                <a:gd name="connsiteY2" fmla="*/ 90917 h 1135946"/>
                <a:gd name="connsiteX3" fmla="*/ 1719943 w 1719943"/>
                <a:gd name="connsiteY3" fmla="*/ 1135946 h 1135946"/>
                <a:gd name="connsiteX0" fmla="*/ 0 w 2597839"/>
                <a:gd name="connsiteY0" fmla="*/ 1125060 h 1135946"/>
                <a:gd name="connsiteX1" fmla="*/ 1369516 w 2597839"/>
                <a:gd name="connsiteY1" fmla="*/ 748762 h 1135946"/>
                <a:gd name="connsiteX2" fmla="*/ 2277221 w 2597839"/>
                <a:gd name="connsiteY2" fmla="*/ 90917 h 1135946"/>
                <a:gd name="connsiteX3" fmla="*/ 2597839 w 2597839"/>
                <a:gd name="connsiteY3" fmla="*/ 1135946 h 1135946"/>
                <a:gd name="connsiteX0" fmla="*/ 0 w 2597839"/>
                <a:gd name="connsiteY0" fmla="*/ 1125060 h 1135946"/>
                <a:gd name="connsiteX1" fmla="*/ 1106148 w 2597839"/>
                <a:gd name="connsiteY1" fmla="*/ 748762 h 1135946"/>
                <a:gd name="connsiteX2" fmla="*/ 2277221 w 2597839"/>
                <a:gd name="connsiteY2" fmla="*/ 90917 h 1135946"/>
                <a:gd name="connsiteX3" fmla="*/ 2597839 w 2597839"/>
                <a:gd name="connsiteY3" fmla="*/ 1135946 h 1135946"/>
                <a:gd name="connsiteX0" fmla="*/ 0 w 2597839"/>
                <a:gd name="connsiteY0" fmla="*/ 1125060 h 1135946"/>
                <a:gd name="connsiteX1" fmla="*/ 1106148 w 2597839"/>
                <a:gd name="connsiteY1" fmla="*/ 748762 h 1135946"/>
                <a:gd name="connsiteX2" fmla="*/ 2277221 w 2597839"/>
                <a:gd name="connsiteY2" fmla="*/ 90917 h 1135946"/>
                <a:gd name="connsiteX3" fmla="*/ 2597839 w 2597839"/>
                <a:gd name="connsiteY3" fmla="*/ 1135946 h 113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7839" h="1135946">
                  <a:moveTo>
                    <a:pt x="0" y="1125060"/>
                  </a:moveTo>
                  <a:cubicBezTo>
                    <a:pt x="102421" y="1046665"/>
                    <a:pt x="845618" y="876132"/>
                    <a:pt x="1106148" y="748762"/>
                  </a:cubicBezTo>
                  <a:cubicBezTo>
                    <a:pt x="1459348" y="576087"/>
                    <a:pt x="2025680" y="0"/>
                    <a:pt x="2277221" y="90917"/>
                  </a:cubicBezTo>
                  <a:cubicBezTo>
                    <a:pt x="2406035" y="208845"/>
                    <a:pt x="2557017" y="653345"/>
                    <a:pt x="2597839" y="1135946"/>
                  </a:cubicBezTo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5522" name="TextBox 24"/>
            <p:cNvSpPr txBox="1">
              <a:spLocks noChangeArrowheads="1"/>
            </p:cNvSpPr>
            <p:nvPr/>
          </p:nvSpPr>
          <p:spPr bwMode="auto">
            <a:xfrm>
              <a:off x="4360606" y="5219070"/>
              <a:ext cx="817563" cy="522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>
                  <a:latin typeface="Calibri" charset="0"/>
                </a:rPr>
                <a:t>Cover Crop</a:t>
              </a:r>
            </a:p>
          </p:txBody>
        </p:sp>
      </p:grpSp>
      <p:sp>
        <p:nvSpPr>
          <p:cNvPr id="105486" name="Rectangle 13"/>
          <p:cNvSpPr>
            <a:spLocks noChangeArrowheads="1"/>
          </p:cNvSpPr>
          <p:nvPr/>
        </p:nvSpPr>
        <p:spPr bwMode="auto">
          <a:xfrm>
            <a:off x="2163763" y="5802313"/>
            <a:ext cx="4873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000000"/>
                </a:solidFill>
              </a:rPr>
              <a:t>Jan</a:t>
            </a:r>
            <a:endParaRPr lang="en-US">
              <a:latin typeface="Calibri" charset="0"/>
            </a:endParaRPr>
          </a:p>
        </p:txBody>
      </p: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293688" y="3001963"/>
            <a:ext cx="8545512" cy="2039937"/>
            <a:chOff x="293914" y="2719614"/>
            <a:chExt cx="8545286" cy="2039257"/>
          </a:xfrm>
        </p:grpSpPr>
        <p:sp>
          <p:nvSpPr>
            <p:cNvPr id="105519" name="Text Box 18"/>
            <p:cNvSpPr txBox="1">
              <a:spLocks noChangeArrowheads="1"/>
            </p:cNvSpPr>
            <p:nvPr/>
          </p:nvSpPr>
          <p:spPr bwMode="auto">
            <a:xfrm>
              <a:off x="1118054" y="3640819"/>
              <a:ext cx="876300" cy="461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0070C0"/>
                  </a:solidFill>
                  <a:latin typeface="Calibri" charset="0"/>
                </a:rPr>
                <a:t>Rain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293914" y="2719614"/>
              <a:ext cx="8545286" cy="2039257"/>
            </a:xfrm>
            <a:custGeom>
              <a:avLst/>
              <a:gdLst>
                <a:gd name="connsiteX0" fmla="*/ 0 w 8851901"/>
                <a:gd name="connsiteY0" fmla="*/ 1052286 h 2004786"/>
                <a:gd name="connsiteX1" fmla="*/ 1393372 w 8851901"/>
                <a:gd name="connsiteY1" fmla="*/ 1999343 h 2004786"/>
                <a:gd name="connsiteX2" fmla="*/ 3526972 w 8851901"/>
                <a:gd name="connsiteY2" fmla="*/ 1019629 h 2004786"/>
                <a:gd name="connsiteX3" fmla="*/ 4572000 w 8851901"/>
                <a:gd name="connsiteY3" fmla="*/ 1367972 h 2004786"/>
                <a:gd name="connsiteX4" fmla="*/ 5725886 w 8851901"/>
                <a:gd name="connsiteY4" fmla="*/ 18143 h 2004786"/>
                <a:gd name="connsiteX5" fmla="*/ 8284029 w 8851901"/>
                <a:gd name="connsiteY5" fmla="*/ 1476829 h 2004786"/>
                <a:gd name="connsiteX6" fmla="*/ 8784772 w 8851901"/>
                <a:gd name="connsiteY6" fmla="*/ 1400629 h 2004786"/>
                <a:gd name="connsiteX7" fmla="*/ 8686800 w 8851901"/>
                <a:gd name="connsiteY7" fmla="*/ 1302658 h 2004786"/>
                <a:gd name="connsiteX0" fmla="*/ 0 w 8793843"/>
                <a:gd name="connsiteY0" fmla="*/ 1052286 h 2004786"/>
                <a:gd name="connsiteX1" fmla="*/ 1393372 w 8793843"/>
                <a:gd name="connsiteY1" fmla="*/ 1999343 h 2004786"/>
                <a:gd name="connsiteX2" fmla="*/ 3526972 w 8793843"/>
                <a:gd name="connsiteY2" fmla="*/ 1019629 h 2004786"/>
                <a:gd name="connsiteX3" fmla="*/ 4572000 w 8793843"/>
                <a:gd name="connsiteY3" fmla="*/ 1367972 h 2004786"/>
                <a:gd name="connsiteX4" fmla="*/ 5725886 w 8793843"/>
                <a:gd name="connsiteY4" fmla="*/ 18143 h 2004786"/>
                <a:gd name="connsiteX5" fmla="*/ 8284029 w 8793843"/>
                <a:gd name="connsiteY5" fmla="*/ 1476829 h 2004786"/>
                <a:gd name="connsiteX6" fmla="*/ 8784772 w 8793843"/>
                <a:gd name="connsiteY6" fmla="*/ 1400629 h 2004786"/>
                <a:gd name="connsiteX0" fmla="*/ 0 w 8784772"/>
                <a:gd name="connsiteY0" fmla="*/ 1041400 h 1993900"/>
                <a:gd name="connsiteX1" fmla="*/ 1393372 w 8784772"/>
                <a:gd name="connsiteY1" fmla="*/ 1988457 h 1993900"/>
                <a:gd name="connsiteX2" fmla="*/ 3526972 w 8784772"/>
                <a:gd name="connsiteY2" fmla="*/ 1008743 h 1993900"/>
                <a:gd name="connsiteX3" fmla="*/ 4572000 w 8784772"/>
                <a:gd name="connsiteY3" fmla="*/ 1357086 h 1993900"/>
                <a:gd name="connsiteX4" fmla="*/ 5725886 w 8784772"/>
                <a:gd name="connsiteY4" fmla="*/ 7257 h 1993900"/>
                <a:gd name="connsiteX5" fmla="*/ 7750629 w 8784772"/>
                <a:gd name="connsiteY5" fmla="*/ 1313543 h 1993900"/>
                <a:gd name="connsiteX6" fmla="*/ 8784772 w 8784772"/>
                <a:gd name="connsiteY6" fmla="*/ 1389743 h 1993900"/>
                <a:gd name="connsiteX0" fmla="*/ 0 w 8545286"/>
                <a:gd name="connsiteY0" fmla="*/ 1041400 h 1993900"/>
                <a:gd name="connsiteX1" fmla="*/ 1393372 w 8545286"/>
                <a:gd name="connsiteY1" fmla="*/ 1988457 h 1993900"/>
                <a:gd name="connsiteX2" fmla="*/ 3526972 w 8545286"/>
                <a:gd name="connsiteY2" fmla="*/ 1008743 h 1993900"/>
                <a:gd name="connsiteX3" fmla="*/ 4572000 w 8545286"/>
                <a:gd name="connsiteY3" fmla="*/ 1357086 h 1993900"/>
                <a:gd name="connsiteX4" fmla="*/ 5725886 w 8545286"/>
                <a:gd name="connsiteY4" fmla="*/ 7257 h 1993900"/>
                <a:gd name="connsiteX5" fmla="*/ 7750629 w 8545286"/>
                <a:gd name="connsiteY5" fmla="*/ 1313543 h 1993900"/>
                <a:gd name="connsiteX6" fmla="*/ 8545286 w 8545286"/>
                <a:gd name="connsiteY6" fmla="*/ 1226458 h 1993900"/>
                <a:gd name="connsiteX0" fmla="*/ 0 w 8545286"/>
                <a:gd name="connsiteY0" fmla="*/ 1041400 h 1993900"/>
                <a:gd name="connsiteX1" fmla="*/ 1393372 w 8545286"/>
                <a:gd name="connsiteY1" fmla="*/ 1988457 h 1993900"/>
                <a:gd name="connsiteX2" fmla="*/ 3526972 w 8545286"/>
                <a:gd name="connsiteY2" fmla="*/ 1008743 h 1993900"/>
                <a:gd name="connsiteX3" fmla="*/ 4572000 w 8545286"/>
                <a:gd name="connsiteY3" fmla="*/ 1357086 h 1993900"/>
                <a:gd name="connsiteX4" fmla="*/ 5725886 w 8545286"/>
                <a:gd name="connsiteY4" fmla="*/ 7257 h 1993900"/>
                <a:gd name="connsiteX5" fmla="*/ 7913915 w 8545286"/>
                <a:gd name="connsiteY5" fmla="*/ 1313543 h 1993900"/>
                <a:gd name="connsiteX6" fmla="*/ 8545286 w 8545286"/>
                <a:gd name="connsiteY6" fmla="*/ 1226458 h 1993900"/>
                <a:gd name="connsiteX0" fmla="*/ 0 w 8545286"/>
                <a:gd name="connsiteY0" fmla="*/ 1041400 h 2001157"/>
                <a:gd name="connsiteX1" fmla="*/ 370115 w 8545286"/>
                <a:gd name="connsiteY1" fmla="*/ 1084943 h 2001157"/>
                <a:gd name="connsiteX2" fmla="*/ 1393372 w 8545286"/>
                <a:gd name="connsiteY2" fmla="*/ 1988457 h 2001157"/>
                <a:gd name="connsiteX3" fmla="*/ 3526972 w 8545286"/>
                <a:gd name="connsiteY3" fmla="*/ 1008743 h 2001157"/>
                <a:gd name="connsiteX4" fmla="*/ 4572000 w 8545286"/>
                <a:gd name="connsiteY4" fmla="*/ 1357086 h 2001157"/>
                <a:gd name="connsiteX5" fmla="*/ 5725886 w 8545286"/>
                <a:gd name="connsiteY5" fmla="*/ 7257 h 2001157"/>
                <a:gd name="connsiteX6" fmla="*/ 7913915 w 8545286"/>
                <a:gd name="connsiteY6" fmla="*/ 1313543 h 2001157"/>
                <a:gd name="connsiteX7" fmla="*/ 8545286 w 8545286"/>
                <a:gd name="connsiteY7" fmla="*/ 1226458 h 2001157"/>
                <a:gd name="connsiteX0" fmla="*/ 0 w 8545286"/>
                <a:gd name="connsiteY0" fmla="*/ 1182914 h 2001157"/>
                <a:gd name="connsiteX1" fmla="*/ 370115 w 8545286"/>
                <a:gd name="connsiteY1" fmla="*/ 1084943 h 2001157"/>
                <a:gd name="connsiteX2" fmla="*/ 1393372 w 8545286"/>
                <a:gd name="connsiteY2" fmla="*/ 1988457 h 2001157"/>
                <a:gd name="connsiteX3" fmla="*/ 3526972 w 8545286"/>
                <a:gd name="connsiteY3" fmla="*/ 1008743 h 2001157"/>
                <a:gd name="connsiteX4" fmla="*/ 4572000 w 8545286"/>
                <a:gd name="connsiteY4" fmla="*/ 1357086 h 2001157"/>
                <a:gd name="connsiteX5" fmla="*/ 5725886 w 8545286"/>
                <a:gd name="connsiteY5" fmla="*/ 7257 h 2001157"/>
                <a:gd name="connsiteX6" fmla="*/ 7913915 w 8545286"/>
                <a:gd name="connsiteY6" fmla="*/ 1313543 h 2001157"/>
                <a:gd name="connsiteX7" fmla="*/ 8545286 w 8545286"/>
                <a:gd name="connsiteY7" fmla="*/ 1226458 h 2001157"/>
                <a:gd name="connsiteX0" fmla="*/ 0 w 8545286"/>
                <a:gd name="connsiteY0" fmla="*/ 1182914 h 2001157"/>
                <a:gd name="connsiteX1" fmla="*/ 370115 w 8545286"/>
                <a:gd name="connsiteY1" fmla="*/ 1084943 h 2001157"/>
                <a:gd name="connsiteX2" fmla="*/ 2133601 w 8545286"/>
                <a:gd name="connsiteY2" fmla="*/ 1988457 h 2001157"/>
                <a:gd name="connsiteX3" fmla="*/ 3526972 w 8545286"/>
                <a:gd name="connsiteY3" fmla="*/ 1008743 h 2001157"/>
                <a:gd name="connsiteX4" fmla="*/ 4572000 w 8545286"/>
                <a:gd name="connsiteY4" fmla="*/ 1357086 h 2001157"/>
                <a:gd name="connsiteX5" fmla="*/ 5725886 w 8545286"/>
                <a:gd name="connsiteY5" fmla="*/ 7257 h 2001157"/>
                <a:gd name="connsiteX6" fmla="*/ 7913915 w 8545286"/>
                <a:gd name="connsiteY6" fmla="*/ 1313543 h 2001157"/>
                <a:gd name="connsiteX7" fmla="*/ 8545286 w 8545286"/>
                <a:gd name="connsiteY7" fmla="*/ 1226458 h 2001157"/>
                <a:gd name="connsiteX0" fmla="*/ 0 w 8545286"/>
                <a:gd name="connsiteY0" fmla="*/ 1182914 h 2001157"/>
                <a:gd name="connsiteX1" fmla="*/ 370115 w 8545286"/>
                <a:gd name="connsiteY1" fmla="*/ 1084943 h 2001157"/>
                <a:gd name="connsiteX2" fmla="*/ 2133601 w 8545286"/>
                <a:gd name="connsiteY2" fmla="*/ 1988457 h 2001157"/>
                <a:gd name="connsiteX3" fmla="*/ 3526972 w 8545286"/>
                <a:gd name="connsiteY3" fmla="*/ 1008743 h 2001157"/>
                <a:gd name="connsiteX4" fmla="*/ 4430485 w 8545286"/>
                <a:gd name="connsiteY4" fmla="*/ 1357086 h 2001157"/>
                <a:gd name="connsiteX5" fmla="*/ 5725886 w 8545286"/>
                <a:gd name="connsiteY5" fmla="*/ 7257 h 2001157"/>
                <a:gd name="connsiteX6" fmla="*/ 7913915 w 8545286"/>
                <a:gd name="connsiteY6" fmla="*/ 1313543 h 2001157"/>
                <a:gd name="connsiteX7" fmla="*/ 8545286 w 8545286"/>
                <a:gd name="connsiteY7" fmla="*/ 1226458 h 2001157"/>
                <a:gd name="connsiteX0" fmla="*/ 0 w 8545286"/>
                <a:gd name="connsiteY0" fmla="*/ 1182914 h 2001157"/>
                <a:gd name="connsiteX1" fmla="*/ 370115 w 8545286"/>
                <a:gd name="connsiteY1" fmla="*/ 1084943 h 2001157"/>
                <a:gd name="connsiteX2" fmla="*/ 2133601 w 8545286"/>
                <a:gd name="connsiteY2" fmla="*/ 1988457 h 2001157"/>
                <a:gd name="connsiteX3" fmla="*/ 3526972 w 8545286"/>
                <a:gd name="connsiteY3" fmla="*/ 1008743 h 2001157"/>
                <a:gd name="connsiteX4" fmla="*/ 4430485 w 8545286"/>
                <a:gd name="connsiteY4" fmla="*/ 1357086 h 2001157"/>
                <a:gd name="connsiteX5" fmla="*/ 5464628 w 8545286"/>
                <a:gd name="connsiteY5" fmla="*/ 7257 h 2001157"/>
                <a:gd name="connsiteX6" fmla="*/ 7913915 w 8545286"/>
                <a:gd name="connsiteY6" fmla="*/ 1313543 h 2001157"/>
                <a:gd name="connsiteX7" fmla="*/ 8545286 w 8545286"/>
                <a:gd name="connsiteY7" fmla="*/ 1226458 h 2001157"/>
                <a:gd name="connsiteX0" fmla="*/ 0 w 8545286"/>
                <a:gd name="connsiteY0" fmla="*/ 1182914 h 2001157"/>
                <a:gd name="connsiteX1" fmla="*/ 609601 w 8545286"/>
                <a:gd name="connsiteY1" fmla="*/ 1084943 h 2001157"/>
                <a:gd name="connsiteX2" fmla="*/ 2133601 w 8545286"/>
                <a:gd name="connsiteY2" fmla="*/ 1988457 h 2001157"/>
                <a:gd name="connsiteX3" fmla="*/ 3526972 w 8545286"/>
                <a:gd name="connsiteY3" fmla="*/ 1008743 h 2001157"/>
                <a:gd name="connsiteX4" fmla="*/ 4430485 w 8545286"/>
                <a:gd name="connsiteY4" fmla="*/ 1357086 h 2001157"/>
                <a:gd name="connsiteX5" fmla="*/ 5464628 w 8545286"/>
                <a:gd name="connsiteY5" fmla="*/ 7257 h 2001157"/>
                <a:gd name="connsiteX6" fmla="*/ 7913915 w 8545286"/>
                <a:gd name="connsiteY6" fmla="*/ 1313543 h 2001157"/>
                <a:gd name="connsiteX7" fmla="*/ 8545286 w 8545286"/>
                <a:gd name="connsiteY7" fmla="*/ 1226458 h 2001157"/>
                <a:gd name="connsiteX0" fmla="*/ 0 w 8545286"/>
                <a:gd name="connsiteY0" fmla="*/ 1182914 h 2001157"/>
                <a:gd name="connsiteX1" fmla="*/ 609601 w 8545286"/>
                <a:gd name="connsiteY1" fmla="*/ 1084943 h 2001157"/>
                <a:gd name="connsiteX2" fmla="*/ 2133601 w 8545286"/>
                <a:gd name="connsiteY2" fmla="*/ 1988457 h 2001157"/>
                <a:gd name="connsiteX3" fmla="*/ 3526972 w 8545286"/>
                <a:gd name="connsiteY3" fmla="*/ 1008743 h 2001157"/>
                <a:gd name="connsiteX4" fmla="*/ 4430485 w 8545286"/>
                <a:gd name="connsiteY4" fmla="*/ 1357086 h 2001157"/>
                <a:gd name="connsiteX5" fmla="*/ 5464628 w 8545286"/>
                <a:gd name="connsiteY5" fmla="*/ 7257 h 2001157"/>
                <a:gd name="connsiteX6" fmla="*/ 7913915 w 8545286"/>
                <a:gd name="connsiteY6" fmla="*/ 1313543 h 2001157"/>
                <a:gd name="connsiteX7" fmla="*/ 8545286 w 8545286"/>
                <a:gd name="connsiteY7" fmla="*/ 1226458 h 2001157"/>
                <a:gd name="connsiteX0" fmla="*/ 0 w 8545286"/>
                <a:gd name="connsiteY0" fmla="*/ 1221014 h 2039257"/>
                <a:gd name="connsiteX1" fmla="*/ 609601 w 8545286"/>
                <a:gd name="connsiteY1" fmla="*/ 1123043 h 2039257"/>
                <a:gd name="connsiteX2" fmla="*/ 2133601 w 8545286"/>
                <a:gd name="connsiteY2" fmla="*/ 2026557 h 2039257"/>
                <a:gd name="connsiteX3" fmla="*/ 3526972 w 8545286"/>
                <a:gd name="connsiteY3" fmla="*/ 1046843 h 2039257"/>
                <a:gd name="connsiteX4" fmla="*/ 4430485 w 8545286"/>
                <a:gd name="connsiteY4" fmla="*/ 1079500 h 2039257"/>
                <a:gd name="connsiteX5" fmla="*/ 5464628 w 8545286"/>
                <a:gd name="connsiteY5" fmla="*/ 45357 h 2039257"/>
                <a:gd name="connsiteX6" fmla="*/ 7913915 w 8545286"/>
                <a:gd name="connsiteY6" fmla="*/ 1351643 h 2039257"/>
                <a:gd name="connsiteX7" fmla="*/ 8545286 w 8545286"/>
                <a:gd name="connsiteY7" fmla="*/ 1264558 h 2039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45286" h="2039257">
                  <a:moveTo>
                    <a:pt x="0" y="1221014"/>
                  </a:moveTo>
                  <a:cubicBezTo>
                    <a:pt x="36286" y="1264557"/>
                    <a:pt x="254001" y="988786"/>
                    <a:pt x="609601" y="1123043"/>
                  </a:cubicBezTo>
                  <a:cubicBezTo>
                    <a:pt x="965201" y="1257300"/>
                    <a:pt x="1647373" y="2039257"/>
                    <a:pt x="2133601" y="2026557"/>
                  </a:cubicBezTo>
                  <a:cubicBezTo>
                    <a:pt x="2619829" y="2013857"/>
                    <a:pt x="3144158" y="1204686"/>
                    <a:pt x="3526972" y="1046843"/>
                  </a:cubicBezTo>
                  <a:cubicBezTo>
                    <a:pt x="3909786" y="889000"/>
                    <a:pt x="4107542" y="1246414"/>
                    <a:pt x="4430485" y="1079500"/>
                  </a:cubicBezTo>
                  <a:cubicBezTo>
                    <a:pt x="4753428" y="912586"/>
                    <a:pt x="4884056" y="0"/>
                    <a:pt x="5464628" y="45357"/>
                  </a:cubicBezTo>
                  <a:cubicBezTo>
                    <a:pt x="6045200" y="90714"/>
                    <a:pt x="7400472" y="1148443"/>
                    <a:pt x="7913915" y="1351643"/>
                  </a:cubicBezTo>
                  <a:cubicBezTo>
                    <a:pt x="8427358" y="1554843"/>
                    <a:pt x="8478158" y="1293587"/>
                    <a:pt x="8545286" y="1264558"/>
                  </a:cubicBezTo>
                </a:path>
              </a:pathLst>
            </a:cu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261938" y="2695575"/>
            <a:ext cx="8642350" cy="3340100"/>
            <a:chOff x="261257" y="2413000"/>
            <a:chExt cx="8643257" cy="3340100"/>
          </a:xfrm>
        </p:grpSpPr>
        <p:sp>
          <p:nvSpPr>
            <p:cNvPr id="105513" name="TextBox 24"/>
            <p:cNvSpPr txBox="1">
              <a:spLocks noChangeArrowheads="1"/>
            </p:cNvSpPr>
            <p:nvPr/>
          </p:nvSpPr>
          <p:spPr bwMode="auto">
            <a:xfrm>
              <a:off x="3112008" y="4821690"/>
              <a:ext cx="13287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Calibri" charset="0"/>
                </a:rPr>
                <a:t> 40º</a:t>
              </a:r>
            </a:p>
          </p:txBody>
        </p:sp>
        <p:sp>
          <p:nvSpPr>
            <p:cNvPr id="105514" name="TextBox 24"/>
            <p:cNvSpPr txBox="1">
              <a:spLocks noChangeArrowheads="1"/>
            </p:cNvSpPr>
            <p:nvPr/>
          </p:nvSpPr>
          <p:spPr bwMode="auto">
            <a:xfrm>
              <a:off x="1095479" y="4701100"/>
              <a:ext cx="65314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Calibri" charset="0"/>
                </a:rPr>
                <a:t> 40º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3950994" y="5083175"/>
              <a:ext cx="207984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23337" y="4953000"/>
              <a:ext cx="206397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reeform 50"/>
            <p:cNvSpPr/>
            <p:nvPr/>
          </p:nvSpPr>
          <p:spPr>
            <a:xfrm>
              <a:off x="261257" y="2413000"/>
              <a:ext cx="8643257" cy="3340100"/>
            </a:xfrm>
            <a:custGeom>
              <a:avLst/>
              <a:gdLst>
                <a:gd name="connsiteX0" fmla="*/ 0 w 8946243"/>
                <a:gd name="connsiteY0" fmla="*/ 2099129 h 3303815"/>
                <a:gd name="connsiteX1" fmla="*/ 478972 w 8946243"/>
                <a:gd name="connsiteY1" fmla="*/ 2512786 h 3303815"/>
                <a:gd name="connsiteX2" fmla="*/ 2318657 w 8946243"/>
                <a:gd name="connsiteY2" fmla="*/ 3046186 h 3303815"/>
                <a:gd name="connsiteX3" fmla="*/ 4778829 w 8946243"/>
                <a:gd name="connsiteY3" fmla="*/ 967014 h 3303815"/>
                <a:gd name="connsiteX4" fmla="*/ 6727372 w 8946243"/>
                <a:gd name="connsiteY4" fmla="*/ 41729 h 3303815"/>
                <a:gd name="connsiteX5" fmla="*/ 8643257 w 8946243"/>
                <a:gd name="connsiteY5" fmla="*/ 1217386 h 3303815"/>
                <a:gd name="connsiteX6" fmla="*/ 8545286 w 8946243"/>
                <a:gd name="connsiteY6" fmla="*/ 1206500 h 3303815"/>
                <a:gd name="connsiteX0" fmla="*/ 0 w 8643257"/>
                <a:gd name="connsiteY0" fmla="*/ 2099129 h 3303815"/>
                <a:gd name="connsiteX1" fmla="*/ 478972 w 8643257"/>
                <a:gd name="connsiteY1" fmla="*/ 2512786 h 3303815"/>
                <a:gd name="connsiteX2" fmla="*/ 2318657 w 8643257"/>
                <a:gd name="connsiteY2" fmla="*/ 3046186 h 3303815"/>
                <a:gd name="connsiteX3" fmla="*/ 4778829 w 8643257"/>
                <a:gd name="connsiteY3" fmla="*/ 967014 h 3303815"/>
                <a:gd name="connsiteX4" fmla="*/ 6727372 w 8643257"/>
                <a:gd name="connsiteY4" fmla="*/ 41729 h 3303815"/>
                <a:gd name="connsiteX5" fmla="*/ 8643257 w 8643257"/>
                <a:gd name="connsiteY5" fmla="*/ 1217386 h 3303815"/>
                <a:gd name="connsiteX0" fmla="*/ 0 w 8643257"/>
                <a:gd name="connsiteY0" fmla="*/ 2099129 h 3234872"/>
                <a:gd name="connsiteX1" fmla="*/ 2318657 w 8643257"/>
                <a:gd name="connsiteY1" fmla="*/ 3046186 h 3234872"/>
                <a:gd name="connsiteX2" fmla="*/ 4778829 w 8643257"/>
                <a:gd name="connsiteY2" fmla="*/ 967014 h 3234872"/>
                <a:gd name="connsiteX3" fmla="*/ 6727372 w 8643257"/>
                <a:gd name="connsiteY3" fmla="*/ 41729 h 3234872"/>
                <a:gd name="connsiteX4" fmla="*/ 8643257 w 8643257"/>
                <a:gd name="connsiteY4" fmla="*/ 1217386 h 3234872"/>
                <a:gd name="connsiteX0" fmla="*/ 0 w 8643257"/>
                <a:gd name="connsiteY0" fmla="*/ 2099129 h 3234872"/>
                <a:gd name="connsiteX1" fmla="*/ 2318657 w 8643257"/>
                <a:gd name="connsiteY1" fmla="*/ 3046186 h 3234872"/>
                <a:gd name="connsiteX2" fmla="*/ 4778829 w 8643257"/>
                <a:gd name="connsiteY2" fmla="*/ 967014 h 3234872"/>
                <a:gd name="connsiteX3" fmla="*/ 6727372 w 8643257"/>
                <a:gd name="connsiteY3" fmla="*/ 41729 h 3234872"/>
                <a:gd name="connsiteX4" fmla="*/ 8643257 w 8643257"/>
                <a:gd name="connsiteY4" fmla="*/ 1217386 h 3234872"/>
                <a:gd name="connsiteX0" fmla="*/ 0 w 8643257"/>
                <a:gd name="connsiteY0" fmla="*/ 1837872 h 3191329"/>
                <a:gd name="connsiteX1" fmla="*/ 2318657 w 8643257"/>
                <a:gd name="connsiteY1" fmla="*/ 3046186 h 3191329"/>
                <a:gd name="connsiteX2" fmla="*/ 4778829 w 8643257"/>
                <a:gd name="connsiteY2" fmla="*/ 967014 h 3191329"/>
                <a:gd name="connsiteX3" fmla="*/ 6727372 w 8643257"/>
                <a:gd name="connsiteY3" fmla="*/ 41729 h 3191329"/>
                <a:gd name="connsiteX4" fmla="*/ 8643257 w 8643257"/>
                <a:gd name="connsiteY4" fmla="*/ 1217386 h 3191329"/>
                <a:gd name="connsiteX0" fmla="*/ 0 w 8643257"/>
                <a:gd name="connsiteY0" fmla="*/ 1837872 h 3191329"/>
                <a:gd name="connsiteX1" fmla="*/ 1948543 w 8643257"/>
                <a:gd name="connsiteY1" fmla="*/ 3046186 h 3191329"/>
                <a:gd name="connsiteX2" fmla="*/ 4778829 w 8643257"/>
                <a:gd name="connsiteY2" fmla="*/ 967014 h 3191329"/>
                <a:gd name="connsiteX3" fmla="*/ 6727372 w 8643257"/>
                <a:gd name="connsiteY3" fmla="*/ 41729 h 3191329"/>
                <a:gd name="connsiteX4" fmla="*/ 8643257 w 8643257"/>
                <a:gd name="connsiteY4" fmla="*/ 1217386 h 3191329"/>
                <a:gd name="connsiteX0" fmla="*/ 0 w 8643257"/>
                <a:gd name="connsiteY0" fmla="*/ 1837872 h 3191329"/>
                <a:gd name="connsiteX1" fmla="*/ 2645229 w 8643257"/>
                <a:gd name="connsiteY1" fmla="*/ 3046186 h 3191329"/>
                <a:gd name="connsiteX2" fmla="*/ 4778829 w 8643257"/>
                <a:gd name="connsiteY2" fmla="*/ 967014 h 3191329"/>
                <a:gd name="connsiteX3" fmla="*/ 6727372 w 8643257"/>
                <a:gd name="connsiteY3" fmla="*/ 41729 h 3191329"/>
                <a:gd name="connsiteX4" fmla="*/ 8643257 w 8643257"/>
                <a:gd name="connsiteY4" fmla="*/ 1217386 h 3191329"/>
                <a:gd name="connsiteX0" fmla="*/ 0 w 8643257"/>
                <a:gd name="connsiteY0" fmla="*/ 1832429 h 3107872"/>
                <a:gd name="connsiteX1" fmla="*/ 2645229 w 8643257"/>
                <a:gd name="connsiteY1" fmla="*/ 3040743 h 3107872"/>
                <a:gd name="connsiteX2" fmla="*/ 5181600 w 8643257"/>
                <a:gd name="connsiteY2" fmla="*/ 1429657 h 3107872"/>
                <a:gd name="connsiteX3" fmla="*/ 6727372 w 8643257"/>
                <a:gd name="connsiteY3" fmla="*/ 36286 h 3107872"/>
                <a:gd name="connsiteX4" fmla="*/ 8643257 w 8643257"/>
                <a:gd name="connsiteY4" fmla="*/ 1211943 h 3107872"/>
                <a:gd name="connsiteX0" fmla="*/ 0 w 8643257"/>
                <a:gd name="connsiteY0" fmla="*/ 1832429 h 3107872"/>
                <a:gd name="connsiteX1" fmla="*/ 2645229 w 8643257"/>
                <a:gd name="connsiteY1" fmla="*/ 3040743 h 3107872"/>
                <a:gd name="connsiteX2" fmla="*/ 5181600 w 8643257"/>
                <a:gd name="connsiteY2" fmla="*/ 1429657 h 3107872"/>
                <a:gd name="connsiteX3" fmla="*/ 6727372 w 8643257"/>
                <a:gd name="connsiteY3" fmla="*/ 36286 h 3107872"/>
                <a:gd name="connsiteX4" fmla="*/ 8643257 w 8643257"/>
                <a:gd name="connsiteY4" fmla="*/ 1211943 h 3107872"/>
                <a:gd name="connsiteX0" fmla="*/ 0 w 8643257"/>
                <a:gd name="connsiteY0" fmla="*/ 1832429 h 3340100"/>
                <a:gd name="connsiteX1" fmla="*/ 2645229 w 8643257"/>
                <a:gd name="connsiteY1" fmla="*/ 3040743 h 3340100"/>
                <a:gd name="connsiteX2" fmla="*/ 6727372 w 8643257"/>
                <a:gd name="connsiteY2" fmla="*/ 36286 h 3340100"/>
                <a:gd name="connsiteX3" fmla="*/ 8643257 w 8643257"/>
                <a:gd name="connsiteY3" fmla="*/ 1211943 h 3340100"/>
                <a:gd name="connsiteX0" fmla="*/ 0 w 8643257"/>
                <a:gd name="connsiteY0" fmla="*/ 1832429 h 3340100"/>
                <a:gd name="connsiteX1" fmla="*/ 2645229 w 8643257"/>
                <a:gd name="connsiteY1" fmla="*/ 3040743 h 3340100"/>
                <a:gd name="connsiteX2" fmla="*/ 7064829 w 8643257"/>
                <a:gd name="connsiteY2" fmla="*/ 36286 h 3340100"/>
                <a:gd name="connsiteX3" fmla="*/ 8643257 w 8643257"/>
                <a:gd name="connsiteY3" fmla="*/ 1211943 h 3340100"/>
                <a:gd name="connsiteX0" fmla="*/ 0 w 8643257"/>
                <a:gd name="connsiteY0" fmla="*/ 1832429 h 3340100"/>
                <a:gd name="connsiteX1" fmla="*/ 3026229 w 8643257"/>
                <a:gd name="connsiteY1" fmla="*/ 3040743 h 3340100"/>
                <a:gd name="connsiteX2" fmla="*/ 7064829 w 8643257"/>
                <a:gd name="connsiteY2" fmla="*/ 36286 h 3340100"/>
                <a:gd name="connsiteX3" fmla="*/ 8643257 w 8643257"/>
                <a:gd name="connsiteY3" fmla="*/ 1211943 h 334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43257" h="3340100">
                  <a:moveTo>
                    <a:pt x="0" y="1832429"/>
                  </a:moveTo>
                  <a:cubicBezTo>
                    <a:pt x="254454" y="2269218"/>
                    <a:pt x="1848758" y="3340100"/>
                    <a:pt x="3026229" y="3040743"/>
                  </a:cubicBezTo>
                  <a:cubicBezTo>
                    <a:pt x="4203700" y="2741386"/>
                    <a:pt x="6065158" y="341086"/>
                    <a:pt x="7064829" y="36286"/>
                  </a:cubicBezTo>
                  <a:cubicBezTo>
                    <a:pt x="7641772" y="0"/>
                    <a:pt x="8340271" y="1017815"/>
                    <a:pt x="8643257" y="1211943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5518" name="TextBox 55"/>
            <p:cNvSpPr txBox="1">
              <a:spLocks noChangeArrowheads="1"/>
            </p:cNvSpPr>
            <p:nvPr/>
          </p:nvSpPr>
          <p:spPr bwMode="auto">
            <a:xfrm>
              <a:off x="470389" y="4210476"/>
              <a:ext cx="11292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0000"/>
                  </a:solidFill>
                  <a:latin typeface="Calibri" charset="0"/>
                </a:rPr>
                <a:t>Temp</a:t>
              </a:r>
            </a:p>
          </p:txBody>
        </p:sp>
      </p:grpSp>
      <p:grpSp>
        <p:nvGrpSpPr>
          <p:cNvPr id="7" name="Group 65"/>
          <p:cNvGrpSpPr>
            <a:grpSpLocks/>
          </p:cNvGrpSpPr>
          <p:nvPr/>
        </p:nvGrpSpPr>
        <p:grpSpPr bwMode="auto">
          <a:xfrm>
            <a:off x="174625" y="1422400"/>
            <a:ext cx="8969375" cy="401638"/>
            <a:chOff x="174172" y="1422407"/>
            <a:chExt cx="8969828" cy="401492"/>
          </a:xfrm>
        </p:grpSpPr>
        <p:sp>
          <p:nvSpPr>
            <p:cNvPr id="105507" name="Text Box 19"/>
            <p:cNvSpPr txBox="1">
              <a:spLocks noChangeArrowheads="1"/>
            </p:cNvSpPr>
            <p:nvPr/>
          </p:nvSpPr>
          <p:spPr bwMode="auto">
            <a:xfrm>
              <a:off x="3351909" y="1455061"/>
              <a:ext cx="883713" cy="336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latin typeface="Tahoma" charset="0"/>
                </a:rPr>
                <a:t>OK</a:t>
              </a:r>
            </a:p>
          </p:txBody>
        </p:sp>
        <p:sp>
          <p:nvSpPr>
            <p:cNvPr id="105508" name="Text Box 20"/>
            <p:cNvSpPr txBox="1">
              <a:spLocks noChangeArrowheads="1"/>
            </p:cNvSpPr>
            <p:nvPr/>
          </p:nvSpPr>
          <p:spPr bwMode="auto">
            <a:xfrm>
              <a:off x="174172" y="1422407"/>
              <a:ext cx="19703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latin typeface="Tahoma" charset="0"/>
                </a:rPr>
                <a:t>Poor/OK</a:t>
              </a:r>
            </a:p>
          </p:txBody>
        </p:sp>
        <p:sp>
          <p:nvSpPr>
            <p:cNvPr id="105509" name="Text Box 21"/>
            <p:cNvSpPr txBox="1">
              <a:spLocks noChangeArrowheads="1"/>
            </p:cNvSpPr>
            <p:nvPr/>
          </p:nvSpPr>
          <p:spPr bwMode="auto">
            <a:xfrm>
              <a:off x="4814906" y="1487718"/>
              <a:ext cx="1164895" cy="336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latin typeface="Tahoma" charset="0"/>
                </a:rPr>
                <a:t>Better</a:t>
              </a:r>
            </a:p>
          </p:txBody>
        </p:sp>
        <p:sp>
          <p:nvSpPr>
            <p:cNvPr id="105510" name="Text Box 22"/>
            <p:cNvSpPr txBox="1">
              <a:spLocks noChangeArrowheads="1"/>
            </p:cNvSpPr>
            <p:nvPr/>
          </p:nvSpPr>
          <p:spPr bwMode="auto">
            <a:xfrm>
              <a:off x="6216137" y="1476833"/>
              <a:ext cx="881350" cy="336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latin typeface="Tahoma" charset="0"/>
                </a:rPr>
                <a:t>Best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rot="10800000">
              <a:off x="7010292" y="1654098"/>
              <a:ext cx="795378" cy="158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512" name="TextBox 59"/>
            <p:cNvSpPr txBox="1">
              <a:spLocks noChangeArrowheads="1"/>
            </p:cNvSpPr>
            <p:nvPr/>
          </p:nvSpPr>
          <p:spPr bwMode="auto">
            <a:xfrm>
              <a:off x="8001000" y="1480465"/>
              <a:ext cx="1143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latin typeface="Calibri" charset="0"/>
                </a:rPr>
                <a:t>Cover</a:t>
              </a:r>
            </a:p>
          </p:txBody>
        </p:sp>
      </p:grp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153988" y="1752600"/>
            <a:ext cx="8990012" cy="1462088"/>
            <a:chOff x="154230" y="1752608"/>
            <a:chExt cx="8989770" cy="1462084"/>
          </a:xfrm>
        </p:grpSpPr>
        <p:grpSp>
          <p:nvGrpSpPr>
            <p:cNvPr id="105493" name="Group 36"/>
            <p:cNvGrpSpPr>
              <a:grpSpLocks/>
            </p:cNvGrpSpPr>
            <p:nvPr/>
          </p:nvGrpSpPr>
          <p:grpSpPr bwMode="auto">
            <a:xfrm>
              <a:off x="3294079" y="1776417"/>
              <a:ext cx="592137" cy="1438275"/>
              <a:chOff x="1998663" y="2843213"/>
              <a:chExt cx="592137" cy="1438275"/>
            </a:xfrm>
          </p:grpSpPr>
          <p:sp>
            <p:nvSpPr>
              <p:cNvPr id="105505" name="Line 16"/>
              <p:cNvSpPr>
                <a:spLocks noChangeShapeType="1"/>
              </p:cNvSpPr>
              <p:nvPr/>
            </p:nvSpPr>
            <p:spPr bwMode="auto">
              <a:xfrm>
                <a:off x="2271713" y="3252788"/>
                <a:ext cx="0" cy="10287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5506" name="Text Box 23"/>
              <p:cNvSpPr txBox="1">
                <a:spLocks noChangeArrowheads="1"/>
              </p:cNvSpPr>
              <p:nvPr/>
            </p:nvSpPr>
            <p:spPr bwMode="auto">
              <a:xfrm>
                <a:off x="1998663" y="2843213"/>
                <a:ext cx="592137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Tahoma" charset="0"/>
                  </a:rPr>
                  <a:t>Poor</a:t>
                </a:r>
              </a:p>
            </p:txBody>
          </p:sp>
        </p:grpSp>
        <p:grpSp>
          <p:nvGrpSpPr>
            <p:cNvPr id="105494" name="Group 33"/>
            <p:cNvGrpSpPr>
              <a:grpSpLocks/>
            </p:cNvGrpSpPr>
            <p:nvPr/>
          </p:nvGrpSpPr>
          <p:grpSpPr bwMode="auto">
            <a:xfrm>
              <a:off x="154230" y="1776417"/>
              <a:ext cx="1001713" cy="1438275"/>
              <a:chOff x="6184900" y="2843213"/>
              <a:chExt cx="1001713" cy="1438275"/>
            </a:xfrm>
          </p:grpSpPr>
          <p:sp>
            <p:nvSpPr>
              <p:cNvPr id="105503" name="Line 18"/>
              <p:cNvSpPr>
                <a:spLocks noChangeShapeType="1"/>
              </p:cNvSpPr>
              <p:nvPr/>
            </p:nvSpPr>
            <p:spPr bwMode="auto">
              <a:xfrm>
                <a:off x="6605588" y="3252788"/>
                <a:ext cx="0" cy="10287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5504" name="Text Box 24"/>
              <p:cNvSpPr txBox="1">
                <a:spLocks noChangeArrowheads="1"/>
              </p:cNvSpPr>
              <p:nvPr/>
            </p:nvSpPr>
            <p:spPr bwMode="auto">
              <a:xfrm>
                <a:off x="6184900" y="2843213"/>
                <a:ext cx="1001713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Tahoma" charset="0"/>
                  </a:rPr>
                  <a:t>Poorest</a:t>
                </a:r>
              </a:p>
            </p:txBody>
          </p:sp>
        </p:grpSp>
        <p:grpSp>
          <p:nvGrpSpPr>
            <p:cNvPr id="105495" name="Group 35"/>
            <p:cNvGrpSpPr>
              <a:grpSpLocks/>
            </p:cNvGrpSpPr>
            <p:nvPr/>
          </p:nvGrpSpPr>
          <p:grpSpPr bwMode="auto">
            <a:xfrm>
              <a:off x="4838273" y="1776417"/>
              <a:ext cx="782638" cy="1438275"/>
              <a:chOff x="2835275" y="2843213"/>
              <a:chExt cx="782638" cy="1438275"/>
            </a:xfrm>
          </p:grpSpPr>
          <p:sp>
            <p:nvSpPr>
              <p:cNvPr id="105501" name="Line 17"/>
              <p:cNvSpPr>
                <a:spLocks noChangeShapeType="1"/>
              </p:cNvSpPr>
              <p:nvPr/>
            </p:nvSpPr>
            <p:spPr bwMode="auto">
              <a:xfrm>
                <a:off x="3108325" y="3252788"/>
                <a:ext cx="0" cy="10287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5502" name="Text Box 25"/>
              <p:cNvSpPr txBox="1">
                <a:spLocks noChangeArrowheads="1"/>
              </p:cNvSpPr>
              <p:nvPr/>
            </p:nvSpPr>
            <p:spPr bwMode="auto">
              <a:xfrm>
                <a:off x="2835275" y="2843213"/>
                <a:ext cx="782638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Tahoma" charset="0"/>
                  </a:rPr>
                  <a:t>Better</a:t>
                </a:r>
              </a:p>
            </p:txBody>
          </p:sp>
        </p:grpSp>
        <p:grpSp>
          <p:nvGrpSpPr>
            <p:cNvPr id="105496" name="Group 34"/>
            <p:cNvGrpSpPr>
              <a:grpSpLocks/>
            </p:cNvGrpSpPr>
            <p:nvPr/>
          </p:nvGrpSpPr>
          <p:grpSpPr bwMode="auto">
            <a:xfrm>
              <a:off x="6226880" y="1776417"/>
              <a:ext cx="592137" cy="1438275"/>
              <a:chOff x="3821113" y="2843213"/>
              <a:chExt cx="592137" cy="1438275"/>
            </a:xfrm>
          </p:grpSpPr>
          <p:sp>
            <p:nvSpPr>
              <p:cNvPr id="105499" name="Line 15"/>
              <p:cNvSpPr>
                <a:spLocks noChangeShapeType="1"/>
              </p:cNvSpPr>
              <p:nvPr/>
            </p:nvSpPr>
            <p:spPr bwMode="auto">
              <a:xfrm>
                <a:off x="4095750" y="3252788"/>
                <a:ext cx="0" cy="102870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5500" name="Text Box 26"/>
              <p:cNvSpPr txBox="1">
                <a:spLocks noChangeArrowheads="1"/>
              </p:cNvSpPr>
              <p:nvPr/>
            </p:nvSpPr>
            <p:spPr bwMode="auto">
              <a:xfrm>
                <a:off x="3821113" y="2843213"/>
                <a:ext cx="592137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Tahoma" charset="0"/>
                  </a:rPr>
                  <a:t>Best</a:t>
                </a:r>
              </a:p>
            </p:txBody>
          </p:sp>
        </p:grpSp>
        <p:sp>
          <p:nvSpPr>
            <p:cNvPr id="105497" name="TextBox 60"/>
            <p:cNvSpPr txBox="1">
              <a:spLocks noChangeArrowheads="1"/>
            </p:cNvSpPr>
            <p:nvPr/>
          </p:nvSpPr>
          <p:spPr bwMode="auto">
            <a:xfrm>
              <a:off x="8001000" y="1752608"/>
              <a:ext cx="1143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latin typeface="Calibri" charset="0"/>
                </a:rPr>
                <a:t>No Cover</a:t>
              </a: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 rot="10800000">
              <a:off x="7010457" y="1927233"/>
              <a:ext cx="795317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 62"/>
          <p:cNvSpPr/>
          <p:nvPr/>
        </p:nvSpPr>
        <p:spPr>
          <a:xfrm>
            <a:off x="144463" y="1089025"/>
            <a:ext cx="8866187" cy="1087438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492" name="TextBox 63"/>
          <p:cNvSpPr txBox="1">
            <a:spLocks noChangeArrowheads="1"/>
          </p:cNvSpPr>
          <p:nvPr/>
        </p:nvSpPr>
        <p:spPr bwMode="auto">
          <a:xfrm>
            <a:off x="3178175" y="1120775"/>
            <a:ext cx="32337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u="sng">
                <a:latin typeface="Calibri" charset="0"/>
              </a:rPr>
              <a:t>N or Manure Application</a:t>
            </a:r>
          </a:p>
        </p:txBody>
      </p:sp>
      <p:sp>
        <p:nvSpPr>
          <p:cNvPr id="5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7581"/>
            <a:ext cx="8229600" cy="830619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i="1" dirty="0">
                <a:solidFill>
                  <a:srgbClr val="0000FF"/>
                </a:solidFill>
                <a:ea typeface="+mj-ea"/>
                <a:cs typeface="+mj-cs"/>
              </a:rPr>
              <a:t>5.  Timing is important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8334304-4C09-1145-91DA-253538D3B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26801" y="647541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Robb Meinen - Penn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7" name="Group 125"/>
          <p:cNvGrpSpPr>
            <a:grpSpLocks/>
          </p:cNvGrpSpPr>
          <p:nvPr/>
        </p:nvGrpSpPr>
        <p:grpSpPr bwMode="auto">
          <a:xfrm>
            <a:off x="1828800" y="2930525"/>
            <a:ext cx="5159375" cy="3698875"/>
            <a:chOff x="1828800" y="1803401"/>
            <a:chExt cx="5159217" cy="3698875"/>
          </a:xfrm>
        </p:grpSpPr>
        <p:sp>
          <p:nvSpPr>
            <p:cNvPr id="111630" name="Freeform 3"/>
            <p:cNvSpPr>
              <a:spLocks noChangeAspect="1"/>
            </p:cNvSpPr>
            <p:nvPr/>
          </p:nvSpPr>
          <p:spPr bwMode="auto">
            <a:xfrm>
              <a:off x="2307168" y="3189288"/>
              <a:ext cx="3976511" cy="2197100"/>
            </a:xfrm>
            <a:custGeom>
              <a:avLst/>
              <a:gdLst>
                <a:gd name="T0" fmla="*/ 0 w 3765"/>
                <a:gd name="T1" fmla="*/ 0 h 1848"/>
                <a:gd name="T2" fmla="*/ 0 w 3765"/>
                <a:gd name="T3" fmla="*/ 2147483647 h 1848"/>
                <a:gd name="T4" fmla="*/ 2147483647 w 3765"/>
                <a:gd name="T5" fmla="*/ 2147483647 h 1848"/>
                <a:gd name="T6" fmla="*/ 2147483647 w 3765"/>
                <a:gd name="T7" fmla="*/ 2147483647 h 1848"/>
                <a:gd name="T8" fmla="*/ 2147483647 w 3765"/>
                <a:gd name="T9" fmla="*/ 2147483647 h 1848"/>
                <a:gd name="T10" fmla="*/ 2147483647 w 3765"/>
                <a:gd name="T11" fmla="*/ 2147483647 h 1848"/>
                <a:gd name="T12" fmla="*/ 2147483647 w 3765"/>
                <a:gd name="T13" fmla="*/ 2147483647 h 1848"/>
                <a:gd name="T14" fmla="*/ 2147483647 w 3765"/>
                <a:gd name="T15" fmla="*/ 2147483647 h 1848"/>
                <a:gd name="T16" fmla="*/ 2147483647 w 3765"/>
                <a:gd name="T17" fmla="*/ 2147483647 h 1848"/>
                <a:gd name="T18" fmla="*/ 2147483647 w 3765"/>
                <a:gd name="T19" fmla="*/ 2147483647 h 1848"/>
                <a:gd name="T20" fmla="*/ 2147483647 w 3765"/>
                <a:gd name="T21" fmla="*/ 2147483647 h 1848"/>
                <a:gd name="T22" fmla="*/ 2147483647 w 3765"/>
                <a:gd name="T23" fmla="*/ 2147483647 h 1848"/>
                <a:gd name="T24" fmla="*/ 2147483647 w 3765"/>
                <a:gd name="T25" fmla="*/ 2147483647 h 1848"/>
                <a:gd name="T26" fmla="*/ 2147483647 w 3765"/>
                <a:gd name="T27" fmla="*/ 2147483647 h 1848"/>
                <a:gd name="T28" fmla="*/ 2147483647 w 3765"/>
                <a:gd name="T29" fmla="*/ 2147483647 h 1848"/>
                <a:gd name="T30" fmla="*/ 2147483647 w 3765"/>
                <a:gd name="T31" fmla="*/ 2147483647 h 1848"/>
                <a:gd name="T32" fmla="*/ 2147483647 w 3765"/>
                <a:gd name="T33" fmla="*/ 2147483647 h 1848"/>
                <a:gd name="T34" fmla="*/ 2147483647 w 3765"/>
                <a:gd name="T35" fmla="*/ 2147483647 h 1848"/>
                <a:gd name="T36" fmla="*/ 2147483647 w 3765"/>
                <a:gd name="T37" fmla="*/ 2147483647 h 1848"/>
                <a:gd name="T38" fmla="*/ 2147483647 w 3765"/>
                <a:gd name="T39" fmla="*/ 2147483647 h 1848"/>
                <a:gd name="T40" fmla="*/ 2147483647 w 3765"/>
                <a:gd name="T41" fmla="*/ 2147483647 h 1848"/>
                <a:gd name="T42" fmla="*/ 2147483647 w 3765"/>
                <a:gd name="T43" fmla="*/ 2147483647 h 1848"/>
                <a:gd name="T44" fmla="*/ 2147483647 w 3765"/>
                <a:gd name="T45" fmla="*/ 2147483647 h 1848"/>
                <a:gd name="T46" fmla="*/ 2147483647 w 3765"/>
                <a:gd name="T47" fmla="*/ 2147483647 h 1848"/>
                <a:gd name="T48" fmla="*/ 2147483647 w 3765"/>
                <a:gd name="T49" fmla="*/ 2147483647 h 1848"/>
                <a:gd name="T50" fmla="*/ 2147483647 w 3765"/>
                <a:gd name="T51" fmla="*/ 2147483647 h 1848"/>
                <a:gd name="T52" fmla="*/ 2147483647 w 3765"/>
                <a:gd name="T53" fmla="*/ 2147483647 h 1848"/>
                <a:gd name="T54" fmla="*/ 2147483647 w 3765"/>
                <a:gd name="T55" fmla="*/ 2147483647 h 1848"/>
                <a:gd name="T56" fmla="*/ 2147483647 w 3765"/>
                <a:gd name="T57" fmla="*/ 2147483647 h 1848"/>
                <a:gd name="T58" fmla="*/ 2147483647 w 3765"/>
                <a:gd name="T59" fmla="*/ 2147483647 h 1848"/>
                <a:gd name="T60" fmla="*/ 2147483647 w 3765"/>
                <a:gd name="T61" fmla="*/ 2147483647 h 1848"/>
                <a:gd name="T62" fmla="*/ 2147483647 w 3765"/>
                <a:gd name="T63" fmla="*/ 0 h 1848"/>
                <a:gd name="T64" fmla="*/ 0 w 3765"/>
                <a:gd name="T65" fmla="*/ 0 h 18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765"/>
                <a:gd name="T100" fmla="*/ 0 h 1848"/>
                <a:gd name="T101" fmla="*/ 3765 w 3765"/>
                <a:gd name="T102" fmla="*/ 1848 h 184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765" h="1848">
                  <a:moveTo>
                    <a:pt x="0" y="0"/>
                  </a:moveTo>
                  <a:lnTo>
                    <a:pt x="0" y="1847"/>
                  </a:lnTo>
                  <a:lnTo>
                    <a:pt x="2515" y="1847"/>
                  </a:lnTo>
                  <a:lnTo>
                    <a:pt x="3764" y="1174"/>
                  </a:lnTo>
                  <a:lnTo>
                    <a:pt x="3764" y="679"/>
                  </a:lnTo>
                  <a:lnTo>
                    <a:pt x="3500" y="781"/>
                  </a:lnTo>
                  <a:lnTo>
                    <a:pt x="3381" y="918"/>
                  </a:lnTo>
                  <a:lnTo>
                    <a:pt x="3166" y="1019"/>
                  </a:lnTo>
                  <a:lnTo>
                    <a:pt x="2962" y="1111"/>
                  </a:lnTo>
                  <a:lnTo>
                    <a:pt x="2819" y="1223"/>
                  </a:lnTo>
                  <a:lnTo>
                    <a:pt x="2759" y="1235"/>
                  </a:lnTo>
                  <a:lnTo>
                    <a:pt x="2706" y="1312"/>
                  </a:lnTo>
                  <a:lnTo>
                    <a:pt x="2652" y="1235"/>
                  </a:lnTo>
                  <a:lnTo>
                    <a:pt x="2695" y="1302"/>
                  </a:lnTo>
                  <a:lnTo>
                    <a:pt x="2485" y="1246"/>
                  </a:lnTo>
                  <a:lnTo>
                    <a:pt x="2604" y="1246"/>
                  </a:lnTo>
                  <a:lnTo>
                    <a:pt x="2425" y="1189"/>
                  </a:lnTo>
                  <a:lnTo>
                    <a:pt x="2610" y="1280"/>
                  </a:lnTo>
                  <a:lnTo>
                    <a:pt x="2244" y="1130"/>
                  </a:lnTo>
                  <a:lnTo>
                    <a:pt x="2208" y="1100"/>
                  </a:lnTo>
                  <a:lnTo>
                    <a:pt x="2062" y="1008"/>
                  </a:lnTo>
                  <a:lnTo>
                    <a:pt x="1990" y="946"/>
                  </a:lnTo>
                  <a:lnTo>
                    <a:pt x="1736" y="915"/>
                  </a:lnTo>
                  <a:lnTo>
                    <a:pt x="1502" y="824"/>
                  </a:lnTo>
                  <a:lnTo>
                    <a:pt x="1339" y="640"/>
                  </a:lnTo>
                  <a:lnTo>
                    <a:pt x="1140" y="458"/>
                  </a:lnTo>
                  <a:lnTo>
                    <a:pt x="904" y="397"/>
                  </a:lnTo>
                  <a:lnTo>
                    <a:pt x="743" y="335"/>
                  </a:lnTo>
                  <a:lnTo>
                    <a:pt x="579" y="244"/>
                  </a:lnTo>
                  <a:lnTo>
                    <a:pt x="380" y="123"/>
                  </a:lnTo>
                  <a:lnTo>
                    <a:pt x="308" y="77"/>
                  </a:lnTo>
                  <a:lnTo>
                    <a:pt x="163" y="0"/>
                  </a:lnTo>
                  <a:lnTo>
                    <a:pt x="0" y="0"/>
                  </a:lnTo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50799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31" name="Freeform 4"/>
            <p:cNvSpPr>
              <a:spLocks noChangeAspect="1"/>
            </p:cNvSpPr>
            <p:nvPr/>
          </p:nvSpPr>
          <p:spPr bwMode="auto">
            <a:xfrm>
              <a:off x="2307168" y="2654301"/>
              <a:ext cx="3976511" cy="2143125"/>
            </a:xfrm>
            <a:custGeom>
              <a:avLst/>
              <a:gdLst>
                <a:gd name="T0" fmla="*/ 0 w 2818"/>
                <a:gd name="T1" fmla="*/ 2147483647 h 1350"/>
                <a:gd name="T2" fmla="*/ 2147483647 w 2818"/>
                <a:gd name="T3" fmla="*/ 2147483647 h 1350"/>
                <a:gd name="T4" fmla="*/ 2147483647 w 2818"/>
                <a:gd name="T5" fmla="*/ 2147483647 h 1350"/>
                <a:gd name="T6" fmla="*/ 2147483647 w 2818"/>
                <a:gd name="T7" fmla="*/ 2147483647 h 1350"/>
                <a:gd name="T8" fmla="*/ 2147483647 w 2818"/>
                <a:gd name="T9" fmla="*/ 2147483647 h 1350"/>
                <a:gd name="T10" fmla="*/ 2147483647 w 2818"/>
                <a:gd name="T11" fmla="*/ 2147483647 h 1350"/>
                <a:gd name="T12" fmla="*/ 2147483647 w 2818"/>
                <a:gd name="T13" fmla="*/ 0 h 1350"/>
                <a:gd name="T14" fmla="*/ 2147483647 w 2818"/>
                <a:gd name="T15" fmla="*/ 0 h 1350"/>
                <a:gd name="T16" fmla="*/ 2147483647 w 2818"/>
                <a:gd name="T17" fmla="*/ 2147483647 h 1350"/>
                <a:gd name="T18" fmla="*/ 2147483647 w 2818"/>
                <a:gd name="T19" fmla="*/ 2147483647 h 1350"/>
                <a:gd name="T20" fmla="*/ 2147483647 w 2818"/>
                <a:gd name="T21" fmla="*/ 2147483647 h 1350"/>
                <a:gd name="T22" fmla="*/ 2147483647 w 2818"/>
                <a:gd name="T23" fmla="*/ 2147483647 h 1350"/>
                <a:gd name="T24" fmla="*/ 2147483647 w 2818"/>
                <a:gd name="T25" fmla="*/ 2147483647 h 1350"/>
                <a:gd name="T26" fmla="*/ 2147483647 w 2818"/>
                <a:gd name="T27" fmla="*/ 2147483647 h 1350"/>
                <a:gd name="T28" fmla="*/ 2147483647 w 2818"/>
                <a:gd name="T29" fmla="*/ 2147483647 h 1350"/>
                <a:gd name="T30" fmla="*/ 2147483647 w 2818"/>
                <a:gd name="T31" fmla="*/ 2147483647 h 1350"/>
                <a:gd name="T32" fmla="*/ 2147483647 w 2818"/>
                <a:gd name="T33" fmla="*/ 2147483647 h 1350"/>
                <a:gd name="T34" fmla="*/ 2147483647 w 2818"/>
                <a:gd name="T35" fmla="*/ 2147483647 h 1350"/>
                <a:gd name="T36" fmla="*/ 2147483647 w 2818"/>
                <a:gd name="T37" fmla="*/ 2147483647 h 1350"/>
                <a:gd name="T38" fmla="*/ 2147483647 w 2818"/>
                <a:gd name="T39" fmla="*/ 2147483647 h 1350"/>
                <a:gd name="T40" fmla="*/ 2147483647 w 2818"/>
                <a:gd name="T41" fmla="*/ 2147483647 h 1350"/>
                <a:gd name="T42" fmla="*/ 2147483647 w 2818"/>
                <a:gd name="T43" fmla="*/ 2147483647 h 1350"/>
                <a:gd name="T44" fmla="*/ 2147483647 w 2818"/>
                <a:gd name="T45" fmla="*/ 2147483647 h 1350"/>
                <a:gd name="T46" fmla="*/ 2147483647 w 2818"/>
                <a:gd name="T47" fmla="*/ 2147483647 h 1350"/>
                <a:gd name="T48" fmla="*/ 2147483647 w 2818"/>
                <a:gd name="T49" fmla="*/ 2147483647 h 1350"/>
                <a:gd name="T50" fmla="*/ 2147483647 w 2818"/>
                <a:gd name="T51" fmla="*/ 2147483647 h 1350"/>
                <a:gd name="T52" fmla="*/ 2147483647 w 2818"/>
                <a:gd name="T53" fmla="*/ 2147483647 h 1350"/>
                <a:gd name="T54" fmla="*/ 2147483647 w 2818"/>
                <a:gd name="T55" fmla="*/ 2147483647 h 1350"/>
                <a:gd name="T56" fmla="*/ 2147483647 w 2818"/>
                <a:gd name="T57" fmla="*/ 2147483647 h 1350"/>
                <a:gd name="T58" fmla="*/ 2147483647 w 2818"/>
                <a:gd name="T59" fmla="*/ 2147483647 h 1350"/>
                <a:gd name="T60" fmla="*/ 2147483647 w 2818"/>
                <a:gd name="T61" fmla="*/ 2147483647 h 1350"/>
                <a:gd name="T62" fmla="*/ 2147483647 w 2818"/>
                <a:gd name="T63" fmla="*/ 2147483647 h 1350"/>
                <a:gd name="T64" fmla="*/ 2147483647 w 2818"/>
                <a:gd name="T65" fmla="*/ 2147483647 h 1350"/>
                <a:gd name="T66" fmla="*/ 2147483647 w 2818"/>
                <a:gd name="T67" fmla="*/ 2147483647 h 1350"/>
                <a:gd name="T68" fmla="*/ 2147483647 w 2818"/>
                <a:gd name="T69" fmla="*/ 2147483647 h 1350"/>
                <a:gd name="T70" fmla="*/ 2147483647 w 2818"/>
                <a:gd name="T71" fmla="*/ 2147483647 h 1350"/>
                <a:gd name="T72" fmla="*/ 2147483647 w 2818"/>
                <a:gd name="T73" fmla="*/ 2147483647 h 1350"/>
                <a:gd name="T74" fmla="*/ 2147483647 w 2818"/>
                <a:gd name="T75" fmla="*/ 2147483647 h 1350"/>
                <a:gd name="T76" fmla="*/ 2147483647 w 2818"/>
                <a:gd name="T77" fmla="*/ 2147483647 h 1350"/>
                <a:gd name="T78" fmla="*/ 2147483647 w 2818"/>
                <a:gd name="T79" fmla="*/ 2147483647 h 1350"/>
                <a:gd name="T80" fmla="*/ 2147483647 w 2818"/>
                <a:gd name="T81" fmla="*/ 2147483647 h 1350"/>
                <a:gd name="T82" fmla="*/ 2147483647 w 2818"/>
                <a:gd name="T83" fmla="*/ 2147483647 h 1350"/>
                <a:gd name="T84" fmla="*/ 2147483647 w 2818"/>
                <a:gd name="T85" fmla="*/ 2147483647 h 1350"/>
                <a:gd name="T86" fmla="*/ 2147483647 w 2818"/>
                <a:gd name="T87" fmla="*/ 2147483647 h 1350"/>
                <a:gd name="T88" fmla="*/ 2147483647 w 2818"/>
                <a:gd name="T89" fmla="*/ 2147483647 h 1350"/>
                <a:gd name="T90" fmla="*/ 2147483647 w 2818"/>
                <a:gd name="T91" fmla="*/ 2147483647 h 1350"/>
                <a:gd name="T92" fmla="*/ 2147483647 w 2818"/>
                <a:gd name="T93" fmla="*/ 2147483647 h 1350"/>
                <a:gd name="T94" fmla="*/ 2147483647 w 2818"/>
                <a:gd name="T95" fmla="*/ 2147483647 h 1350"/>
                <a:gd name="T96" fmla="*/ 2147483647 w 2818"/>
                <a:gd name="T97" fmla="*/ 2147483647 h 1350"/>
                <a:gd name="T98" fmla="*/ 2147483647 w 2818"/>
                <a:gd name="T99" fmla="*/ 2147483647 h 1350"/>
                <a:gd name="T100" fmla="*/ 2147483647 w 2818"/>
                <a:gd name="T101" fmla="*/ 2147483647 h 1350"/>
                <a:gd name="T102" fmla="*/ 2147483647 w 2818"/>
                <a:gd name="T103" fmla="*/ 2147483647 h 1350"/>
                <a:gd name="T104" fmla="*/ 2147483647 w 2818"/>
                <a:gd name="T105" fmla="*/ 2147483647 h 1350"/>
                <a:gd name="T106" fmla="*/ 2147483647 w 2818"/>
                <a:gd name="T107" fmla="*/ 2147483647 h 1350"/>
                <a:gd name="T108" fmla="*/ 2147483647 w 2818"/>
                <a:gd name="T109" fmla="*/ 2147483647 h 1350"/>
                <a:gd name="T110" fmla="*/ 2147483647 w 2818"/>
                <a:gd name="T111" fmla="*/ 2147483647 h 1350"/>
                <a:gd name="T112" fmla="*/ 2147483647 w 2818"/>
                <a:gd name="T113" fmla="*/ 2147483647 h 1350"/>
                <a:gd name="T114" fmla="*/ 0 w 2818"/>
                <a:gd name="T115" fmla="*/ 2147483647 h 13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18"/>
                <a:gd name="T175" fmla="*/ 0 h 1350"/>
                <a:gd name="T176" fmla="*/ 2818 w 2818"/>
                <a:gd name="T177" fmla="*/ 1350 h 135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18" h="1350">
                  <a:moveTo>
                    <a:pt x="0" y="331"/>
                  </a:moveTo>
                  <a:lnTo>
                    <a:pt x="416" y="268"/>
                  </a:lnTo>
                  <a:lnTo>
                    <a:pt x="594" y="237"/>
                  </a:lnTo>
                  <a:lnTo>
                    <a:pt x="985" y="136"/>
                  </a:lnTo>
                  <a:lnTo>
                    <a:pt x="1205" y="52"/>
                  </a:lnTo>
                  <a:lnTo>
                    <a:pt x="1371" y="26"/>
                  </a:lnTo>
                  <a:lnTo>
                    <a:pt x="1434" y="0"/>
                  </a:lnTo>
                  <a:lnTo>
                    <a:pt x="1459" y="0"/>
                  </a:lnTo>
                  <a:lnTo>
                    <a:pt x="1518" y="10"/>
                  </a:lnTo>
                  <a:lnTo>
                    <a:pt x="1685" y="126"/>
                  </a:lnTo>
                  <a:lnTo>
                    <a:pt x="1899" y="268"/>
                  </a:lnTo>
                  <a:lnTo>
                    <a:pt x="2005" y="337"/>
                  </a:lnTo>
                  <a:lnTo>
                    <a:pt x="2147" y="448"/>
                  </a:lnTo>
                  <a:lnTo>
                    <a:pt x="2194" y="500"/>
                  </a:lnTo>
                  <a:lnTo>
                    <a:pt x="2332" y="564"/>
                  </a:lnTo>
                  <a:lnTo>
                    <a:pt x="2414" y="616"/>
                  </a:lnTo>
                  <a:lnTo>
                    <a:pt x="2534" y="685"/>
                  </a:lnTo>
                  <a:lnTo>
                    <a:pt x="2587" y="727"/>
                  </a:lnTo>
                  <a:lnTo>
                    <a:pt x="2670" y="779"/>
                  </a:lnTo>
                  <a:lnTo>
                    <a:pt x="2777" y="828"/>
                  </a:lnTo>
                  <a:lnTo>
                    <a:pt x="2818" y="853"/>
                  </a:lnTo>
                  <a:lnTo>
                    <a:pt x="2698" y="942"/>
                  </a:lnTo>
                  <a:lnTo>
                    <a:pt x="2560" y="1020"/>
                  </a:lnTo>
                  <a:lnTo>
                    <a:pt x="2443" y="1065"/>
                  </a:lnTo>
                  <a:lnTo>
                    <a:pt x="2325" y="1134"/>
                  </a:lnTo>
                  <a:lnTo>
                    <a:pt x="2266" y="1160"/>
                  </a:lnTo>
                  <a:lnTo>
                    <a:pt x="2218" y="1197"/>
                  </a:lnTo>
                  <a:lnTo>
                    <a:pt x="2182" y="1229"/>
                  </a:lnTo>
                  <a:lnTo>
                    <a:pt x="2099" y="1261"/>
                  </a:lnTo>
                  <a:lnTo>
                    <a:pt x="1979" y="1350"/>
                  </a:lnTo>
                  <a:lnTo>
                    <a:pt x="1881" y="1308"/>
                  </a:lnTo>
                  <a:lnTo>
                    <a:pt x="1844" y="1308"/>
                  </a:lnTo>
                  <a:lnTo>
                    <a:pt x="1844" y="1292"/>
                  </a:lnTo>
                  <a:lnTo>
                    <a:pt x="1790" y="1256"/>
                  </a:lnTo>
                  <a:lnTo>
                    <a:pt x="1696" y="1192"/>
                  </a:lnTo>
                  <a:lnTo>
                    <a:pt x="1612" y="1145"/>
                  </a:lnTo>
                  <a:lnTo>
                    <a:pt x="1542" y="1128"/>
                  </a:lnTo>
                  <a:lnTo>
                    <a:pt x="1447" y="1113"/>
                  </a:lnTo>
                  <a:lnTo>
                    <a:pt x="1364" y="1081"/>
                  </a:lnTo>
                  <a:lnTo>
                    <a:pt x="1275" y="1044"/>
                  </a:lnTo>
                  <a:lnTo>
                    <a:pt x="1210" y="996"/>
                  </a:lnTo>
                  <a:lnTo>
                    <a:pt x="1187" y="975"/>
                  </a:lnTo>
                  <a:lnTo>
                    <a:pt x="1108" y="920"/>
                  </a:lnTo>
                  <a:lnTo>
                    <a:pt x="1036" y="841"/>
                  </a:lnTo>
                  <a:lnTo>
                    <a:pt x="977" y="776"/>
                  </a:lnTo>
                  <a:lnTo>
                    <a:pt x="919" y="712"/>
                  </a:lnTo>
                  <a:lnTo>
                    <a:pt x="783" y="668"/>
                  </a:lnTo>
                  <a:lnTo>
                    <a:pt x="641" y="621"/>
                  </a:lnTo>
                  <a:lnTo>
                    <a:pt x="540" y="569"/>
                  </a:lnTo>
                  <a:lnTo>
                    <a:pt x="456" y="506"/>
                  </a:lnTo>
                  <a:lnTo>
                    <a:pt x="388" y="501"/>
                  </a:lnTo>
                  <a:lnTo>
                    <a:pt x="335" y="462"/>
                  </a:lnTo>
                  <a:lnTo>
                    <a:pt x="290" y="410"/>
                  </a:lnTo>
                  <a:lnTo>
                    <a:pt x="207" y="368"/>
                  </a:lnTo>
                  <a:lnTo>
                    <a:pt x="154" y="337"/>
                  </a:lnTo>
                  <a:lnTo>
                    <a:pt x="94" y="321"/>
                  </a:lnTo>
                  <a:lnTo>
                    <a:pt x="58" y="326"/>
                  </a:lnTo>
                  <a:lnTo>
                    <a:pt x="0" y="331"/>
                  </a:lnTo>
                </a:path>
              </a:pathLst>
            </a:custGeom>
            <a:solidFill>
              <a:srgbClr val="00FF66"/>
            </a:solidFill>
            <a:ln w="50799" cap="rnd">
              <a:solidFill>
                <a:srgbClr val="00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32" name="Line 7"/>
            <p:cNvSpPr>
              <a:spLocks noChangeAspect="1" noChangeShapeType="1"/>
            </p:cNvSpPr>
            <p:nvPr/>
          </p:nvSpPr>
          <p:spPr bwMode="auto">
            <a:xfrm flipH="1">
              <a:off x="4981223" y="4762501"/>
              <a:ext cx="8467" cy="638175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33" name="AutoShape 8"/>
            <p:cNvSpPr>
              <a:spLocks noChangeAspect="1" noChangeArrowheads="1"/>
            </p:cNvSpPr>
            <p:nvPr/>
          </p:nvSpPr>
          <p:spPr bwMode="auto">
            <a:xfrm>
              <a:off x="2537178" y="3297239"/>
              <a:ext cx="73378" cy="568325"/>
            </a:xfrm>
            <a:prstGeom prst="downArrow">
              <a:avLst>
                <a:gd name="adj1" fmla="val 50000"/>
                <a:gd name="adj2" fmla="val 344266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11634" name="AutoShape 9"/>
            <p:cNvSpPr>
              <a:spLocks noChangeAspect="1" noChangeArrowheads="1"/>
            </p:cNvSpPr>
            <p:nvPr/>
          </p:nvSpPr>
          <p:spPr bwMode="auto">
            <a:xfrm>
              <a:off x="2915356" y="3541714"/>
              <a:ext cx="74789" cy="403225"/>
            </a:xfrm>
            <a:prstGeom prst="downArrow">
              <a:avLst>
                <a:gd name="adj1" fmla="val 50000"/>
                <a:gd name="adj2" fmla="val 239647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11635" name="AutoShape 10"/>
            <p:cNvSpPr>
              <a:spLocks noChangeAspect="1" noChangeArrowheads="1"/>
            </p:cNvSpPr>
            <p:nvPr/>
          </p:nvSpPr>
          <p:spPr bwMode="auto">
            <a:xfrm>
              <a:off x="3293534" y="3783013"/>
              <a:ext cx="71967" cy="244475"/>
            </a:xfrm>
            <a:prstGeom prst="downArrow">
              <a:avLst>
                <a:gd name="adj1" fmla="val 50000"/>
                <a:gd name="adj2" fmla="val 150995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11636" name="AutoShape 12"/>
            <p:cNvSpPr>
              <a:spLocks noChangeAspect="1" noChangeArrowheads="1"/>
            </p:cNvSpPr>
            <p:nvPr/>
          </p:nvSpPr>
          <p:spPr bwMode="auto">
            <a:xfrm rot="1920000">
              <a:off x="5637390" y="3478214"/>
              <a:ext cx="684388" cy="141287"/>
            </a:xfrm>
            <a:prstGeom prst="rightArrow">
              <a:avLst>
                <a:gd name="adj1" fmla="val 50000"/>
                <a:gd name="adj2" fmla="val 188802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11637" name="AutoShape 13"/>
            <p:cNvSpPr>
              <a:spLocks noChangeAspect="1" noChangeArrowheads="1"/>
            </p:cNvSpPr>
            <p:nvPr/>
          </p:nvSpPr>
          <p:spPr bwMode="auto">
            <a:xfrm rot="1920000">
              <a:off x="4610101" y="2700339"/>
              <a:ext cx="684388" cy="161925"/>
            </a:xfrm>
            <a:prstGeom prst="rightArrow">
              <a:avLst>
                <a:gd name="adj1" fmla="val 50000"/>
                <a:gd name="adj2" fmla="val 164739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11638" name="AutoShape 14"/>
            <p:cNvSpPr>
              <a:spLocks noChangeAspect="1" noChangeArrowheads="1"/>
            </p:cNvSpPr>
            <p:nvPr/>
          </p:nvSpPr>
          <p:spPr bwMode="auto">
            <a:xfrm rot="3120000">
              <a:off x="4981487" y="3036976"/>
              <a:ext cx="147637" cy="763412"/>
            </a:xfrm>
            <a:prstGeom prst="upArrow">
              <a:avLst>
                <a:gd name="adj1" fmla="val 50000"/>
                <a:gd name="adj2" fmla="val 229745"/>
              </a:avLst>
            </a:prstGeom>
            <a:gradFill rotWithShape="0">
              <a:gsLst>
                <a:gs pos="0">
                  <a:srgbClr val="00CCFF"/>
                </a:gs>
                <a:gs pos="100000">
                  <a:srgbClr val="CC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69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grpSp>
          <p:nvGrpSpPr>
            <p:cNvPr id="111639" name="Group 15"/>
            <p:cNvGrpSpPr>
              <a:grpSpLocks noChangeAspect="1"/>
            </p:cNvGrpSpPr>
            <p:nvPr/>
          </p:nvGrpSpPr>
          <p:grpSpPr bwMode="auto">
            <a:xfrm>
              <a:off x="4684889" y="2132014"/>
              <a:ext cx="1899356" cy="66675"/>
              <a:chOff x="2742" y="1260"/>
              <a:chExt cx="1797" cy="56"/>
            </a:xfrm>
          </p:grpSpPr>
          <p:sp>
            <p:nvSpPr>
              <p:cNvPr id="111744" name="Line 16"/>
              <p:cNvSpPr>
                <a:spLocks noChangeAspect="1" noChangeShapeType="1"/>
              </p:cNvSpPr>
              <p:nvPr/>
            </p:nvSpPr>
            <p:spPr bwMode="auto">
              <a:xfrm>
                <a:off x="2742" y="1260"/>
                <a:ext cx="179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45" name="Line 17"/>
              <p:cNvSpPr>
                <a:spLocks noChangeAspect="1" noChangeShapeType="1"/>
              </p:cNvSpPr>
              <p:nvPr/>
            </p:nvSpPr>
            <p:spPr bwMode="auto">
              <a:xfrm>
                <a:off x="2742" y="1260"/>
                <a:ext cx="0" cy="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46" name="Line 18"/>
              <p:cNvSpPr>
                <a:spLocks noChangeAspect="1" noChangeShapeType="1"/>
              </p:cNvSpPr>
              <p:nvPr/>
            </p:nvSpPr>
            <p:spPr bwMode="auto">
              <a:xfrm>
                <a:off x="4539" y="1260"/>
                <a:ext cx="0" cy="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11640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3089" y="3065463"/>
              <a:ext cx="704145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1641" name="Group 20"/>
            <p:cNvGrpSpPr>
              <a:grpSpLocks noChangeAspect="1"/>
            </p:cNvGrpSpPr>
            <p:nvPr/>
          </p:nvGrpSpPr>
          <p:grpSpPr bwMode="auto">
            <a:xfrm>
              <a:off x="1828800" y="2141539"/>
              <a:ext cx="2372078" cy="65087"/>
              <a:chOff x="338" y="1151"/>
              <a:chExt cx="2247" cy="54"/>
            </a:xfrm>
          </p:grpSpPr>
          <p:sp>
            <p:nvSpPr>
              <p:cNvPr id="111741" name="Line 21"/>
              <p:cNvSpPr>
                <a:spLocks noChangeAspect="1" noChangeShapeType="1"/>
              </p:cNvSpPr>
              <p:nvPr/>
            </p:nvSpPr>
            <p:spPr bwMode="auto">
              <a:xfrm>
                <a:off x="338" y="1151"/>
                <a:ext cx="224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42" name="Line 22"/>
              <p:cNvSpPr>
                <a:spLocks noChangeAspect="1" noChangeShapeType="1"/>
              </p:cNvSpPr>
              <p:nvPr/>
            </p:nvSpPr>
            <p:spPr bwMode="auto">
              <a:xfrm>
                <a:off x="338" y="1151"/>
                <a:ext cx="0" cy="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43" name="Line 23"/>
              <p:cNvSpPr>
                <a:spLocks noChangeAspect="1" noChangeShapeType="1"/>
              </p:cNvSpPr>
              <p:nvPr/>
            </p:nvSpPr>
            <p:spPr bwMode="auto">
              <a:xfrm>
                <a:off x="2585" y="1151"/>
                <a:ext cx="0" cy="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1642" name="AutoShape 25"/>
            <p:cNvSpPr>
              <a:spLocks noChangeAspect="1" noChangeArrowheads="1"/>
            </p:cNvSpPr>
            <p:nvPr/>
          </p:nvSpPr>
          <p:spPr bwMode="auto">
            <a:xfrm>
              <a:off x="4191000" y="4500563"/>
              <a:ext cx="390878" cy="138112"/>
            </a:xfrm>
            <a:prstGeom prst="rightArrow">
              <a:avLst>
                <a:gd name="adj1" fmla="val 50000"/>
                <a:gd name="adj2" fmla="val 159209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grpSp>
          <p:nvGrpSpPr>
            <p:cNvPr id="111643" name="Group 26"/>
            <p:cNvGrpSpPr>
              <a:grpSpLocks noChangeAspect="1"/>
            </p:cNvGrpSpPr>
            <p:nvPr/>
          </p:nvGrpSpPr>
          <p:grpSpPr bwMode="auto">
            <a:xfrm>
              <a:off x="3324578" y="4371975"/>
              <a:ext cx="1100667" cy="325438"/>
              <a:chOff x="1943" y="3226"/>
              <a:chExt cx="1041" cy="274"/>
            </a:xfrm>
          </p:grpSpPr>
          <p:sp>
            <p:nvSpPr>
              <p:cNvPr id="111739" name="Line 27"/>
              <p:cNvSpPr>
                <a:spLocks noChangeAspect="1" noChangeShapeType="1"/>
              </p:cNvSpPr>
              <p:nvPr/>
            </p:nvSpPr>
            <p:spPr bwMode="auto">
              <a:xfrm>
                <a:off x="1943" y="3226"/>
                <a:ext cx="808" cy="0"/>
              </a:xfrm>
              <a:prstGeom prst="line">
                <a:avLst/>
              </a:prstGeom>
              <a:noFill/>
              <a:ln w="25399">
                <a:solidFill>
                  <a:srgbClr val="000066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40" name="Line 28"/>
              <p:cNvSpPr>
                <a:spLocks noChangeAspect="1" noChangeShapeType="1"/>
              </p:cNvSpPr>
              <p:nvPr/>
            </p:nvSpPr>
            <p:spPr bwMode="auto">
              <a:xfrm flipV="1">
                <a:off x="1944" y="3495"/>
                <a:ext cx="1040" cy="5"/>
              </a:xfrm>
              <a:prstGeom prst="line">
                <a:avLst/>
              </a:prstGeom>
              <a:noFill/>
              <a:ln w="25399">
                <a:solidFill>
                  <a:srgbClr val="000066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1644" name="Rectangle 29"/>
            <p:cNvSpPr>
              <a:spLocks noChangeAspect="1" noChangeArrowheads="1"/>
            </p:cNvSpPr>
            <p:nvPr/>
          </p:nvSpPr>
          <p:spPr bwMode="auto">
            <a:xfrm>
              <a:off x="1904998" y="4013201"/>
              <a:ext cx="1445113" cy="462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b="1">
                  <a:solidFill>
                    <a:srgbClr val="0000FF"/>
                  </a:solidFill>
                  <a:latin typeface="Comic Sans MS" charset="0"/>
                </a:rPr>
                <a:t>Leaching</a:t>
              </a:r>
            </a:p>
          </p:txBody>
        </p:sp>
        <p:sp>
          <p:nvSpPr>
            <p:cNvPr id="111645" name="Text Box 30"/>
            <p:cNvSpPr txBox="1">
              <a:spLocks noChangeAspect="1" noChangeArrowheads="1"/>
            </p:cNvSpPr>
            <p:nvPr/>
          </p:nvSpPr>
          <p:spPr bwMode="auto">
            <a:xfrm>
              <a:off x="2362922" y="1831976"/>
              <a:ext cx="10583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699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1">
                  <a:latin typeface="Comic Sans MS" charset="0"/>
                </a:rPr>
                <a:t>Sources</a:t>
              </a:r>
            </a:p>
          </p:txBody>
        </p:sp>
        <p:sp>
          <p:nvSpPr>
            <p:cNvPr id="111646" name="Text Box 31"/>
            <p:cNvSpPr txBox="1">
              <a:spLocks noChangeAspect="1" noChangeArrowheads="1"/>
            </p:cNvSpPr>
            <p:nvPr/>
          </p:nvSpPr>
          <p:spPr bwMode="auto">
            <a:xfrm>
              <a:off x="5027874" y="1803401"/>
              <a:ext cx="12811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699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1">
                  <a:latin typeface="Comic Sans MS" charset="0"/>
                </a:rPr>
                <a:t>Transport</a:t>
              </a:r>
            </a:p>
          </p:txBody>
        </p:sp>
        <p:sp>
          <p:nvSpPr>
            <p:cNvPr id="111647" name="Freeform 32"/>
            <p:cNvSpPr>
              <a:spLocks noChangeAspect="1"/>
            </p:cNvSpPr>
            <p:nvPr/>
          </p:nvSpPr>
          <p:spPr bwMode="auto">
            <a:xfrm>
              <a:off x="3992034" y="3046413"/>
              <a:ext cx="1577622" cy="1471612"/>
            </a:xfrm>
            <a:custGeom>
              <a:avLst/>
              <a:gdLst>
                <a:gd name="T0" fmla="*/ 2147483647 w 1329"/>
                <a:gd name="T1" fmla="*/ 2147483647 h 1237"/>
                <a:gd name="T2" fmla="*/ 2147483647 w 1329"/>
                <a:gd name="T3" fmla="*/ 2147483647 h 1237"/>
                <a:gd name="T4" fmla="*/ 2147483647 w 1329"/>
                <a:gd name="T5" fmla="*/ 2147483647 h 1237"/>
                <a:gd name="T6" fmla="*/ 2147483647 w 1329"/>
                <a:gd name="T7" fmla="*/ 2147483647 h 1237"/>
                <a:gd name="T8" fmla="*/ 2147483647 w 1329"/>
                <a:gd name="T9" fmla="*/ 2147483647 h 1237"/>
                <a:gd name="T10" fmla="*/ 2147483647 w 1329"/>
                <a:gd name="T11" fmla="*/ 2147483647 h 1237"/>
                <a:gd name="T12" fmla="*/ 2147483647 w 1329"/>
                <a:gd name="T13" fmla="*/ 2147483647 h 1237"/>
                <a:gd name="T14" fmla="*/ 2147483647 w 1329"/>
                <a:gd name="T15" fmla="*/ 2147483647 h 1237"/>
                <a:gd name="T16" fmla="*/ 2147483647 w 1329"/>
                <a:gd name="T17" fmla="*/ 2147483647 h 12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29"/>
                <a:gd name="T28" fmla="*/ 0 h 1237"/>
                <a:gd name="T29" fmla="*/ 1329 w 1329"/>
                <a:gd name="T30" fmla="*/ 1237 h 12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29" h="1237">
                  <a:moveTo>
                    <a:pt x="16" y="80"/>
                  </a:moveTo>
                  <a:cubicBezTo>
                    <a:pt x="31" y="159"/>
                    <a:pt x="176" y="444"/>
                    <a:pt x="272" y="576"/>
                  </a:cubicBezTo>
                  <a:cubicBezTo>
                    <a:pt x="367" y="707"/>
                    <a:pt x="448" y="785"/>
                    <a:pt x="592" y="872"/>
                  </a:cubicBezTo>
                  <a:cubicBezTo>
                    <a:pt x="736" y="958"/>
                    <a:pt x="1016" y="1044"/>
                    <a:pt x="1136" y="1096"/>
                  </a:cubicBezTo>
                  <a:cubicBezTo>
                    <a:pt x="1256" y="1148"/>
                    <a:pt x="1329" y="1237"/>
                    <a:pt x="1312" y="1184"/>
                  </a:cubicBezTo>
                  <a:cubicBezTo>
                    <a:pt x="1294" y="1130"/>
                    <a:pt x="1154" y="898"/>
                    <a:pt x="1032" y="776"/>
                  </a:cubicBezTo>
                  <a:cubicBezTo>
                    <a:pt x="909" y="653"/>
                    <a:pt x="718" y="561"/>
                    <a:pt x="576" y="448"/>
                  </a:cubicBezTo>
                  <a:cubicBezTo>
                    <a:pt x="433" y="334"/>
                    <a:pt x="270" y="160"/>
                    <a:pt x="176" y="96"/>
                  </a:cubicBezTo>
                  <a:cubicBezTo>
                    <a:pt x="81" y="32"/>
                    <a:pt x="0" y="0"/>
                    <a:pt x="16" y="80"/>
                  </a:cubicBez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699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48" name="AutoShape 33"/>
            <p:cNvSpPr>
              <a:spLocks noChangeAspect="1" noChangeArrowheads="1"/>
            </p:cNvSpPr>
            <p:nvPr/>
          </p:nvSpPr>
          <p:spPr bwMode="auto">
            <a:xfrm rot="2340000">
              <a:off x="4048478" y="3379788"/>
              <a:ext cx="534811" cy="157162"/>
            </a:xfrm>
            <a:prstGeom prst="rightArrow">
              <a:avLst>
                <a:gd name="adj1" fmla="val 50000"/>
                <a:gd name="adj2" fmla="val 191430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11649" name="AutoShape 34"/>
            <p:cNvSpPr>
              <a:spLocks noChangeAspect="1" noChangeArrowheads="1"/>
            </p:cNvSpPr>
            <p:nvPr/>
          </p:nvSpPr>
          <p:spPr bwMode="auto">
            <a:xfrm rot="2340000">
              <a:off x="4875390" y="4016376"/>
              <a:ext cx="526344" cy="227013"/>
            </a:xfrm>
            <a:prstGeom prst="rightArrow">
              <a:avLst>
                <a:gd name="adj1" fmla="val 50000"/>
                <a:gd name="adj2" fmla="val 130430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11650" name="Rectangle 35"/>
            <p:cNvSpPr>
              <a:spLocks noChangeAspect="1" noChangeArrowheads="1"/>
            </p:cNvSpPr>
            <p:nvPr/>
          </p:nvSpPr>
          <p:spPr bwMode="auto">
            <a:xfrm>
              <a:off x="4210756" y="3624263"/>
              <a:ext cx="1351730" cy="462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  <a:latin typeface="Comic Sans MS" charset="0"/>
                </a:rPr>
                <a:t>Erosion</a:t>
              </a:r>
            </a:p>
          </p:txBody>
        </p:sp>
        <p:sp>
          <p:nvSpPr>
            <p:cNvPr id="111651" name="Rectangle 36"/>
            <p:cNvSpPr>
              <a:spLocks noChangeAspect="1" noChangeArrowheads="1"/>
            </p:cNvSpPr>
            <p:nvPr/>
          </p:nvSpPr>
          <p:spPr bwMode="auto">
            <a:xfrm>
              <a:off x="5257695" y="3022601"/>
              <a:ext cx="1434946" cy="462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  <a:latin typeface="Comic Sans MS" charset="0"/>
                </a:rPr>
                <a:t>Runoff</a:t>
              </a:r>
            </a:p>
          </p:txBody>
        </p:sp>
        <p:grpSp>
          <p:nvGrpSpPr>
            <p:cNvPr id="111652" name="Group 37"/>
            <p:cNvGrpSpPr>
              <a:grpSpLocks noChangeAspect="1"/>
            </p:cNvGrpSpPr>
            <p:nvPr/>
          </p:nvGrpSpPr>
          <p:grpSpPr bwMode="auto">
            <a:xfrm>
              <a:off x="3514604" y="2444750"/>
              <a:ext cx="527291" cy="446088"/>
              <a:chOff x="1207" y="1453"/>
              <a:chExt cx="619" cy="468"/>
            </a:xfrm>
          </p:grpSpPr>
          <p:sp>
            <p:nvSpPr>
              <p:cNvPr id="111724" name="Freeform 38"/>
              <p:cNvSpPr>
                <a:spLocks noChangeAspect="1"/>
              </p:cNvSpPr>
              <p:nvPr/>
            </p:nvSpPr>
            <p:spPr bwMode="auto">
              <a:xfrm>
                <a:off x="1265" y="1453"/>
                <a:ext cx="496" cy="468"/>
              </a:xfrm>
              <a:custGeom>
                <a:avLst/>
                <a:gdLst>
                  <a:gd name="T0" fmla="*/ 303 w 496"/>
                  <a:gd name="T1" fmla="*/ 3 h 468"/>
                  <a:gd name="T2" fmla="*/ 324 w 496"/>
                  <a:gd name="T3" fmla="*/ 0 h 468"/>
                  <a:gd name="T4" fmla="*/ 344 w 496"/>
                  <a:gd name="T5" fmla="*/ 5 h 468"/>
                  <a:gd name="T6" fmla="*/ 364 w 496"/>
                  <a:gd name="T7" fmla="*/ 12 h 468"/>
                  <a:gd name="T8" fmla="*/ 399 w 496"/>
                  <a:gd name="T9" fmla="*/ 11 h 468"/>
                  <a:gd name="T10" fmla="*/ 424 w 496"/>
                  <a:gd name="T11" fmla="*/ 22 h 468"/>
                  <a:gd name="T12" fmla="*/ 447 w 496"/>
                  <a:gd name="T13" fmla="*/ 34 h 468"/>
                  <a:gd name="T14" fmla="*/ 452 w 496"/>
                  <a:gd name="T15" fmla="*/ 66 h 468"/>
                  <a:gd name="T16" fmla="*/ 449 w 496"/>
                  <a:gd name="T17" fmla="*/ 72 h 468"/>
                  <a:gd name="T18" fmla="*/ 445 w 496"/>
                  <a:gd name="T19" fmla="*/ 76 h 468"/>
                  <a:gd name="T20" fmla="*/ 439 w 496"/>
                  <a:gd name="T21" fmla="*/ 77 h 468"/>
                  <a:gd name="T22" fmla="*/ 435 w 496"/>
                  <a:gd name="T23" fmla="*/ 77 h 468"/>
                  <a:gd name="T24" fmla="*/ 445 w 496"/>
                  <a:gd name="T25" fmla="*/ 94 h 468"/>
                  <a:gd name="T26" fmla="*/ 454 w 496"/>
                  <a:gd name="T27" fmla="*/ 110 h 468"/>
                  <a:gd name="T28" fmla="*/ 459 w 496"/>
                  <a:gd name="T29" fmla="*/ 131 h 468"/>
                  <a:gd name="T30" fmla="*/ 462 w 496"/>
                  <a:gd name="T31" fmla="*/ 153 h 468"/>
                  <a:gd name="T32" fmla="*/ 468 w 496"/>
                  <a:gd name="T33" fmla="*/ 180 h 468"/>
                  <a:gd name="T34" fmla="*/ 469 w 496"/>
                  <a:gd name="T35" fmla="*/ 215 h 468"/>
                  <a:gd name="T36" fmla="*/ 470 w 496"/>
                  <a:gd name="T37" fmla="*/ 236 h 468"/>
                  <a:gd name="T38" fmla="*/ 469 w 496"/>
                  <a:gd name="T39" fmla="*/ 258 h 468"/>
                  <a:gd name="T40" fmla="*/ 471 w 496"/>
                  <a:gd name="T41" fmla="*/ 326 h 468"/>
                  <a:gd name="T42" fmla="*/ 473 w 496"/>
                  <a:gd name="T43" fmla="*/ 399 h 468"/>
                  <a:gd name="T44" fmla="*/ 492 w 496"/>
                  <a:gd name="T45" fmla="*/ 419 h 468"/>
                  <a:gd name="T46" fmla="*/ 490 w 496"/>
                  <a:gd name="T47" fmla="*/ 436 h 468"/>
                  <a:gd name="T48" fmla="*/ 479 w 496"/>
                  <a:gd name="T49" fmla="*/ 438 h 468"/>
                  <a:gd name="T50" fmla="*/ 468 w 496"/>
                  <a:gd name="T51" fmla="*/ 442 h 468"/>
                  <a:gd name="T52" fmla="*/ 431 w 496"/>
                  <a:gd name="T53" fmla="*/ 458 h 468"/>
                  <a:gd name="T54" fmla="*/ 388 w 496"/>
                  <a:gd name="T55" fmla="*/ 461 h 468"/>
                  <a:gd name="T56" fmla="*/ 344 w 496"/>
                  <a:gd name="T57" fmla="*/ 466 h 468"/>
                  <a:gd name="T58" fmla="*/ 301 w 496"/>
                  <a:gd name="T59" fmla="*/ 465 h 468"/>
                  <a:gd name="T60" fmla="*/ 247 w 496"/>
                  <a:gd name="T61" fmla="*/ 461 h 468"/>
                  <a:gd name="T62" fmla="*/ 189 w 496"/>
                  <a:gd name="T63" fmla="*/ 462 h 468"/>
                  <a:gd name="T64" fmla="*/ 97 w 496"/>
                  <a:gd name="T65" fmla="*/ 457 h 468"/>
                  <a:gd name="T66" fmla="*/ 51 w 496"/>
                  <a:gd name="T67" fmla="*/ 445 h 468"/>
                  <a:gd name="T68" fmla="*/ 31 w 496"/>
                  <a:gd name="T69" fmla="*/ 435 h 468"/>
                  <a:gd name="T70" fmla="*/ 16 w 496"/>
                  <a:gd name="T71" fmla="*/ 423 h 468"/>
                  <a:gd name="T72" fmla="*/ 6 w 496"/>
                  <a:gd name="T73" fmla="*/ 414 h 468"/>
                  <a:gd name="T74" fmla="*/ 0 w 496"/>
                  <a:gd name="T75" fmla="*/ 407 h 468"/>
                  <a:gd name="T76" fmla="*/ 6 w 496"/>
                  <a:gd name="T77" fmla="*/ 401 h 468"/>
                  <a:gd name="T78" fmla="*/ 22 w 496"/>
                  <a:gd name="T79" fmla="*/ 389 h 468"/>
                  <a:gd name="T80" fmla="*/ 28 w 496"/>
                  <a:gd name="T81" fmla="*/ 376 h 468"/>
                  <a:gd name="T82" fmla="*/ 31 w 496"/>
                  <a:gd name="T83" fmla="*/ 363 h 468"/>
                  <a:gd name="T84" fmla="*/ 31 w 496"/>
                  <a:gd name="T85" fmla="*/ 303 h 468"/>
                  <a:gd name="T86" fmla="*/ 30 w 496"/>
                  <a:gd name="T87" fmla="*/ 249 h 468"/>
                  <a:gd name="T88" fmla="*/ 28 w 496"/>
                  <a:gd name="T89" fmla="*/ 204 h 468"/>
                  <a:gd name="T90" fmla="*/ 29 w 496"/>
                  <a:gd name="T91" fmla="*/ 156 h 468"/>
                  <a:gd name="T92" fmla="*/ 31 w 496"/>
                  <a:gd name="T93" fmla="*/ 114 h 468"/>
                  <a:gd name="T94" fmla="*/ 35 w 496"/>
                  <a:gd name="T95" fmla="*/ 98 h 468"/>
                  <a:gd name="T96" fmla="*/ 39 w 496"/>
                  <a:gd name="T97" fmla="*/ 93 h 468"/>
                  <a:gd name="T98" fmla="*/ 40 w 496"/>
                  <a:gd name="T99" fmla="*/ 89 h 468"/>
                  <a:gd name="T100" fmla="*/ 26 w 496"/>
                  <a:gd name="T101" fmla="*/ 84 h 468"/>
                  <a:gd name="T102" fmla="*/ 19 w 496"/>
                  <a:gd name="T103" fmla="*/ 75 h 468"/>
                  <a:gd name="T104" fmla="*/ 19 w 496"/>
                  <a:gd name="T105" fmla="*/ 65 h 468"/>
                  <a:gd name="T106" fmla="*/ 22 w 496"/>
                  <a:gd name="T107" fmla="*/ 53 h 468"/>
                  <a:gd name="T108" fmla="*/ 27 w 496"/>
                  <a:gd name="T109" fmla="*/ 40 h 468"/>
                  <a:gd name="T110" fmla="*/ 42 w 496"/>
                  <a:gd name="T111" fmla="*/ 32 h 468"/>
                  <a:gd name="T112" fmla="*/ 70 w 496"/>
                  <a:gd name="T113" fmla="*/ 24 h 468"/>
                  <a:gd name="T114" fmla="*/ 87 w 496"/>
                  <a:gd name="T115" fmla="*/ 22 h 468"/>
                  <a:gd name="T116" fmla="*/ 96 w 496"/>
                  <a:gd name="T117" fmla="*/ 17 h 468"/>
                  <a:gd name="T118" fmla="*/ 110 w 496"/>
                  <a:gd name="T119" fmla="*/ 15 h 468"/>
                  <a:gd name="T120" fmla="*/ 123 w 496"/>
                  <a:gd name="T121" fmla="*/ 19 h 468"/>
                  <a:gd name="T122" fmla="*/ 155 w 496"/>
                  <a:gd name="T123" fmla="*/ 19 h 468"/>
                  <a:gd name="T124" fmla="*/ 224 w 496"/>
                  <a:gd name="T125" fmla="*/ 6 h 46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96"/>
                  <a:gd name="T190" fmla="*/ 0 h 468"/>
                  <a:gd name="T191" fmla="*/ 496 w 496"/>
                  <a:gd name="T192" fmla="*/ 468 h 46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96" h="468">
                    <a:moveTo>
                      <a:pt x="283" y="10"/>
                    </a:moveTo>
                    <a:lnTo>
                      <a:pt x="284" y="10"/>
                    </a:lnTo>
                    <a:lnTo>
                      <a:pt x="285" y="9"/>
                    </a:lnTo>
                    <a:lnTo>
                      <a:pt x="286" y="9"/>
                    </a:lnTo>
                    <a:lnTo>
                      <a:pt x="287" y="8"/>
                    </a:lnTo>
                    <a:lnTo>
                      <a:pt x="289" y="8"/>
                    </a:lnTo>
                    <a:lnTo>
                      <a:pt x="290" y="8"/>
                    </a:lnTo>
                    <a:lnTo>
                      <a:pt x="291" y="7"/>
                    </a:lnTo>
                    <a:lnTo>
                      <a:pt x="293" y="7"/>
                    </a:lnTo>
                    <a:lnTo>
                      <a:pt x="294" y="6"/>
                    </a:lnTo>
                    <a:lnTo>
                      <a:pt x="295" y="5"/>
                    </a:lnTo>
                    <a:lnTo>
                      <a:pt x="297" y="5"/>
                    </a:lnTo>
                    <a:lnTo>
                      <a:pt x="298" y="4"/>
                    </a:lnTo>
                    <a:lnTo>
                      <a:pt x="299" y="4"/>
                    </a:lnTo>
                    <a:lnTo>
                      <a:pt x="301" y="4"/>
                    </a:lnTo>
                    <a:lnTo>
                      <a:pt x="303" y="3"/>
                    </a:lnTo>
                    <a:lnTo>
                      <a:pt x="304" y="3"/>
                    </a:lnTo>
                    <a:lnTo>
                      <a:pt x="305" y="3"/>
                    </a:lnTo>
                    <a:lnTo>
                      <a:pt x="307" y="2"/>
                    </a:lnTo>
                    <a:lnTo>
                      <a:pt x="308" y="1"/>
                    </a:lnTo>
                    <a:lnTo>
                      <a:pt x="310" y="1"/>
                    </a:lnTo>
                    <a:lnTo>
                      <a:pt x="311" y="1"/>
                    </a:lnTo>
                    <a:lnTo>
                      <a:pt x="313" y="0"/>
                    </a:lnTo>
                    <a:lnTo>
                      <a:pt x="314" y="0"/>
                    </a:lnTo>
                    <a:lnTo>
                      <a:pt x="316" y="0"/>
                    </a:lnTo>
                    <a:lnTo>
                      <a:pt x="317" y="0"/>
                    </a:lnTo>
                    <a:lnTo>
                      <a:pt x="318" y="0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3" y="0"/>
                    </a:lnTo>
                    <a:lnTo>
                      <a:pt x="324" y="0"/>
                    </a:lnTo>
                    <a:lnTo>
                      <a:pt x="325" y="0"/>
                    </a:lnTo>
                    <a:lnTo>
                      <a:pt x="326" y="0"/>
                    </a:lnTo>
                    <a:lnTo>
                      <a:pt x="328" y="0"/>
                    </a:lnTo>
                    <a:lnTo>
                      <a:pt x="329" y="0"/>
                    </a:lnTo>
                    <a:lnTo>
                      <a:pt x="330" y="1"/>
                    </a:lnTo>
                    <a:lnTo>
                      <a:pt x="332" y="1"/>
                    </a:lnTo>
                    <a:lnTo>
                      <a:pt x="333" y="1"/>
                    </a:lnTo>
                    <a:lnTo>
                      <a:pt x="334" y="2"/>
                    </a:lnTo>
                    <a:lnTo>
                      <a:pt x="336" y="2"/>
                    </a:lnTo>
                    <a:lnTo>
                      <a:pt x="337" y="3"/>
                    </a:lnTo>
                    <a:lnTo>
                      <a:pt x="338" y="3"/>
                    </a:lnTo>
                    <a:lnTo>
                      <a:pt x="339" y="3"/>
                    </a:lnTo>
                    <a:lnTo>
                      <a:pt x="340" y="4"/>
                    </a:lnTo>
                    <a:lnTo>
                      <a:pt x="342" y="4"/>
                    </a:lnTo>
                    <a:lnTo>
                      <a:pt x="343" y="5"/>
                    </a:lnTo>
                    <a:lnTo>
                      <a:pt x="344" y="5"/>
                    </a:lnTo>
                    <a:lnTo>
                      <a:pt x="345" y="5"/>
                    </a:lnTo>
                    <a:lnTo>
                      <a:pt x="346" y="6"/>
                    </a:lnTo>
                    <a:lnTo>
                      <a:pt x="347" y="7"/>
                    </a:lnTo>
                    <a:lnTo>
                      <a:pt x="349" y="7"/>
                    </a:lnTo>
                    <a:lnTo>
                      <a:pt x="350" y="8"/>
                    </a:lnTo>
                    <a:lnTo>
                      <a:pt x="351" y="8"/>
                    </a:lnTo>
                    <a:lnTo>
                      <a:pt x="352" y="8"/>
                    </a:lnTo>
                    <a:lnTo>
                      <a:pt x="353" y="9"/>
                    </a:lnTo>
                    <a:lnTo>
                      <a:pt x="355" y="9"/>
                    </a:lnTo>
                    <a:lnTo>
                      <a:pt x="356" y="10"/>
                    </a:lnTo>
                    <a:lnTo>
                      <a:pt x="357" y="10"/>
                    </a:lnTo>
                    <a:lnTo>
                      <a:pt x="359" y="11"/>
                    </a:lnTo>
                    <a:lnTo>
                      <a:pt x="360" y="11"/>
                    </a:lnTo>
                    <a:lnTo>
                      <a:pt x="361" y="12"/>
                    </a:lnTo>
                    <a:lnTo>
                      <a:pt x="363" y="12"/>
                    </a:lnTo>
                    <a:lnTo>
                      <a:pt x="364" y="12"/>
                    </a:lnTo>
                    <a:lnTo>
                      <a:pt x="365" y="13"/>
                    </a:lnTo>
                    <a:lnTo>
                      <a:pt x="368" y="13"/>
                    </a:lnTo>
                    <a:lnTo>
                      <a:pt x="370" y="12"/>
                    </a:lnTo>
                    <a:lnTo>
                      <a:pt x="372" y="12"/>
                    </a:lnTo>
                    <a:lnTo>
                      <a:pt x="374" y="12"/>
                    </a:lnTo>
                    <a:lnTo>
                      <a:pt x="376" y="12"/>
                    </a:lnTo>
                    <a:lnTo>
                      <a:pt x="379" y="12"/>
                    </a:lnTo>
                    <a:lnTo>
                      <a:pt x="381" y="12"/>
                    </a:lnTo>
                    <a:lnTo>
                      <a:pt x="384" y="12"/>
                    </a:lnTo>
                    <a:lnTo>
                      <a:pt x="386" y="11"/>
                    </a:lnTo>
                    <a:lnTo>
                      <a:pt x="388" y="11"/>
                    </a:lnTo>
                    <a:lnTo>
                      <a:pt x="391" y="11"/>
                    </a:lnTo>
                    <a:lnTo>
                      <a:pt x="393" y="11"/>
                    </a:lnTo>
                    <a:lnTo>
                      <a:pt x="395" y="11"/>
                    </a:lnTo>
                    <a:lnTo>
                      <a:pt x="397" y="11"/>
                    </a:lnTo>
                    <a:lnTo>
                      <a:pt x="399" y="11"/>
                    </a:lnTo>
                    <a:lnTo>
                      <a:pt x="401" y="11"/>
                    </a:lnTo>
                    <a:lnTo>
                      <a:pt x="404" y="11"/>
                    </a:lnTo>
                    <a:lnTo>
                      <a:pt x="406" y="11"/>
                    </a:lnTo>
                    <a:lnTo>
                      <a:pt x="407" y="12"/>
                    </a:lnTo>
                    <a:lnTo>
                      <a:pt x="409" y="12"/>
                    </a:lnTo>
                    <a:lnTo>
                      <a:pt x="411" y="12"/>
                    </a:lnTo>
                    <a:lnTo>
                      <a:pt x="413" y="13"/>
                    </a:lnTo>
                    <a:lnTo>
                      <a:pt x="415" y="13"/>
                    </a:lnTo>
                    <a:lnTo>
                      <a:pt x="416" y="14"/>
                    </a:lnTo>
                    <a:lnTo>
                      <a:pt x="418" y="15"/>
                    </a:lnTo>
                    <a:lnTo>
                      <a:pt x="419" y="16"/>
                    </a:lnTo>
                    <a:lnTo>
                      <a:pt x="420" y="17"/>
                    </a:lnTo>
                    <a:lnTo>
                      <a:pt x="421" y="18"/>
                    </a:lnTo>
                    <a:lnTo>
                      <a:pt x="422" y="19"/>
                    </a:lnTo>
                    <a:lnTo>
                      <a:pt x="423" y="21"/>
                    </a:lnTo>
                    <a:lnTo>
                      <a:pt x="424" y="22"/>
                    </a:lnTo>
                    <a:lnTo>
                      <a:pt x="424" y="24"/>
                    </a:lnTo>
                    <a:lnTo>
                      <a:pt x="426" y="24"/>
                    </a:lnTo>
                    <a:lnTo>
                      <a:pt x="429" y="24"/>
                    </a:lnTo>
                    <a:lnTo>
                      <a:pt x="431" y="24"/>
                    </a:lnTo>
                    <a:lnTo>
                      <a:pt x="433" y="24"/>
                    </a:lnTo>
                    <a:lnTo>
                      <a:pt x="434" y="24"/>
                    </a:lnTo>
                    <a:lnTo>
                      <a:pt x="436" y="24"/>
                    </a:lnTo>
                    <a:lnTo>
                      <a:pt x="438" y="25"/>
                    </a:lnTo>
                    <a:lnTo>
                      <a:pt x="439" y="26"/>
                    </a:lnTo>
                    <a:lnTo>
                      <a:pt x="440" y="27"/>
                    </a:lnTo>
                    <a:lnTo>
                      <a:pt x="442" y="28"/>
                    </a:lnTo>
                    <a:lnTo>
                      <a:pt x="443" y="29"/>
                    </a:lnTo>
                    <a:lnTo>
                      <a:pt x="444" y="30"/>
                    </a:lnTo>
                    <a:lnTo>
                      <a:pt x="445" y="31"/>
                    </a:lnTo>
                    <a:lnTo>
                      <a:pt x="446" y="32"/>
                    </a:lnTo>
                    <a:lnTo>
                      <a:pt x="447" y="34"/>
                    </a:lnTo>
                    <a:lnTo>
                      <a:pt x="448" y="35"/>
                    </a:lnTo>
                    <a:lnTo>
                      <a:pt x="449" y="37"/>
                    </a:lnTo>
                    <a:lnTo>
                      <a:pt x="449" y="39"/>
                    </a:lnTo>
                    <a:lnTo>
                      <a:pt x="450" y="40"/>
                    </a:lnTo>
                    <a:lnTo>
                      <a:pt x="450" y="42"/>
                    </a:lnTo>
                    <a:lnTo>
                      <a:pt x="451" y="44"/>
                    </a:lnTo>
                    <a:lnTo>
                      <a:pt x="451" y="46"/>
                    </a:lnTo>
                    <a:lnTo>
                      <a:pt x="452" y="48"/>
                    </a:lnTo>
                    <a:lnTo>
                      <a:pt x="452" y="50"/>
                    </a:lnTo>
                    <a:lnTo>
                      <a:pt x="452" y="53"/>
                    </a:lnTo>
                    <a:lnTo>
                      <a:pt x="452" y="55"/>
                    </a:lnTo>
                    <a:lnTo>
                      <a:pt x="452" y="57"/>
                    </a:lnTo>
                    <a:lnTo>
                      <a:pt x="452" y="59"/>
                    </a:lnTo>
                    <a:lnTo>
                      <a:pt x="452" y="61"/>
                    </a:lnTo>
                    <a:lnTo>
                      <a:pt x="452" y="64"/>
                    </a:lnTo>
                    <a:lnTo>
                      <a:pt x="452" y="66"/>
                    </a:lnTo>
                    <a:lnTo>
                      <a:pt x="451" y="69"/>
                    </a:lnTo>
                    <a:lnTo>
                      <a:pt x="451" y="70"/>
                    </a:lnTo>
                    <a:lnTo>
                      <a:pt x="450" y="70"/>
                    </a:lnTo>
                    <a:lnTo>
                      <a:pt x="450" y="71"/>
                    </a:lnTo>
                    <a:lnTo>
                      <a:pt x="450" y="72"/>
                    </a:lnTo>
                    <a:lnTo>
                      <a:pt x="449" y="72"/>
                    </a:lnTo>
                    <a:lnTo>
                      <a:pt x="448" y="72"/>
                    </a:lnTo>
                    <a:lnTo>
                      <a:pt x="448" y="73"/>
                    </a:lnTo>
                    <a:lnTo>
                      <a:pt x="447" y="73"/>
                    </a:lnTo>
                    <a:lnTo>
                      <a:pt x="447" y="74"/>
                    </a:lnTo>
                    <a:lnTo>
                      <a:pt x="446" y="74"/>
                    </a:lnTo>
                    <a:lnTo>
                      <a:pt x="446" y="75"/>
                    </a:lnTo>
                    <a:lnTo>
                      <a:pt x="445" y="76"/>
                    </a:lnTo>
                    <a:lnTo>
                      <a:pt x="444" y="76"/>
                    </a:lnTo>
                    <a:lnTo>
                      <a:pt x="443" y="76"/>
                    </a:lnTo>
                    <a:lnTo>
                      <a:pt x="442" y="76"/>
                    </a:lnTo>
                    <a:lnTo>
                      <a:pt x="441" y="77"/>
                    </a:lnTo>
                    <a:lnTo>
                      <a:pt x="440" y="77"/>
                    </a:lnTo>
                    <a:lnTo>
                      <a:pt x="439" y="77"/>
                    </a:lnTo>
                    <a:lnTo>
                      <a:pt x="438" y="77"/>
                    </a:lnTo>
                    <a:lnTo>
                      <a:pt x="438" y="76"/>
                    </a:lnTo>
                    <a:lnTo>
                      <a:pt x="437" y="76"/>
                    </a:lnTo>
                    <a:lnTo>
                      <a:pt x="436" y="76"/>
                    </a:lnTo>
                    <a:lnTo>
                      <a:pt x="435" y="76"/>
                    </a:lnTo>
                    <a:lnTo>
                      <a:pt x="435" y="77"/>
                    </a:lnTo>
                    <a:lnTo>
                      <a:pt x="435" y="78"/>
                    </a:lnTo>
                    <a:lnTo>
                      <a:pt x="435" y="79"/>
                    </a:lnTo>
                    <a:lnTo>
                      <a:pt x="436" y="80"/>
                    </a:lnTo>
                    <a:lnTo>
                      <a:pt x="436" y="81"/>
                    </a:lnTo>
                    <a:lnTo>
                      <a:pt x="437" y="82"/>
                    </a:lnTo>
                    <a:lnTo>
                      <a:pt x="437" y="83"/>
                    </a:lnTo>
                    <a:lnTo>
                      <a:pt x="438" y="84"/>
                    </a:lnTo>
                    <a:lnTo>
                      <a:pt x="439" y="85"/>
                    </a:lnTo>
                    <a:lnTo>
                      <a:pt x="439" y="86"/>
                    </a:lnTo>
                    <a:lnTo>
                      <a:pt x="440" y="87"/>
                    </a:lnTo>
                    <a:lnTo>
                      <a:pt x="441" y="88"/>
                    </a:lnTo>
                    <a:lnTo>
                      <a:pt x="442" y="90"/>
                    </a:lnTo>
                    <a:lnTo>
                      <a:pt x="443" y="92"/>
                    </a:lnTo>
                    <a:lnTo>
                      <a:pt x="444" y="93"/>
                    </a:lnTo>
                    <a:lnTo>
                      <a:pt x="445" y="94"/>
                    </a:lnTo>
                    <a:lnTo>
                      <a:pt x="445" y="95"/>
                    </a:lnTo>
                    <a:lnTo>
                      <a:pt x="446" y="96"/>
                    </a:lnTo>
                    <a:lnTo>
                      <a:pt x="447" y="97"/>
                    </a:lnTo>
                    <a:lnTo>
                      <a:pt x="448" y="98"/>
                    </a:lnTo>
                    <a:lnTo>
                      <a:pt x="448" y="99"/>
                    </a:lnTo>
                    <a:lnTo>
                      <a:pt x="449" y="100"/>
                    </a:lnTo>
                    <a:lnTo>
                      <a:pt x="450" y="102"/>
                    </a:lnTo>
                    <a:lnTo>
                      <a:pt x="451" y="103"/>
                    </a:lnTo>
                    <a:lnTo>
                      <a:pt x="452" y="104"/>
                    </a:lnTo>
                    <a:lnTo>
                      <a:pt x="452" y="105"/>
                    </a:lnTo>
                    <a:lnTo>
                      <a:pt x="452" y="106"/>
                    </a:lnTo>
                    <a:lnTo>
                      <a:pt x="453" y="107"/>
                    </a:lnTo>
                    <a:lnTo>
                      <a:pt x="453" y="108"/>
                    </a:lnTo>
                    <a:lnTo>
                      <a:pt x="453" y="109"/>
                    </a:lnTo>
                    <a:lnTo>
                      <a:pt x="454" y="110"/>
                    </a:lnTo>
                    <a:lnTo>
                      <a:pt x="454" y="112"/>
                    </a:lnTo>
                    <a:lnTo>
                      <a:pt x="455" y="113"/>
                    </a:lnTo>
                    <a:lnTo>
                      <a:pt x="455" y="114"/>
                    </a:lnTo>
                    <a:lnTo>
                      <a:pt x="455" y="115"/>
                    </a:lnTo>
                    <a:lnTo>
                      <a:pt x="456" y="117"/>
                    </a:lnTo>
                    <a:lnTo>
                      <a:pt x="456" y="118"/>
                    </a:lnTo>
                    <a:lnTo>
                      <a:pt x="456" y="119"/>
                    </a:lnTo>
                    <a:lnTo>
                      <a:pt x="457" y="121"/>
                    </a:lnTo>
                    <a:lnTo>
                      <a:pt x="457" y="122"/>
                    </a:lnTo>
                    <a:lnTo>
                      <a:pt x="457" y="124"/>
                    </a:lnTo>
                    <a:lnTo>
                      <a:pt x="458" y="125"/>
                    </a:lnTo>
                    <a:lnTo>
                      <a:pt x="458" y="126"/>
                    </a:lnTo>
                    <a:lnTo>
                      <a:pt x="458" y="128"/>
                    </a:lnTo>
                    <a:lnTo>
                      <a:pt x="459" y="130"/>
                    </a:lnTo>
                    <a:lnTo>
                      <a:pt x="459" y="131"/>
                    </a:lnTo>
                    <a:lnTo>
                      <a:pt x="459" y="132"/>
                    </a:lnTo>
                    <a:lnTo>
                      <a:pt x="459" y="134"/>
                    </a:lnTo>
                    <a:lnTo>
                      <a:pt x="459" y="135"/>
                    </a:lnTo>
                    <a:lnTo>
                      <a:pt x="460" y="137"/>
                    </a:lnTo>
                    <a:lnTo>
                      <a:pt x="460" y="139"/>
                    </a:lnTo>
                    <a:lnTo>
                      <a:pt x="460" y="140"/>
                    </a:lnTo>
                    <a:lnTo>
                      <a:pt x="460" y="141"/>
                    </a:lnTo>
                    <a:lnTo>
                      <a:pt x="460" y="143"/>
                    </a:lnTo>
                    <a:lnTo>
                      <a:pt x="460" y="144"/>
                    </a:lnTo>
                    <a:lnTo>
                      <a:pt x="461" y="145"/>
                    </a:lnTo>
                    <a:lnTo>
                      <a:pt x="461" y="147"/>
                    </a:lnTo>
                    <a:lnTo>
                      <a:pt x="461" y="148"/>
                    </a:lnTo>
                    <a:lnTo>
                      <a:pt x="461" y="149"/>
                    </a:lnTo>
                    <a:lnTo>
                      <a:pt x="461" y="150"/>
                    </a:lnTo>
                    <a:lnTo>
                      <a:pt x="461" y="152"/>
                    </a:lnTo>
                    <a:lnTo>
                      <a:pt x="462" y="153"/>
                    </a:lnTo>
                    <a:lnTo>
                      <a:pt x="462" y="155"/>
                    </a:lnTo>
                    <a:lnTo>
                      <a:pt x="463" y="156"/>
                    </a:lnTo>
                    <a:lnTo>
                      <a:pt x="463" y="158"/>
                    </a:lnTo>
                    <a:lnTo>
                      <a:pt x="464" y="159"/>
                    </a:lnTo>
                    <a:lnTo>
                      <a:pt x="464" y="161"/>
                    </a:lnTo>
                    <a:lnTo>
                      <a:pt x="464" y="163"/>
                    </a:lnTo>
                    <a:lnTo>
                      <a:pt x="465" y="164"/>
                    </a:lnTo>
                    <a:lnTo>
                      <a:pt x="465" y="166"/>
                    </a:lnTo>
                    <a:lnTo>
                      <a:pt x="466" y="168"/>
                    </a:lnTo>
                    <a:lnTo>
                      <a:pt x="466" y="170"/>
                    </a:lnTo>
                    <a:lnTo>
                      <a:pt x="466" y="171"/>
                    </a:lnTo>
                    <a:lnTo>
                      <a:pt x="467" y="173"/>
                    </a:lnTo>
                    <a:lnTo>
                      <a:pt x="467" y="175"/>
                    </a:lnTo>
                    <a:lnTo>
                      <a:pt x="467" y="176"/>
                    </a:lnTo>
                    <a:lnTo>
                      <a:pt x="468" y="178"/>
                    </a:lnTo>
                    <a:lnTo>
                      <a:pt x="468" y="180"/>
                    </a:lnTo>
                    <a:lnTo>
                      <a:pt x="468" y="182"/>
                    </a:lnTo>
                    <a:lnTo>
                      <a:pt x="468" y="184"/>
                    </a:lnTo>
                    <a:lnTo>
                      <a:pt x="468" y="186"/>
                    </a:lnTo>
                    <a:lnTo>
                      <a:pt x="468" y="188"/>
                    </a:lnTo>
                    <a:lnTo>
                      <a:pt x="469" y="190"/>
                    </a:lnTo>
                    <a:lnTo>
                      <a:pt x="469" y="192"/>
                    </a:lnTo>
                    <a:lnTo>
                      <a:pt x="469" y="194"/>
                    </a:lnTo>
                    <a:lnTo>
                      <a:pt x="469" y="196"/>
                    </a:lnTo>
                    <a:lnTo>
                      <a:pt x="469" y="198"/>
                    </a:lnTo>
                    <a:lnTo>
                      <a:pt x="469" y="201"/>
                    </a:lnTo>
                    <a:lnTo>
                      <a:pt x="469" y="203"/>
                    </a:lnTo>
                    <a:lnTo>
                      <a:pt x="469" y="205"/>
                    </a:lnTo>
                    <a:lnTo>
                      <a:pt x="469" y="208"/>
                    </a:lnTo>
                    <a:lnTo>
                      <a:pt x="469" y="210"/>
                    </a:lnTo>
                    <a:lnTo>
                      <a:pt x="469" y="213"/>
                    </a:lnTo>
                    <a:lnTo>
                      <a:pt x="469" y="215"/>
                    </a:lnTo>
                    <a:lnTo>
                      <a:pt x="469" y="217"/>
                    </a:lnTo>
                    <a:lnTo>
                      <a:pt x="469" y="220"/>
                    </a:lnTo>
                    <a:lnTo>
                      <a:pt x="469" y="221"/>
                    </a:lnTo>
                    <a:lnTo>
                      <a:pt x="469" y="224"/>
                    </a:lnTo>
                    <a:lnTo>
                      <a:pt x="469" y="225"/>
                    </a:lnTo>
                    <a:lnTo>
                      <a:pt x="470" y="227"/>
                    </a:lnTo>
                    <a:lnTo>
                      <a:pt x="470" y="228"/>
                    </a:lnTo>
                    <a:lnTo>
                      <a:pt x="470" y="229"/>
                    </a:lnTo>
                    <a:lnTo>
                      <a:pt x="470" y="230"/>
                    </a:lnTo>
                    <a:lnTo>
                      <a:pt x="470" y="232"/>
                    </a:lnTo>
                    <a:lnTo>
                      <a:pt x="470" y="233"/>
                    </a:lnTo>
                    <a:lnTo>
                      <a:pt x="470" y="234"/>
                    </a:lnTo>
                    <a:lnTo>
                      <a:pt x="470" y="235"/>
                    </a:lnTo>
                    <a:lnTo>
                      <a:pt x="470" y="236"/>
                    </a:lnTo>
                    <a:lnTo>
                      <a:pt x="470" y="237"/>
                    </a:lnTo>
                    <a:lnTo>
                      <a:pt x="470" y="238"/>
                    </a:lnTo>
                    <a:lnTo>
                      <a:pt x="470" y="239"/>
                    </a:lnTo>
                    <a:lnTo>
                      <a:pt x="471" y="239"/>
                    </a:lnTo>
                    <a:lnTo>
                      <a:pt x="471" y="240"/>
                    </a:lnTo>
                    <a:lnTo>
                      <a:pt x="471" y="241"/>
                    </a:lnTo>
                    <a:lnTo>
                      <a:pt x="471" y="243"/>
                    </a:lnTo>
                    <a:lnTo>
                      <a:pt x="470" y="243"/>
                    </a:lnTo>
                    <a:lnTo>
                      <a:pt x="470" y="245"/>
                    </a:lnTo>
                    <a:lnTo>
                      <a:pt x="470" y="247"/>
                    </a:lnTo>
                    <a:lnTo>
                      <a:pt x="470" y="249"/>
                    </a:lnTo>
                    <a:lnTo>
                      <a:pt x="470" y="250"/>
                    </a:lnTo>
                    <a:lnTo>
                      <a:pt x="469" y="254"/>
                    </a:lnTo>
                    <a:lnTo>
                      <a:pt x="469" y="258"/>
                    </a:lnTo>
                    <a:lnTo>
                      <a:pt x="468" y="262"/>
                    </a:lnTo>
                    <a:lnTo>
                      <a:pt x="468" y="266"/>
                    </a:lnTo>
                    <a:lnTo>
                      <a:pt x="468" y="270"/>
                    </a:lnTo>
                    <a:lnTo>
                      <a:pt x="467" y="274"/>
                    </a:lnTo>
                    <a:lnTo>
                      <a:pt x="467" y="279"/>
                    </a:lnTo>
                    <a:lnTo>
                      <a:pt x="468" y="283"/>
                    </a:lnTo>
                    <a:lnTo>
                      <a:pt x="468" y="287"/>
                    </a:lnTo>
                    <a:lnTo>
                      <a:pt x="468" y="291"/>
                    </a:lnTo>
                    <a:lnTo>
                      <a:pt x="468" y="296"/>
                    </a:lnTo>
                    <a:lnTo>
                      <a:pt x="468" y="300"/>
                    </a:lnTo>
                    <a:lnTo>
                      <a:pt x="469" y="304"/>
                    </a:lnTo>
                    <a:lnTo>
                      <a:pt x="469" y="309"/>
                    </a:lnTo>
                    <a:lnTo>
                      <a:pt x="470" y="313"/>
                    </a:lnTo>
                    <a:lnTo>
                      <a:pt x="470" y="317"/>
                    </a:lnTo>
                    <a:lnTo>
                      <a:pt x="470" y="322"/>
                    </a:lnTo>
                    <a:lnTo>
                      <a:pt x="471" y="326"/>
                    </a:lnTo>
                    <a:lnTo>
                      <a:pt x="471" y="330"/>
                    </a:lnTo>
                    <a:lnTo>
                      <a:pt x="472" y="335"/>
                    </a:lnTo>
                    <a:lnTo>
                      <a:pt x="472" y="339"/>
                    </a:lnTo>
                    <a:lnTo>
                      <a:pt x="472" y="343"/>
                    </a:lnTo>
                    <a:lnTo>
                      <a:pt x="473" y="347"/>
                    </a:lnTo>
                    <a:lnTo>
                      <a:pt x="473" y="351"/>
                    </a:lnTo>
                    <a:lnTo>
                      <a:pt x="473" y="355"/>
                    </a:lnTo>
                    <a:lnTo>
                      <a:pt x="473" y="359"/>
                    </a:lnTo>
                    <a:lnTo>
                      <a:pt x="473" y="363"/>
                    </a:lnTo>
                    <a:lnTo>
                      <a:pt x="473" y="367"/>
                    </a:lnTo>
                    <a:lnTo>
                      <a:pt x="473" y="371"/>
                    </a:lnTo>
                    <a:lnTo>
                      <a:pt x="473" y="375"/>
                    </a:lnTo>
                    <a:lnTo>
                      <a:pt x="472" y="378"/>
                    </a:lnTo>
                    <a:lnTo>
                      <a:pt x="472" y="382"/>
                    </a:lnTo>
                    <a:lnTo>
                      <a:pt x="472" y="398"/>
                    </a:lnTo>
                    <a:lnTo>
                      <a:pt x="473" y="399"/>
                    </a:lnTo>
                    <a:lnTo>
                      <a:pt x="475" y="401"/>
                    </a:lnTo>
                    <a:lnTo>
                      <a:pt x="476" y="402"/>
                    </a:lnTo>
                    <a:lnTo>
                      <a:pt x="478" y="403"/>
                    </a:lnTo>
                    <a:lnTo>
                      <a:pt x="479" y="405"/>
                    </a:lnTo>
                    <a:lnTo>
                      <a:pt x="481" y="406"/>
                    </a:lnTo>
                    <a:lnTo>
                      <a:pt x="482" y="407"/>
                    </a:lnTo>
                    <a:lnTo>
                      <a:pt x="484" y="408"/>
                    </a:lnTo>
                    <a:lnTo>
                      <a:pt x="485" y="409"/>
                    </a:lnTo>
                    <a:lnTo>
                      <a:pt x="486" y="411"/>
                    </a:lnTo>
                    <a:lnTo>
                      <a:pt x="487" y="412"/>
                    </a:lnTo>
                    <a:lnTo>
                      <a:pt x="488" y="413"/>
                    </a:lnTo>
                    <a:lnTo>
                      <a:pt x="489" y="414"/>
                    </a:lnTo>
                    <a:lnTo>
                      <a:pt x="490" y="416"/>
                    </a:lnTo>
                    <a:lnTo>
                      <a:pt x="491" y="417"/>
                    </a:lnTo>
                    <a:lnTo>
                      <a:pt x="492" y="418"/>
                    </a:lnTo>
                    <a:lnTo>
                      <a:pt x="492" y="419"/>
                    </a:lnTo>
                    <a:lnTo>
                      <a:pt x="493" y="420"/>
                    </a:lnTo>
                    <a:lnTo>
                      <a:pt x="493" y="421"/>
                    </a:lnTo>
                    <a:lnTo>
                      <a:pt x="494" y="422"/>
                    </a:lnTo>
                    <a:lnTo>
                      <a:pt x="494" y="424"/>
                    </a:lnTo>
                    <a:lnTo>
                      <a:pt x="494" y="425"/>
                    </a:lnTo>
                    <a:lnTo>
                      <a:pt x="495" y="426"/>
                    </a:lnTo>
                    <a:lnTo>
                      <a:pt x="495" y="427"/>
                    </a:lnTo>
                    <a:lnTo>
                      <a:pt x="495" y="428"/>
                    </a:lnTo>
                    <a:lnTo>
                      <a:pt x="494" y="429"/>
                    </a:lnTo>
                    <a:lnTo>
                      <a:pt x="494" y="430"/>
                    </a:lnTo>
                    <a:lnTo>
                      <a:pt x="494" y="432"/>
                    </a:lnTo>
                    <a:lnTo>
                      <a:pt x="493" y="433"/>
                    </a:lnTo>
                    <a:lnTo>
                      <a:pt x="493" y="434"/>
                    </a:lnTo>
                    <a:lnTo>
                      <a:pt x="492" y="435"/>
                    </a:lnTo>
                    <a:lnTo>
                      <a:pt x="491" y="436"/>
                    </a:lnTo>
                    <a:lnTo>
                      <a:pt x="490" y="436"/>
                    </a:lnTo>
                    <a:lnTo>
                      <a:pt x="489" y="436"/>
                    </a:lnTo>
                    <a:lnTo>
                      <a:pt x="488" y="436"/>
                    </a:lnTo>
                    <a:lnTo>
                      <a:pt x="488" y="437"/>
                    </a:lnTo>
                    <a:lnTo>
                      <a:pt x="487" y="437"/>
                    </a:lnTo>
                    <a:lnTo>
                      <a:pt x="486" y="437"/>
                    </a:lnTo>
                    <a:lnTo>
                      <a:pt x="485" y="437"/>
                    </a:lnTo>
                    <a:lnTo>
                      <a:pt x="484" y="437"/>
                    </a:lnTo>
                    <a:lnTo>
                      <a:pt x="483" y="437"/>
                    </a:lnTo>
                    <a:lnTo>
                      <a:pt x="482" y="438"/>
                    </a:lnTo>
                    <a:lnTo>
                      <a:pt x="481" y="438"/>
                    </a:lnTo>
                    <a:lnTo>
                      <a:pt x="480" y="438"/>
                    </a:lnTo>
                    <a:lnTo>
                      <a:pt x="479" y="438"/>
                    </a:lnTo>
                    <a:lnTo>
                      <a:pt x="478" y="438"/>
                    </a:lnTo>
                    <a:lnTo>
                      <a:pt x="477" y="438"/>
                    </a:lnTo>
                    <a:lnTo>
                      <a:pt x="476" y="438"/>
                    </a:lnTo>
                    <a:lnTo>
                      <a:pt x="475" y="438"/>
                    </a:lnTo>
                    <a:lnTo>
                      <a:pt x="474" y="439"/>
                    </a:lnTo>
                    <a:lnTo>
                      <a:pt x="473" y="439"/>
                    </a:lnTo>
                    <a:lnTo>
                      <a:pt x="472" y="439"/>
                    </a:lnTo>
                    <a:lnTo>
                      <a:pt x="471" y="439"/>
                    </a:lnTo>
                    <a:lnTo>
                      <a:pt x="470" y="439"/>
                    </a:lnTo>
                    <a:lnTo>
                      <a:pt x="469" y="439"/>
                    </a:lnTo>
                    <a:lnTo>
                      <a:pt x="468" y="442"/>
                    </a:lnTo>
                    <a:lnTo>
                      <a:pt x="467" y="444"/>
                    </a:lnTo>
                    <a:lnTo>
                      <a:pt x="466" y="446"/>
                    </a:lnTo>
                    <a:lnTo>
                      <a:pt x="464" y="448"/>
                    </a:lnTo>
                    <a:lnTo>
                      <a:pt x="462" y="449"/>
                    </a:lnTo>
                    <a:lnTo>
                      <a:pt x="460" y="450"/>
                    </a:lnTo>
                    <a:lnTo>
                      <a:pt x="458" y="452"/>
                    </a:lnTo>
                    <a:lnTo>
                      <a:pt x="456" y="453"/>
                    </a:lnTo>
                    <a:lnTo>
                      <a:pt x="453" y="454"/>
                    </a:lnTo>
                    <a:lnTo>
                      <a:pt x="451" y="455"/>
                    </a:lnTo>
                    <a:lnTo>
                      <a:pt x="448" y="456"/>
                    </a:lnTo>
                    <a:lnTo>
                      <a:pt x="445" y="457"/>
                    </a:lnTo>
                    <a:lnTo>
                      <a:pt x="443" y="457"/>
                    </a:lnTo>
                    <a:lnTo>
                      <a:pt x="440" y="458"/>
                    </a:lnTo>
                    <a:lnTo>
                      <a:pt x="437" y="458"/>
                    </a:lnTo>
                    <a:lnTo>
                      <a:pt x="434" y="458"/>
                    </a:lnTo>
                    <a:lnTo>
                      <a:pt x="431" y="458"/>
                    </a:lnTo>
                    <a:lnTo>
                      <a:pt x="428" y="458"/>
                    </a:lnTo>
                    <a:lnTo>
                      <a:pt x="424" y="459"/>
                    </a:lnTo>
                    <a:lnTo>
                      <a:pt x="421" y="459"/>
                    </a:lnTo>
                    <a:lnTo>
                      <a:pt x="419" y="459"/>
                    </a:lnTo>
                    <a:lnTo>
                      <a:pt x="416" y="459"/>
                    </a:lnTo>
                    <a:lnTo>
                      <a:pt x="413" y="459"/>
                    </a:lnTo>
                    <a:lnTo>
                      <a:pt x="410" y="459"/>
                    </a:lnTo>
                    <a:lnTo>
                      <a:pt x="407" y="459"/>
                    </a:lnTo>
                    <a:lnTo>
                      <a:pt x="404" y="459"/>
                    </a:lnTo>
                    <a:lnTo>
                      <a:pt x="401" y="459"/>
                    </a:lnTo>
                    <a:lnTo>
                      <a:pt x="398" y="460"/>
                    </a:lnTo>
                    <a:lnTo>
                      <a:pt x="396" y="460"/>
                    </a:lnTo>
                    <a:lnTo>
                      <a:pt x="394" y="460"/>
                    </a:lnTo>
                    <a:lnTo>
                      <a:pt x="392" y="460"/>
                    </a:lnTo>
                    <a:lnTo>
                      <a:pt x="390" y="460"/>
                    </a:lnTo>
                    <a:lnTo>
                      <a:pt x="388" y="461"/>
                    </a:lnTo>
                    <a:lnTo>
                      <a:pt x="385" y="461"/>
                    </a:lnTo>
                    <a:lnTo>
                      <a:pt x="383" y="462"/>
                    </a:lnTo>
                    <a:lnTo>
                      <a:pt x="381" y="462"/>
                    </a:lnTo>
                    <a:lnTo>
                      <a:pt x="378" y="462"/>
                    </a:lnTo>
                    <a:lnTo>
                      <a:pt x="375" y="462"/>
                    </a:lnTo>
                    <a:lnTo>
                      <a:pt x="373" y="463"/>
                    </a:lnTo>
                    <a:lnTo>
                      <a:pt x="370" y="463"/>
                    </a:lnTo>
                    <a:lnTo>
                      <a:pt x="368" y="464"/>
                    </a:lnTo>
                    <a:lnTo>
                      <a:pt x="365" y="464"/>
                    </a:lnTo>
                    <a:lnTo>
                      <a:pt x="362" y="464"/>
                    </a:lnTo>
                    <a:lnTo>
                      <a:pt x="359" y="465"/>
                    </a:lnTo>
                    <a:lnTo>
                      <a:pt x="356" y="465"/>
                    </a:lnTo>
                    <a:lnTo>
                      <a:pt x="353" y="466"/>
                    </a:lnTo>
                    <a:lnTo>
                      <a:pt x="350" y="466"/>
                    </a:lnTo>
                    <a:lnTo>
                      <a:pt x="347" y="466"/>
                    </a:lnTo>
                    <a:lnTo>
                      <a:pt x="344" y="466"/>
                    </a:lnTo>
                    <a:lnTo>
                      <a:pt x="341" y="466"/>
                    </a:lnTo>
                    <a:lnTo>
                      <a:pt x="338" y="467"/>
                    </a:lnTo>
                    <a:lnTo>
                      <a:pt x="335" y="467"/>
                    </a:lnTo>
                    <a:lnTo>
                      <a:pt x="332" y="467"/>
                    </a:lnTo>
                    <a:lnTo>
                      <a:pt x="329" y="467"/>
                    </a:lnTo>
                    <a:lnTo>
                      <a:pt x="327" y="467"/>
                    </a:lnTo>
                    <a:lnTo>
                      <a:pt x="324" y="467"/>
                    </a:lnTo>
                    <a:lnTo>
                      <a:pt x="321" y="467"/>
                    </a:lnTo>
                    <a:lnTo>
                      <a:pt x="319" y="467"/>
                    </a:lnTo>
                    <a:lnTo>
                      <a:pt x="316" y="467"/>
                    </a:lnTo>
                    <a:lnTo>
                      <a:pt x="314" y="467"/>
                    </a:lnTo>
                    <a:lnTo>
                      <a:pt x="311" y="466"/>
                    </a:lnTo>
                    <a:lnTo>
                      <a:pt x="309" y="466"/>
                    </a:lnTo>
                    <a:lnTo>
                      <a:pt x="306" y="466"/>
                    </a:lnTo>
                    <a:lnTo>
                      <a:pt x="304" y="465"/>
                    </a:lnTo>
                    <a:lnTo>
                      <a:pt x="301" y="465"/>
                    </a:lnTo>
                    <a:lnTo>
                      <a:pt x="299" y="464"/>
                    </a:lnTo>
                    <a:lnTo>
                      <a:pt x="296" y="464"/>
                    </a:lnTo>
                    <a:lnTo>
                      <a:pt x="293" y="463"/>
                    </a:lnTo>
                    <a:lnTo>
                      <a:pt x="290" y="463"/>
                    </a:lnTo>
                    <a:lnTo>
                      <a:pt x="287" y="462"/>
                    </a:lnTo>
                    <a:lnTo>
                      <a:pt x="283" y="462"/>
                    </a:lnTo>
                    <a:lnTo>
                      <a:pt x="280" y="462"/>
                    </a:lnTo>
                    <a:lnTo>
                      <a:pt x="276" y="462"/>
                    </a:lnTo>
                    <a:lnTo>
                      <a:pt x="273" y="462"/>
                    </a:lnTo>
                    <a:lnTo>
                      <a:pt x="270" y="462"/>
                    </a:lnTo>
                    <a:lnTo>
                      <a:pt x="266" y="462"/>
                    </a:lnTo>
                    <a:lnTo>
                      <a:pt x="262" y="461"/>
                    </a:lnTo>
                    <a:lnTo>
                      <a:pt x="258" y="461"/>
                    </a:lnTo>
                    <a:lnTo>
                      <a:pt x="255" y="461"/>
                    </a:lnTo>
                    <a:lnTo>
                      <a:pt x="251" y="461"/>
                    </a:lnTo>
                    <a:lnTo>
                      <a:pt x="247" y="461"/>
                    </a:lnTo>
                    <a:lnTo>
                      <a:pt x="244" y="461"/>
                    </a:lnTo>
                    <a:lnTo>
                      <a:pt x="240" y="461"/>
                    </a:lnTo>
                    <a:lnTo>
                      <a:pt x="236" y="461"/>
                    </a:lnTo>
                    <a:lnTo>
                      <a:pt x="232" y="461"/>
                    </a:lnTo>
                    <a:lnTo>
                      <a:pt x="229" y="461"/>
                    </a:lnTo>
                    <a:lnTo>
                      <a:pt x="225" y="461"/>
                    </a:lnTo>
                    <a:lnTo>
                      <a:pt x="222" y="461"/>
                    </a:lnTo>
                    <a:lnTo>
                      <a:pt x="218" y="461"/>
                    </a:lnTo>
                    <a:lnTo>
                      <a:pt x="215" y="461"/>
                    </a:lnTo>
                    <a:lnTo>
                      <a:pt x="211" y="461"/>
                    </a:lnTo>
                    <a:lnTo>
                      <a:pt x="208" y="461"/>
                    </a:lnTo>
                    <a:lnTo>
                      <a:pt x="205" y="462"/>
                    </a:lnTo>
                    <a:lnTo>
                      <a:pt x="202" y="462"/>
                    </a:lnTo>
                    <a:lnTo>
                      <a:pt x="199" y="462"/>
                    </a:lnTo>
                    <a:lnTo>
                      <a:pt x="196" y="462"/>
                    </a:lnTo>
                    <a:lnTo>
                      <a:pt x="189" y="462"/>
                    </a:lnTo>
                    <a:lnTo>
                      <a:pt x="181" y="462"/>
                    </a:lnTo>
                    <a:lnTo>
                      <a:pt x="174" y="462"/>
                    </a:lnTo>
                    <a:lnTo>
                      <a:pt x="167" y="462"/>
                    </a:lnTo>
                    <a:lnTo>
                      <a:pt x="160" y="462"/>
                    </a:lnTo>
                    <a:lnTo>
                      <a:pt x="154" y="462"/>
                    </a:lnTo>
                    <a:lnTo>
                      <a:pt x="148" y="462"/>
                    </a:lnTo>
                    <a:lnTo>
                      <a:pt x="142" y="462"/>
                    </a:lnTo>
                    <a:lnTo>
                      <a:pt x="136" y="462"/>
                    </a:lnTo>
                    <a:lnTo>
                      <a:pt x="130" y="462"/>
                    </a:lnTo>
                    <a:lnTo>
                      <a:pt x="125" y="461"/>
                    </a:lnTo>
                    <a:lnTo>
                      <a:pt x="120" y="460"/>
                    </a:lnTo>
                    <a:lnTo>
                      <a:pt x="115" y="460"/>
                    </a:lnTo>
                    <a:lnTo>
                      <a:pt x="110" y="459"/>
                    </a:lnTo>
                    <a:lnTo>
                      <a:pt x="105" y="458"/>
                    </a:lnTo>
                    <a:lnTo>
                      <a:pt x="101" y="458"/>
                    </a:lnTo>
                    <a:lnTo>
                      <a:pt x="97" y="457"/>
                    </a:lnTo>
                    <a:lnTo>
                      <a:pt x="93" y="456"/>
                    </a:lnTo>
                    <a:lnTo>
                      <a:pt x="89" y="455"/>
                    </a:lnTo>
                    <a:lnTo>
                      <a:pt x="85" y="454"/>
                    </a:lnTo>
                    <a:lnTo>
                      <a:pt x="82" y="454"/>
                    </a:lnTo>
                    <a:lnTo>
                      <a:pt x="78" y="452"/>
                    </a:lnTo>
                    <a:lnTo>
                      <a:pt x="75" y="452"/>
                    </a:lnTo>
                    <a:lnTo>
                      <a:pt x="72" y="450"/>
                    </a:lnTo>
                    <a:lnTo>
                      <a:pt x="69" y="450"/>
                    </a:lnTo>
                    <a:lnTo>
                      <a:pt x="66" y="449"/>
                    </a:lnTo>
                    <a:lnTo>
                      <a:pt x="64" y="448"/>
                    </a:lnTo>
                    <a:lnTo>
                      <a:pt x="61" y="448"/>
                    </a:lnTo>
                    <a:lnTo>
                      <a:pt x="59" y="447"/>
                    </a:lnTo>
                    <a:lnTo>
                      <a:pt x="57" y="446"/>
                    </a:lnTo>
                    <a:lnTo>
                      <a:pt x="55" y="446"/>
                    </a:lnTo>
                    <a:lnTo>
                      <a:pt x="53" y="445"/>
                    </a:lnTo>
                    <a:lnTo>
                      <a:pt x="51" y="445"/>
                    </a:lnTo>
                    <a:lnTo>
                      <a:pt x="49" y="445"/>
                    </a:lnTo>
                    <a:lnTo>
                      <a:pt x="48" y="444"/>
                    </a:lnTo>
                    <a:lnTo>
                      <a:pt x="46" y="444"/>
                    </a:lnTo>
                    <a:lnTo>
                      <a:pt x="45" y="443"/>
                    </a:lnTo>
                    <a:lnTo>
                      <a:pt x="44" y="443"/>
                    </a:lnTo>
                    <a:lnTo>
                      <a:pt x="42" y="442"/>
                    </a:lnTo>
                    <a:lnTo>
                      <a:pt x="41" y="442"/>
                    </a:lnTo>
                    <a:lnTo>
                      <a:pt x="40" y="441"/>
                    </a:lnTo>
                    <a:lnTo>
                      <a:pt x="38" y="440"/>
                    </a:lnTo>
                    <a:lnTo>
                      <a:pt x="37" y="440"/>
                    </a:lnTo>
                    <a:lnTo>
                      <a:pt x="36" y="439"/>
                    </a:lnTo>
                    <a:lnTo>
                      <a:pt x="35" y="438"/>
                    </a:lnTo>
                    <a:lnTo>
                      <a:pt x="34" y="438"/>
                    </a:lnTo>
                    <a:lnTo>
                      <a:pt x="33" y="437"/>
                    </a:lnTo>
                    <a:lnTo>
                      <a:pt x="32" y="436"/>
                    </a:lnTo>
                    <a:lnTo>
                      <a:pt x="31" y="435"/>
                    </a:lnTo>
                    <a:lnTo>
                      <a:pt x="30" y="434"/>
                    </a:lnTo>
                    <a:lnTo>
                      <a:pt x="29" y="434"/>
                    </a:lnTo>
                    <a:lnTo>
                      <a:pt x="28" y="433"/>
                    </a:lnTo>
                    <a:lnTo>
                      <a:pt x="28" y="432"/>
                    </a:lnTo>
                    <a:lnTo>
                      <a:pt x="27" y="431"/>
                    </a:lnTo>
                    <a:lnTo>
                      <a:pt x="26" y="430"/>
                    </a:lnTo>
                    <a:lnTo>
                      <a:pt x="25" y="429"/>
                    </a:lnTo>
                    <a:lnTo>
                      <a:pt x="24" y="429"/>
                    </a:lnTo>
                    <a:lnTo>
                      <a:pt x="23" y="428"/>
                    </a:lnTo>
                    <a:lnTo>
                      <a:pt x="22" y="427"/>
                    </a:lnTo>
                    <a:lnTo>
                      <a:pt x="21" y="426"/>
                    </a:lnTo>
                    <a:lnTo>
                      <a:pt x="20" y="425"/>
                    </a:lnTo>
                    <a:lnTo>
                      <a:pt x="19" y="425"/>
                    </a:lnTo>
                    <a:lnTo>
                      <a:pt x="18" y="424"/>
                    </a:lnTo>
                    <a:lnTo>
                      <a:pt x="16" y="423"/>
                    </a:lnTo>
                    <a:lnTo>
                      <a:pt x="15" y="422"/>
                    </a:lnTo>
                    <a:lnTo>
                      <a:pt x="14" y="422"/>
                    </a:lnTo>
                    <a:lnTo>
                      <a:pt x="14" y="421"/>
                    </a:lnTo>
                    <a:lnTo>
                      <a:pt x="13" y="421"/>
                    </a:lnTo>
                    <a:lnTo>
                      <a:pt x="13" y="420"/>
                    </a:lnTo>
                    <a:lnTo>
                      <a:pt x="12" y="420"/>
                    </a:lnTo>
                    <a:lnTo>
                      <a:pt x="11" y="419"/>
                    </a:lnTo>
                    <a:lnTo>
                      <a:pt x="10" y="418"/>
                    </a:lnTo>
                    <a:lnTo>
                      <a:pt x="9" y="418"/>
                    </a:lnTo>
                    <a:lnTo>
                      <a:pt x="9" y="417"/>
                    </a:lnTo>
                    <a:lnTo>
                      <a:pt x="8" y="417"/>
                    </a:lnTo>
                    <a:lnTo>
                      <a:pt x="7" y="416"/>
                    </a:lnTo>
                    <a:lnTo>
                      <a:pt x="6" y="415"/>
                    </a:lnTo>
                    <a:lnTo>
                      <a:pt x="6" y="414"/>
                    </a:lnTo>
                    <a:lnTo>
                      <a:pt x="5" y="414"/>
                    </a:lnTo>
                    <a:lnTo>
                      <a:pt x="4" y="413"/>
                    </a:lnTo>
                    <a:lnTo>
                      <a:pt x="3" y="412"/>
                    </a:lnTo>
                    <a:lnTo>
                      <a:pt x="2" y="411"/>
                    </a:lnTo>
                    <a:lnTo>
                      <a:pt x="2" y="410"/>
                    </a:lnTo>
                    <a:lnTo>
                      <a:pt x="1" y="410"/>
                    </a:lnTo>
                    <a:lnTo>
                      <a:pt x="1" y="409"/>
                    </a:lnTo>
                    <a:lnTo>
                      <a:pt x="0" y="409"/>
                    </a:lnTo>
                    <a:lnTo>
                      <a:pt x="0" y="408"/>
                    </a:lnTo>
                    <a:lnTo>
                      <a:pt x="0" y="407"/>
                    </a:lnTo>
                    <a:lnTo>
                      <a:pt x="0" y="406"/>
                    </a:lnTo>
                    <a:lnTo>
                      <a:pt x="0" y="405"/>
                    </a:lnTo>
                    <a:lnTo>
                      <a:pt x="1" y="405"/>
                    </a:lnTo>
                    <a:lnTo>
                      <a:pt x="2" y="404"/>
                    </a:lnTo>
                    <a:lnTo>
                      <a:pt x="2" y="403"/>
                    </a:lnTo>
                    <a:lnTo>
                      <a:pt x="3" y="403"/>
                    </a:lnTo>
                    <a:lnTo>
                      <a:pt x="4" y="402"/>
                    </a:lnTo>
                    <a:lnTo>
                      <a:pt x="5" y="402"/>
                    </a:lnTo>
                    <a:lnTo>
                      <a:pt x="5" y="401"/>
                    </a:lnTo>
                    <a:lnTo>
                      <a:pt x="6" y="401"/>
                    </a:lnTo>
                    <a:lnTo>
                      <a:pt x="7" y="400"/>
                    </a:lnTo>
                    <a:lnTo>
                      <a:pt x="8" y="399"/>
                    </a:lnTo>
                    <a:lnTo>
                      <a:pt x="9" y="399"/>
                    </a:lnTo>
                    <a:lnTo>
                      <a:pt x="10" y="398"/>
                    </a:lnTo>
                    <a:lnTo>
                      <a:pt x="11" y="397"/>
                    </a:lnTo>
                    <a:lnTo>
                      <a:pt x="12" y="397"/>
                    </a:lnTo>
                    <a:lnTo>
                      <a:pt x="13" y="396"/>
                    </a:lnTo>
                    <a:lnTo>
                      <a:pt x="14" y="395"/>
                    </a:lnTo>
                    <a:lnTo>
                      <a:pt x="15" y="394"/>
                    </a:lnTo>
                    <a:lnTo>
                      <a:pt x="16" y="394"/>
                    </a:lnTo>
                    <a:lnTo>
                      <a:pt x="18" y="393"/>
                    </a:lnTo>
                    <a:lnTo>
                      <a:pt x="19" y="392"/>
                    </a:lnTo>
                    <a:lnTo>
                      <a:pt x="20" y="391"/>
                    </a:lnTo>
                    <a:lnTo>
                      <a:pt x="22" y="391"/>
                    </a:lnTo>
                    <a:lnTo>
                      <a:pt x="22" y="390"/>
                    </a:lnTo>
                    <a:lnTo>
                      <a:pt x="22" y="389"/>
                    </a:lnTo>
                    <a:lnTo>
                      <a:pt x="23" y="388"/>
                    </a:lnTo>
                    <a:lnTo>
                      <a:pt x="23" y="387"/>
                    </a:lnTo>
                    <a:lnTo>
                      <a:pt x="23" y="386"/>
                    </a:lnTo>
                    <a:lnTo>
                      <a:pt x="24" y="385"/>
                    </a:lnTo>
                    <a:lnTo>
                      <a:pt x="24" y="384"/>
                    </a:lnTo>
                    <a:lnTo>
                      <a:pt x="24" y="383"/>
                    </a:lnTo>
                    <a:lnTo>
                      <a:pt x="24" y="382"/>
                    </a:lnTo>
                    <a:lnTo>
                      <a:pt x="25" y="381"/>
                    </a:lnTo>
                    <a:lnTo>
                      <a:pt x="25" y="380"/>
                    </a:lnTo>
                    <a:lnTo>
                      <a:pt x="26" y="379"/>
                    </a:lnTo>
                    <a:lnTo>
                      <a:pt x="26" y="378"/>
                    </a:lnTo>
                    <a:lnTo>
                      <a:pt x="27" y="377"/>
                    </a:lnTo>
                    <a:lnTo>
                      <a:pt x="27" y="376"/>
                    </a:lnTo>
                    <a:lnTo>
                      <a:pt x="28" y="376"/>
                    </a:lnTo>
                    <a:lnTo>
                      <a:pt x="28" y="375"/>
                    </a:lnTo>
                    <a:lnTo>
                      <a:pt x="28" y="374"/>
                    </a:lnTo>
                    <a:lnTo>
                      <a:pt x="29" y="373"/>
                    </a:lnTo>
                    <a:lnTo>
                      <a:pt x="29" y="372"/>
                    </a:lnTo>
                    <a:lnTo>
                      <a:pt x="30" y="372"/>
                    </a:lnTo>
                    <a:lnTo>
                      <a:pt x="30" y="371"/>
                    </a:lnTo>
                    <a:lnTo>
                      <a:pt x="31" y="371"/>
                    </a:lnTo>
                    <a:lnTo>
                      <a:pt x="31" y="370"/>
                    </a:lnTo>
                    <a:lnTo>
                      <a:pt x="32" y="369"/>
                    </a:lnTo>
                    <a:lnTo>
                      <a:pt x="33" y="368"/>
                    </a:lnTo>
                    <a:lnTo>
                      <a:pt x="32" y="365"/>
                    </a:lnTo>
                    <a:lnTo>
                      <a:pt x="31" y="363"/>
                    </a:lnTo>
                    <a:lnTo>
                      <a:pt x="31" y="360"/>
                    </a:lnTo>
                    <a:lnTo>
                      <a:pt x="30" y="357"/>
                    </a:lnTo>
                    <a:lnTo>
                      <a:pt x="30" y="354"/>
                    </a:lnTo>
                    <a:lnTo>
                      <a:pt x="29" y="350"/>
                    </a:lnTo>
                    <a:lnTo>
                      <a:pt x="29" y="347"/>
                    </a:lnTo>
                    <a:lnTo>
                      <a:pt x="29" y="343"/>
                    </a:lnTo>
                    <a:lnTo>
                      <a:pt x="29" y="340"/>
                    </a:lnTo>
                    <a:lnTo>
                      <a:pt x="29" y="335"/>
                    </a:lnTo>
                    <a:lnTo>
                      <a:pt x="29" y="332"/>
                    </a:lnTo>
                    <a:lnTo>
                      <a:pt x="29" y="328"/>
                    </a:lnTo>
                    <a:lnTo>
                      <a:pt x="29" y="324"/>
                    </a:lnTo>
                    <a:lnTo>
                      <a:pt x="29" y="320"/>
                    </a:lnTo>
                    <a:lnTo>
                      <a:pt x="30" y="316"/>
                    </a:lnTo>
                    <a:lnTo>
                      <a:pt x="30" y="312"/>
                    </a:lnTo>
                    <a:lnTo>
                      <a:pt x="30" y="308"/>
                    </a:lnTo>
                    <a:lnTo>
                      <a:pt x="31" y="303"/>
                    </a:lnTo>
                    <a:lnTo>
                      <a:pt x="31" y="299"/>
                    </a:lnTo>
                    <a:lnTo>
                      <a:pt x="31" y="295"/>
                    </a:lnTo>
                    <a:lnTo>
                      <a:pt x="31" y="291"/>
                    </a:lnTo>
                    <a:lnTo>
                      <a:pt x="32" y="288"/>
                    </a:lnTo>
                    <a:lnTo>
                      <a:pt x="32" y="284"/>
                    </a:lnTo>
                    <a:lnTo>
                      <a:pt x="32" y="280"/>
                    </a:lnTo>
                    <a:lnTo>
                      <a:pt x="32" y="276"/>
                    </a:lnTo>
                    <a:lnTo>
                      <a:pt x="32" y="273"/>
                    </a:lnTo>
                    <a:lnTo>
                      <a:pt x="32" y="269"/>
                    </a:lnTo>
                    <a:lnTo>
                      <a:pt x="32" y="266"/>
                    </a:lnTo>
                    <a:lnTo>
                      <a:pt x="32" y="263"/>
                    </a:lnTo>
                    <a:lnTo>
                      <a:pt x="32" y="260"/>
                    </a:lnTo>
                    <a:lnTo>
                      <a:pt x="31" y="257"/>
                    </a:lnTo>
                    <a:lnTo>
                      <a:pt x="31" y="254"/>
                    </a:lnTo>
                    <a:lnTo>
                      <a:pt x="31" y="252"/>
                    </a:lnTo>
                    <a:lnTo>
                      <a:pt x="30" y="249"/>
                    </a:lnTo>
                    <a:lnTo>
                      <a:pt x="30" y="247"/>
                    </a:lnTo>
                    <a:lnTo>
                      <a:pt x="29" y="244"/>
                    </a:lnTo>
                    <a:lnTo>
                      <a:pt x="29" y="241"/>
                    </a:lnTo>
                    <a:lnTo>
                      <a:pt x="29" y="239"/>
                    </a:lnTo>
                    <a:lnTo>
                      <a:pt x="29" y="236"/>
                    </a:lnTo>
                    <a:lnTo>
                      <a:pt x="28" y="233"/>
                    </a:lnTo>
                    <a:lnTo>
                      <a:pt x="28" y="231"/>
                    </a:lnTo>
                    <a:lnTo>
                      <a:pt x="28" y="228"/>
                    </a:lnTo>
                    <a:lnTo>
                      <a:pt x="28" y="225"/>
                    </a:lnTo>
                    <a:lnTo>
                      <a:pt x="28" y="222"/>
                    </a:lnTo>
                    <a:lnTo>
                      <a:pt x="28" y="219"/>
                    </a:lnTo>
                    <a:lnTo>
                      <a:pt x="28" y="217"/>
                    </a:lnTo>
                    <a:lnTo>
                      <a:pt x="28" y="213"/>
                    </a:lnTo>
                    <a:lnTo>
                      <a:pt x="28" y="210"/>
                    </a:lnTo>
                    <a:lnTo>
                      <a:pt x="28" y="208"/>
                    </a:lnTo>
                    <a:lnTo>
                      <a:pt x="28" y="204"/>
                    </a:lnTo>
                    <a:lnTo>
                      <a:pt x="28" y="201"/>
                    </a:lnTo>
                    <a:lnTo>
                      <a:pt x="28" y="198"/>
                    </a:lnTo>
                    <a:lnTo>
                      <a:pt x="28" y="195"/>
                    </a:lnTo>
                    <a:lnTo>
                      <a:pt x="28" y="192"/>
                    </a:lnTo>
                    <a:lnTo>
                      <a:pt x="28" y="189"/>
                    </a:lnTo>
                    <a:lnTo>
                      <a:pt x="28" y="186"/>
                    </a:lnTo>
                    <a:lnTo>
                      <a:pt x="28" y="183"/>
                    </a:lnTo>
                    <a:lnTo>
                      <a:pt x="28" y="180"/>
                    </a:lnTo>
                    <a:lnTo>
                      <a:pt x="28" y="177"/>
                    </a:lnTo>
                    <a:lnTo>
                      <a:pt x="28" y="174"/>
                    </a:lnTo>
                    <a:lnTo>
                      <a:pt x="28" y="171"/>
                    </a:lnTo>
                    <a:lnTo>
                      <a:pt x="28" y="168"/>
                    </a:lnTo>
                    <a:lnTo>
                      <a:pt x="28" y="165"/>
                    </a:lnTo>
                    <a:lnTo>
                      <a:pt x="28" y="162"/>
                    </a:lnTo>
                    <a:lnTo>
                      <a:pt x="29" y="159"/>
                    </a:lnTo>
                    <a:lnTo>
                      <a:pt x="29" y="156"/>
                    </a:lnTo>
                    <a:lnTo>
                      <a:pt x="29" y="153"/>
                    </a:lnTo>
                    <a:lnTo>
                      <a:pt x="29" y="150"/>
                    </a:lnTo>
                    <a:lnTo>
                      <a:pt x="29" y="147"/>
                    </a:lnTo>
                    <a:lnTo>
                      <a:pt x="29" y="144"/>
                    </a:lnTo>
                    <a:lnTo>
                      <a:pt x="29" y="142"/>
                    </a:lnTo>
                    <a:lnTo>
                      <a:pt x="29" y="139"/>
                    </a:lnTo>
                    <a:lnTo>
                      <a:pt x="29" y="136"/>
                    </a:lnTo>
                    <a:lnTo>
                      <a:pt x="29" y="134"/>
                    </a:lnTo>
                    <a:lnTo>
                      <a:pt x="30" y="131"/>
                    </a:lnTo>
                    <a:lnTo>
                      <a:pt x="30" y="128"/>
                    </a:lnTo>
                    <a:lnTo>
                      <a:pt x="30" y="126"/>
                    </a:lnTo>
                    <a:lnTo>
                      <a:pt x="30" y="123"/>
                    </a:lnTo>
                    <a:lnTo>
                      <a:pt x="30" y="121"/>
                    </a:lnTo>
                    <a:lnTo>
                      <a:pt x="30" y="119"/>
                    </a:lnTo>
                    <a:lnTo>
                      <a:pt x="31" y="117"/>
                    </a:lnTo>
                    <a:lnTo>
                      <a:pt x="31" y="114"/>
                    </a:lnTo>
                    <a:lnTo>
                      <a:pt x="31" y="113"/>
                    </a:lnTo>
                    <a:lnTo>
                      <a:pt x="31" y="111"/>
                    </a:lnTo>
                    <a:lnTo>
                      <a:pt x="31" y="109"/>
                    </a:lnTo>
                    <a:lnTo>
                      <a:pt x="32" y="107"/>
                    </a:lnTo>
                    <a:lnTo>
                      <a:pt x="32" y="106"/>
                    </a:lnTo>
                    <a:lnTo>
                      <a:pt x="32" y="104"/>
                    </a:lnTo>
                    <a:lnTo>
                      <a:pt x="32" y="103"/>
                    </a:lnTo>
                    <a:lnTo>
                      <a:pt x="33" y="102"/>
                    </a:lnTo>
                    <a:lnTo>
                      <a:pt x="33" y="101"/>
                    </a:lnTo>
                    <a:lnTo>
                      <a:pt x="33" y="100"/>
                    </a:lnTo>
                    <a:lnTo>
                      <a:pt x="34" y="99"/>
                    </a:lnTo>
                    <a:lnTo>
                      <a:pt x="34" y="98"/>
                    </a:lnTo>
                    <a:lnTo>
                      <a:pt x="35" y="98"/>
                    </a:lnTo>
                    <a:lnTo>
                      <a:pt x="35" y="97"/>
                    </a:lnTo>
                    <a:lnTo>
                      <a:pt x="36" y="97"/>
                    </a:lnTo>
                    <a:lnTo>
                      <a:pt x="36" y="96"/>
                    </a:lnTo>
                    <a:lnTo>
                      <a:pt x="37" y="96"/>
                    </a:lnTo>
                    <a:lnTo>
                      <a:pt x="37" y="95"/>
                    </a:lnTo>
                    <a:lnTo>
                      <a:pt x="37" y="94"/>
                    </a:lnTo>
                    <a:lnTo>
                      <a:pt x="38" y="94"/>
                    </a:lnTo>
                    <a:lnTo>
                      <a:pt x="38" y="93"/>
                    </a:lnTo>
                    <a:lnTo>
                      <a:pt x="39" y="93"/>
                    </a:lnTo>
                    <a:lnTo>
                      <a:pt x="39" y="92"/>
                    </a:lnTo>
                    <a:lnTo>
                      <a:pt x="40" y="92"/>
                    </a:lnTo>
                    <a:lnTo>
                      <a:pt x="40" y="91"/>
                    </a:lnTo>
                    <a:lnTo>
                      <a:pt x="41" y="91"/>
                    </a:lnTo>
                    <a:lnTo>
                      <a:pt x="41" y="90"/>
                    </a:lnTo>
                    <a:lnTo>
                      <a:pt x="42" y="90"/>
                    </a:lnTo>
                    <a:lnTo>
                      <a:pt x="41" y="89"/>
                    </a:lnTo>
                    <a:lnTo>
                      <a:pt x="40" y="89"/>
                    </a:lnTo>
                    <a:lnTo>
                      <a:pt x="39" y="89"/>
                    </a:lnTo>
                    <a:lnTo>
                      <a:pt x="38" y="89"/>
                    </a:lnTo>
                    <a:lnTo>
                      <a:pt x="37" y="89"/>
                    </a:lnTo>
                    <a:lnTo>
                      <a:pt x="36" y="89"/>
                    </a:lnTo>
                    <a:lnTo>
                      <a:pt x="35" y="88"/>
                    </a:lnTo>
                    <a:lnTo>
                      <a:pt x="34" y="88"/>
                    </a:lnTo>
                    <a:lnTo>
                      <a:pt x="33" y="88"/>
                    </a:lnTo>
                    <a:lnTo>
                      <a:pt x="32" y="87"/>
                    </a:lnTo>
                    <a:lnTo>
                      <a:pt x="31" y="87"/>
                    </a:lnTo>
                    <a:lnTo>
                      <a:pt x="30" y="86"/>
                    </a:lnTo>
                    <a:lnTo>
                      <a:pt x="29" y="86"/>
                    </a:lnTo>
                    <a:lnTo>
                      <a:pt x="28" y="86"/>
                    </a:lnTo>
                    <a:lnTo>
                      <a:pt x="27" y="86"/>
                    </a:lnTo>
                    <a:lnTo>
                      <a:pt x="27" y="85"/>
                    </a:lnTo>
                    <a:lnTo>
                      <a:pt x="26" y="84"/>
                    </a:lnTo>
                    <a:lnTo>
                      <a:pt x="25" y="84"/>
                    </a:lnTo>
                    <a:lnTo>
                      <a:pt x="24" y="83"/>
                    </a:lnTo>
                    <a:lnTo>
                      <a:pt x="24" y="82"/>
                    </a:lnTo>
                    <a:lnTo>
                      <a:pt x="23" y="81"/>
                    </a:lnTo>
                    <a:lnTo>
                      <a:pt x="22" y="81"/>
                    </a:lnTo>
                    <a:lnTo>
                      <a:pt x="22" y="80"/>
                    </a:lnTo>
                    <a:lnTo>
                      <a:pt x="21" y="80"/>
                    </a:lnTo>
                    <a:lnTo>
                      <a:pt x="21" y="79"/>
                    </a:lnTo>
                    <a:lnTo>
                      <a:pt x="20" y="78"/>
                    </a:lnTo>
                    <a:lnTo>
                      <a:pt x="20" y="77"/>
                    </a:lnTo>
                    <a:lnTo>
                      <a:pt x="19" y="76"/>
                    </a:lnTo>
                    <a:lnTo>
                      <a:pt x="19" y="75"/>
                    </a:lnTo>
                    <a:lnTo>
                      <a:pt x="19" y="74"/>
                    </a:lnTo>
                    <a:lnTo>
                      <a:pt x="18" y="74"/>
                    </a:lnTo>
                    <a:lnTo>
                      <a:pt x="18" y="73"/>
                    </a:lnTo>
                    <a:lnTo>
                      <a:pt x="18" y="72"/>
                    </a:lnTo>
                    <a:lnTo>
                      <a:pt x="18" y="71"/>
                    </a:lnTo>
                    <a:lnTo>
                      <a:pt x="18" y="70"/>
                    </a:lnTo>
                    <a:lnTo>
                      <a:pt x="18" y="69"/>
                    </a:lnTo>
                    <a:lnTo>
                      <a:pt x="18" y="68"/>
                    </a:lnTo>
                    <a:lnTo>
                      <a:pt x="18" y="67"/>
                    </a:lnTo>
                    <a:lnTo>
                      <a:pt x="19" y="66"/>
                    </a:lnTo>
                    <a:lnTo>
                      <a:pt x="19" y="65"/>
                    </a:lnTo>
                    <a:lnTo>
                      <a:pt x="19" y="64"/>
                    </a:lnTo>
                    <a:lnTo>
                      <a:pt x="19" y="63"/>
                    </a:lnTo>
                    <a:lnTo>
                      <a:pt x="19" y="62"/>
                    </a:lnTo>
                    <a:lnTo>
                      <a:pt x="19" y="61"/>
                    </a:lnTo>
                    <a:lnTo>
                      <a:pt x="20" y="61"/>
                    </a:lnTo>
                    <a:lnTo>
                      <a:pt x="20" y="60"/>
                    </a:lnTo>
                    <a:lnTo>
                      <a:pt x="20" y="59"/>
                    </a:lnTo>
                    <a:lnTo>
                      <a:pt x="20" y="58"/>
                    </a:lnTo>
                    <a:lnTo>
                      <a:pt x="21" y="57"/>
                    </a:lnTo>
                    <a:lnTo>
                      <a:pt x="22" y="55"/>
                    </a:lnTo>
                    <a:lnTo>
                      <a:pt x="22" y="53"/>
                    </a:lnTo>
                    <a:lnTo>
                      <a:pt x="23" y="52"/>
                    </a:lnTo>
                    <a:lnTo>
                      <a:pt x="24" y="51"/>
                    </a:lnTo>
                    <a:lnTo>
                      <a:pt x="24" y="50"/>
                    </a:lnTo>
                    <a:lnTo>
                      <a:pt x="24" y="49"/>
                    </a:lnTo>
                    <a:lnTo>
                      <a:pt x="24" y="48"/>
                    </a:lnTo>
                    <a:lnTo>
                      <a:pt x="24" y="47"/>
                    </a:lnTo>
                    <a:lnTo>
                      <a:pt x="25" y="46"/>
                    </a:lnTo>
                    <a:lnTo>
                      <a:pt x="25" y="45"/>
                    </a:lnTo>
                    <a:lnTo>
                      <a:pt x="25" y="44"/>
                    </a:lnTo>
                    <a:lnTo>
                      <a:pt x="26" y="43"/>
                    </a:lnTo>
                    <a:lnTo>
                      <a:pt x="26" y="42"/>
                    </a:lnTo>
                    <a:lnTo>
                      <a:pt x="27" y="41"/>
                    </a:lnTo>
                    <a:lnTo>
                      <a:pt x="27" y="40"/>
                    </a:lnTo>
                    <a:lnTo>
                      <a:pt x="28" y="40"/>
                    </a:lnTo>
                    <a:lnTo>
                      <a:pt x="28" y="39"/>
                    </a:lnTo>
                    <a:lnTo>
                      <a:pt x="29" y="38"/>
                    </a:lnTo>
                    <a:lnTo>
                      <a:pt x="30" y="37"/>
                    </a:lnTo>
                    <a:lnTo>
                      <a:pt x="31" y="37"/>
                    </a:lnTo>
                    <a:lnTo>
                      <a:pt x="31" y="36"/>
                    </a:lnTo>
                    <a:lnTo>
                      <a:pt x="32" y="36"/>
                    </a:lnTo>
                    <a:lnTo>
                      <a:pt x="33" y="35"/>
                    </a:lnTo>
                    <a:lnTo>
                      <a:pt x="34" y="35"/>
                    </a:lnTo>
                    <a:lnTo>
                      <a:pt x="35" y="34"/>
                    </a:lnTo>
                    <a:lnTo>
                      <a:pt x="36" y="34"/>
                    </a:lnTo>
                    <a:lnTo>
                      <a:pt x="38" y="33"/>
                    </a:lnTo>
                    <a:lnTo>
                      <a:pt x="40" y="32"/>
                    </a:lnTo>
                    <a:lnTo>
                      <a:pt x="42" y="32"/>
                    </a:lnTo>
                    <a:lnTo>
                      <a:pt x="44" y="31"/>
                    </a:lnTo>
                    <a:lnTo>
                      <a:pt x="46" y="30"/>
                    </a:lnTo>
                    <a:lnTo>
                      <a:pt x="48" y="30"/>
                    </a:lnTo>
                    <a:lnTo>
                      <a:pt x="49" y="29"/>
                    </a:lnTo>
                    <a:lnTo>
                      <a:pt x="51" y="29"/>
                    </a:lnTo>
                    <a:lnTo>
                      <a:pt x="53" y="28"/>
                    </a:lnTo>
                    <a:lnTo>
                      <a:pt x="55" y="28"/>
                    </a:lnTo>
                    <a:lnTo>
                      <a:pt x="57" y="27"/>
                    </a:lnTo>
                    <a:lnTo>
                      <a:pt x="58" y="27"/>
                    </a:lnTo>
                    <a:lnTo>
                      <a:pt x="60" y="27"/>
                    </a:lnTo>
                    <a:lnTo>
                      <a:pt x="62" y="26"/>
                    </a:lnTo>
                    <a:lnTo>
                      <a:pt x="63" y="26"/>
                    </a:lnTo>
                    <a:lnTo>
                      <a:pt x="65" y="26"/>
                    </a:lnTo>
                    <a:lnTo>
                      <a:pt x="66" y="25"/>
                    </a:lnTo>
                    <a:lnTo>
                      <a:pt x="68" y="25"/>
                    </a:lnTo>
                    <a:lnTo>
                      <a:pt x="70" y="24"/>
                    </a:lnTo>
                    <a:lnTo>
                      <a:pt x="71" y="24"/>
                    </a:lnTo>
                    <a:lnTo>
                      <a:pt x="73" y="24"/>
                    </a:lnTo>
                    <a:lnTo>
                      <a:pt x="74" y="24"/>
                    </a:lnTo>
                    <a:lnTo>
                      <a:pt x="75" y="24"/>
                    </a:lnTo>
                    <a:lnTo>
                      <a:pt x="76" y="24"/>
                    </a:lnTo>
                    <a:lnTo>
                      <a:pt x="77" y="23"/>
                    </a:lnTo>
                    <a:lnTo>
                      <a:pt x="79" y="23"/>
                    </a:lnTo>
                    <a:lnTo>
                      <a:pt x="80" y="23"/>
                    </a:lnTo>
                    <a:lnTo>
                      <a:pt x="81" y="23"/>
                    </a:lnTo>
                    <a:lnTo>
                      <a:pt x="82" y="23"/>
                    </a:lnTo>
                    <a:lnTo>
                      <a:pt x="83" y="23"/>
                    </a:lnTo>
                    <a:lnTo>
                      <a:pt x="84" y="22"/>
                    </a:lnTo>
                    <a:lnTo>
                      <a:pt x="85" y="22"/>
                    </a:lnTo>
                    <a:lnTo>
                      <a:pt x="86" y="22"/>
                    </a:lnTo>
                    <a:lnTo>
                      <a:pt x="87" y="22"/>
                    </a:lnTo>
                    <a:lnTo>
                      <a:pt x="88" y="22"/>
                    </a:lnTo>
                    <a:lnTo>
                      <a:pt x="88" y="21"/>
                    </a:lnTo>
                    <a:lnTo>
                      <a:pt x="89" y="21"/>
                    </a:lnTo>
                    <a:lnTo>
                      <a:pt x="90" y="21"/>
                    </a:lnTo>
                    <a:lnTo>
                      <a:pt x="91" y="20"/>
                    </a:lnTo>
                    <a:lnTo>
                      <a:pt x="92" y="20"/>
                    </a:lnTo>
                    <a:lnTo>
                      <a:pt x="93" y="19"/>
                    </a:lnTo>
                    <a:lnTo>
                      <a:pt x="94" y="19"/>
                    </a:lnTo>
                    <a:lnTo>
                      <a:pt x="95" y="18"/>
                    </a:lnTo>
                    <a:lnTo>
                      <a:pt x="96" y="18"/>
                    </a:lnTo>
                    <a:lnTo>
                      <a:pt x="96" y="17"/>
                    </a:lnTo>
                    <a:lnTo>
                      <a:pt x="97" y="17"/>
                    </a:lnTo>
                    <a:lnTo>
                      <a:pt x="98" y="17"/>
                    </a:lnTo>
                    <a:lnTo>
                      <a:pt x="99" y="16"/>
                    </a:lnTo>
                    <a:lnTo>
                      <a:pt x="100" y="16"/>
                    </a:lnTo>
                    <a:lnTo>
                      <a:pt x="101" y="15"/>
                    </a:lnTo>
                    <a:lnTo>
                      <a:pt x="102" y="15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5"/>
                    </a:lnTo>
                    <a:lnTo>
                      <a:pt x="107" y="15"/>
                    </a:lnTo>
                    <a:lnTo>
                      <a:pt x="108" y="15"/>
                    </a:lnTo>
                    <a:lnTo>
                      <a:pt x="109" y="15"/>
                    </a:lnTo>
                    <a:lnTo>
                      <a:pt x="110" y="15"/>
                    </a:lnTo>
                    <a:lnTo>
                      <a:pt x="111" y="15"/>
                    </a:lnTo>
                    <a:lnTo>
                      <a:pt x="112" y="15"/>
                    </a:lnTo>
                    <a:lnTo>
                      <a:pt x="113" y="15"/>
                    </a:lnTo>
                    <a:lnTo>
                      <a:pt x="114" y="15"/>
                    </a:lnTo>
                    <a:lnTo>
                      <a:pt x="114" y="16"/>
                    </a:lnTo>
                    <a:lnTo>
                      <a:pt x="115" y="16"/>
                    </a:lnTo>
                    <a:lnTo>
                      <a:pt x="116" y="16"/>
                    </a:lnTo>
                    <a:lnTo>
                      <a:pt x="117" y="16"/>
                    </a:lnTo>
                    <a:lnTo>
                      <a:pt x="117" y="17"/>
                    </a:lnTo>
                    <a:lnTo>
                      <a:pt x="118" y="17"/>
                    </a:lnTo>
                    <a:lnTo>
                      <a:pt x="119" y="17"/>
                    </a:lnTo>
                    <a:lnTo>
                      <a:pt x="120" y="18"/>
                    </a:lnTo>
                    <a:lnTo>
                      <a:pt x="121" y="18"/>
                    </a:lnTo>
                    <a:lnTo>
                      <a:pt x="122" y="18"/>
                    </a:lnTo>
                    <a:lnTo>
                      <a:pt x="123" y="19"/>
                    </a:lnTo>
                    <a:lnTo>
                      <a:pt x="124" y="19"/>
                    </a:lnTo>
                    <a:lnTo>
                      <a:pt x="125" y="20"/>
                    </a:lnTo>
                    <a:lnTo>
                      <a:pt x="127" y="20"/>
                    </a:lnTo>
                    <a:lnTo>
                      <a:pt x="128" y="20"/>
                    </a:lnTo>
                    <a:lnTo>
                      <a:pt x="129" y="20"/>
                    </a:lnTo>
                    <a:lnTo>
                      <a:pt x="130" y="20"/>
                    </a:lnTo>
                    <a:lnTo>
                      <a:pt x="132" y="20"/>
                    </a:lnTo>
                    <a:lnTo>
                      <a:pt x="134" y="20"/>
                    </a:lnTo>
                    <a:lnTo>
                      <a:pt x="136" y="21"/>
                    </a:lnTo>
                    <a:lnTo>
                      <a:pt x="138" y="21"/>
                    </a:lnTo>
                    <a:lnTo>
                      <a:pt x="139" y="21"/>
                    </a:lnTo>
                    <a:lnTo>
                      <a:pt x="142" y="20"/>
                    </a:lnTo>
                    <a:lnTo>
                      <a:pt x="144" y="20"/>
                    </a:lnTo>
                    <a:lnTo>
                      <a:pt x="148" y="20"/>
                    </a:lnTo>
                    <a:lnTo>
                      <a:pt x="151" y="19"/>
                    </a:lnTo>
                    <a:lnTo>
                      <a:pt x="155" y="19"/>
                    </a:lnTo>
                    <a:lnTo>
                      <a:pt x="159" y="18"/>
                    </a:lnTo>
                    <a:lnTo>
                      <a:pt x="163" y="17"/>
                    </a:lnTo>
                    <a:lnTo>
                      <a:pt x="167" y="16"/>
                    </a:lnTo>
                    <a:lnTo>
                      <a:pt x="172" y="16"/>
                    </a:lnTo>
                    <a:lnTo>
                      <a:pt x="176" y="15"/>
                    </a:lnTo>
                    <a:lnTo>
                      <a:pt x="180" y="14"/>
                    </a:lnTo>
                    <a:lnTo>
                      <a:pt x="184" y="13"/>
                    </a:lnTo>
                    <a:lnTo>
                      <a:pt x="189" y="12"/>
                    </a:lnTo>
                    <a:lnTo>
                      <a:pt x="193" y="11"/>
                    </a:lnTo>
                    <a:lnTo>
                      <a:pt x="198" y="11"/>
                    </a:lnTo>
                    <a:lnTo>
                      <a:pt x="202" y="9"/>
                    </a:lnTo>
                    <a:lnTo>
                      <a:pt x="206" y="9"/>
                    </a:lnTo>
                    <a:lnTo>
                      <a:pt x="211" y="8"/>
                    </a:lnTo>
                    <a:lnTo>
                      <a:pt x="215" y="8"/>
                    </a:lnTo>
                    <a:lnTo>
                      <a:pt x="220" y="7"/>
                    </a:lnTo>
                    <a:lnTo>
                      <a:pt x="224" y="6"/>
                    </a:lnTo>
                    <a:lnTo>
                      <a:pt x="228" y="6"/>
                    </a:lnTo>
                    <a:lnTo>
                      <a:pt x="233" y="5"/>
                    </a:lnTo>
                    <a:lnTo>
                      <a:pt x="237" y="5"/>
                    </a:lnTo>
                    <a:lnTo>
                      <a:pt x="241" y="5"/>
                    </a:lnTo>
                    <a:lnTo>
                      <a:pt x="246" y="5"/>
                    </a:lnTo>
                    <a:lnTo>
                      <a:pt x="250" y="5"/>
                    </a:lnTo>
                    <a:lnTo>
                      <a:pt x="254" y="5"/>
                    </a:lnTo>
                    <a:lnTo>
                      <a:pt x="258" y="5"/>
                    </a:lnTo>
                    <a:lnTo>
                      <a:pt x="262" y="5"/>
                    </a:lnTo>
                    <a:lnTo>
                      <a:pt x="267" y="6"/>
                    </a:lnTo>
                    <a:lnTo>
                      <a:pt x="271" y="6"/>
                    </a:lnTo>
                    <a:lnTo>
                      <a:pt x="274" y="7"/>
                    </a:lnTo>
                    <a:lnTo>
                      <a:pt x="278" y="8"/>
                    </a:lnTo>
                    <a:lnTo>
                      <a:pt x="283" y="10"/>
                    </a:lnTo>
                  </a:path>
                </a:pathLst>
              </a:custGeom>
              <a:solidFill>
                <a:srgbClr val="E3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25" name="Freeform 39"/>
              <p:cNvSpPr>
                <a:spLocks noChangeAspect="1"/>
              </p:cNvSpPr>
              <p:nvPr/>
            </p:nvSpPr>
            <p:spPr bwMode="auto">
              <a:xfrm>
                <a:off x="1265" y="1453"/>
                <a:ext cx="496" cy="468"/>
              </a:xfrm>
              <a:custGeom>
                <a:avLst/>
                <a:gdLst>
                  <a:gd name="T0" fmla="*/ 303 w 496"/>
                  <a:gd name="T1" fmla="*/ 3 h 468"/>
                  <a:gd name="T2" fmla="*/ 324 w 496"/>
                  <a:gd name="T3" fmla="*/ 0 h 468"/>
                  <a:gd name="T4" fmla="*/ 344 w 496"/>
                  <a:gd name="T5" fmla="*/ 5 h 468"/>
                  <a:gd name="T6" fmla="*/ 364 w 496"/>
                  <a:gd name="T7" fmla="*/ 12 h 468"/>
                  <a:gd name="T8" fmla="*/ 399 w 496"/>
                  <a:gd name="T9" fmla="*/ 11 h 468"/>
                  <a:gd name="T10" fmla="*/ 424 w 496"/>
                  <a:gd name="T11" fmla="*/ 22 h 468"/>
                  <a:gd name="T12" fmla="*/ 447 w 496"/>
                  <a:gd name="T13" fmla="*/ 34 h 468"/>
                  <a:gd name="T14" fmla="*/ 452 w 496"/>
                  <a:gd name="T15" fmla="*/ 66 h 468"/>
                  <a:gd name="T16" fmla="*/ 449 w 496"/>
                  <a:gd name="T17" fmla="*/ 72 h 468"/>
                  <a:gd name="T18" fmla="*/ 445 w 496"/>
                  <a:gd name="T19" fmla="*/ 76 h 468"/>
                  <a:gd name="T20" fmla="*/ 439 w 496"/>
                  <a:gd name="T21" fmla="*/ 77 h 468"/>
                  <a:gd name="T22" fmla="*/ 435 w 496"/>
                  <a:gd name="T23" fmla="*/ 77 h 468"/>
                  <a:gd name="T24" fmla="*/ 445 w 496"/>
                  <a:gd name="T25" fmla="*/ 94 h 468"/>
                  <a:gd name="T26" fmla="*/ 454 w 496"/>
                  <a:gd name="T27" fmla="*/ 110 h 468"/>
                  <a:gd name="T28" fmla="*/ 459 w 496"/>
                  <a:gd name="T29" fmla="*/ 131 h 468"/>
                  <a:gd name="T30" fmla="*/ 462 w 496"/>
                  <a:gd name="T31" fmla="*/ 153 h 468"/>
                  <a:gd name="T32" fmla="*/ 468 w 496"/>
                  <a:gd name="T33" fmla="*/ 180 h 468"/>
                  <a:gd name="T34" fmla="*/ 469 w 496"/>
                  <a:gd name="T35" fmla="*/ 215 h 468"/>
                  <a:gd name="T36" fmla="*/ 470 w 496"/>
                  <a:gd name="T37" fmla="*/ 236 h 468"/>
                  <a:gd name="T38" fmla="*/ 469 w 496"/>
                  <a:gd name="T39" fmla="*/ 258 h 468"/>
                  <a:gd name="T40" fmla="*/ 471 w 496"/>
                  <a:gd name="T41" fmla="*/ 326 h 468"/>
                  <a:gd name="T42" fmla="*/ 473 w 496"/>
                  <a:gd name="T43" fmla="*/ 399 h 468"/>
                  <a:gd name="T44" fmla="*/ 492 w 496"/>
                  <a:gd name="T45" fmla="*/ 419 h 468"/>
                  <a:gd name="T46" fmla="*/ 490 w 496"/>
                  <a:gd name="T47" fmla="*/ 436 h 468"/>
                  <a:gd name="T48" fmla="*/ 479 w 496"/>
                  <a:gd name="T49" fmla="*/ 438 h 468"/>
                  <a:gd name="T50" fmla="*/ 468 w 496"/>
                  <a:gd name="T51" fmla="*/ 442 h 468"/>
                  <a:gd name="T52" fmla="*/ 431 w 496"/>
                  <a:gd name="T53" fmla="*/ 458 h 468"/>
                  <a:gd name="T54" fmla="*/ 388 w 496"/>
                  <a:gd name="T55" fmla="*/ 461 h 468"/>
                  <a:gd name="T56" fmla="*/ 344 w 496"/>
                  <a:gd name="T57" fmla="*/ 466 h 468"/>
                  <a:gd name="T58" fmla="*/ 301 w 496"/>
                  <a:gd name="T59" fmla="*/ 465 h 468"/>
                  <a:gd name="T60" fmla="*/ 247 w 496"/>
                  <a:gd name="T61" fmla="*/ 461 h 468"/>
                  <a:gd name="T62" fmla="*/ 189 w 496"/>
                  <a:gd name="T63" fmla="*/ 462 h 468"/>
                  <a:gd name="T64" fmla="*/ 97 w 496"/>
                  <a:gd name="T65" fmla="*/ 457 h 468"/>
                  <a:gd name="T66" fmla="*/ 51 w 496"/>
                  <a:gd name="T67" fmla="*/ 445 h 468"/>
                  <a:gd name="T68" fmla="*/ 31 w 496"/>
                  <a:gd name="T69" fmla="*/ 435 h 468"/>
                  <a:gd name="T70" fmla="*/ 16 w 496"/>
                  <a:gd name="T71" fmla="*/ 423 h 468"/>
                  <a:gd name="T72" fmla="*/ 6 w 496"/>
                  <a:gd name="T73" fmla="*/ 414 h 468"/>
                  <a:gd name="T74" fmla="*/ 0 w 496"/>
                  <a:gd name="T75" fmla="*/ 407 h 468"/>
                  <a:gd name="T76" fmla="*/ 6 w 496"/>
                  <a:gd name="T77" fmla="*/ 401 h 468"/>
                  <a:gd name="T78" fmla="*/ 22 w 496"/>
                  <a:gd name="T79" fmla="*/ 389 h 468"/>
                  <a:gd name="T80" fmla="*/ 28 w 496"/>
                  <a:gd name="T81" fmla="*/ 376 h 468"/>
                  <a:gd name="T82" fmla="*/ 31 w 496"/>
                  <a:gd name="T83" fmla="*/ 363 h 468"/>
                  <a:gd name="T84" fmla="*/ 31 w 496"/>
                  <a:gd name="T85" fmla="*/ 303 h 468"/>
                  <a:gd name="T86" fmla="*/ 30 w 496"/>
                  <a:gd name="T87" fmla="*/ 249 h 468"/>
                  <a:gd name="T88" fmla="*/ 28 w 496"/>
                  <a:gd name="T89" fmla="*/ 204 h 468"/>
                  <a:gd name="T90" fmla="*/ 29 w 496"/>
                  <a:gd name="T91" fmla="*/ 156 h 468"/>
                  <a:gd name="T92" fmla="*/ 31 w 496"/>
                  <a:gd name="T93" fmla="*/ 114 h 468"/>
                  <a:gd name="T94" fmla="*/ 35 w 496"/>
                  <a:gd name="T95" fmla="*/ 98 h 468"/>
                  <a:gd name="T96" fmla="*/ 39 w 496"/>
                  <a:gd name="T97" fmla="*/ 93 h 468"/>
                  <a:gd name="T98" fmla="*/ 40 w 496"/>
                  <a:gd name="T99" fmla="*/ 89 h 468"/>
                  <a:gd name="T100" fmla="*/ 26 w 496"/>
                  <a:gd name="T101" fmla="*/ 84 h 468"/>
                  <a:gd name="T102" fmla="*/ 19 w 496"/>
                  <a:gd name="T103" fmla="*/ 75 h 468"/>
                  <a:gd name="T104" fmla="*/ 19 w 496"/>
                  <a:gd name="T105" fmla="*/ 65 h 468"/>
                  <a:gd name="T106" fmla="*/ 22 w 496"/>
                  <a:gd name="T107" fmla="*/ 53 h 468"/>
                  <a:gd name="T108" fmla="*/ 27 w 496"/>
                  <a:gd name="T109" fmla="*/ 40 h 468"/>
                  <a:gd name="T110" fmla="*/ 42 w 496"/>
                  <a:gd name="T111" fmla="*/ 32 h 468"/>
                  <a:gd name="T112" fmla="*/ 70 w 496"/>
                  <a:gd name="T113" fmla="*/ 24 h 468"/>
                  <a:gd name="T114" fmla="*/ 87 w 496"/>
                  <a:gd name="T115" fmla="*/ 22 h 468"/>
                  <a:gd name="T116" fmla="*/ 96 w 496"/>
                  <a:gd name="T117" fmla="*/ 17 h 468"/>
                  <a:gd name="T118" fmla="*/ 110 w 496"/>
                  <a:gd name="T119" fmla="*/ 15 h 468"/>
                  <a:gd name="T120" fmla="*/ 123 w 496"/>
                  <a:gd name="T121" fmla="*/ 19 h 468"/>
                  <a:gd name="T122" fmla="*/ 155 w 496"/>
                  <a:gd name="T123" fmla="*/ 19 h 468"/>
                  <a:gd name="T124" fmla="*/ 224 w 496"/>
                  <a:gd name="T125" fmla="*/ 6 h 46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96"/>
                  <a:gd name="T190" fmla="*/ 0 h 468"/>
                  <a:gd name="T191" fmla="*/ 496 w 496"/>
                  <a:gd name="T192" fmla="*/ 468 h 46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96" h="468">
                    <a:moveTo>
                      <a:pt x="283" y="10"/>
                    </a:moveTo>
                    <a:lnTo>
                      <a:pt x="284" y="10"/>
                    </a:lnTo>
                    <a:lnTo>
                      <a:pt x="285" y="9"/>
                    </a:lnTo>
                    <a:lnTo>
                      <a:pt x="286" y="9"/>
                    </a:lnTo>
                    <a:lnTo>
                      <a:pt x="287" y="8"/>
                    </a:lnTo>
                    <a:lnTo>
                      <a:pt x="289" y="8"/>
                    </a:lnTo>
                    <a:lnTo>
                      <a:pt x="290" y="8"/>
                    </a:lnTo>
                    <a:lnTo>
                      <a:pt x="291" y="7"/>
                    </a:lnTo>
                    <a:lnTo>
                      <a:pt x="293" y="7"/>
                    </a:lnTo>
                    <a:lnTo>
                      <a:pt x="294" y="6"/>
                    </a:lnTo>
                    <a:lnTo>
                      <a:pt x="295" y="5"/>
                    </a:lnTo>
                    <a:lnTo>
                      <a:pt x="297" y="5"/>
                    </a:lnTo>
                    <a:lnTo>
                      <a:pt x="298" y="4"/>
                    </a:lnTo>
                    <a:lnTo>
                      <a:pt x="299" y="4"/>
                    </a:lnTo>
                    <a:lnTo>
                      <a:pt x="301" y="4"/>
                    </a:lnTo>
                    <a:lnTo>
                      <a:pt x="303" y="3"/>
                    </a:lnTo>
                    <a:lnTo>
                      <a:pt x="304" y="3"/>
                    </a:lnTo>
                    <a:lnTo>
                      <a:pt x="305" y="3"/>
                    </a:lnTo>
                    <a:lnTo>
                      <a:pt x="307" y="2"/>
                    </a:lnTo>
                    <a:lnTo>
                      <a:pt x="308" y="1"/>
                    </a:lnTo>
                    <a:lnTo>
                      <a:pt x="310" y="1"/>
                    </a:lnTo>
                    <a:lnTo>
                      <a:pt x="311" y="1"/>
                    </a:lnTo>
                    <a:lnTo>
                      <a:pt x="313" y="0"/>
                    </a:lnTo>
                    <a:lnTo>
                      <a:pt x="314" y="0"/>
                    </a:lnTo>
                    <a:lnTo>
                      <a:pt x="316" y="0"/>
                    </a:lnTo>
                    <a:lnTo>
                      <a:pt x="317" y="0"/>
                    </a:lnTo>
                    <a:lnTo>
                      <a:pt x="318" y="0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3" y="0"/>
                    </a:lnTo>
                    <a:lnTo>
                      <a:pt x="324" y="0"/>
                    </a:lnTo>
                    <a:lnTo>
                      <a:pt x="325" y="0"/>
                    </a:lnTo>
                    <a:lnTo>
                      <a:pt x="326" y="0"/>
                    </a:lnTo>
                    <a:lnTo>
                      <a:pt x="328" y="0"/>
                    </a:lnTo>
                    <a:lnTo>
                      <a:pt x="329" y="0"/>
                    </a:lnTo>
                    <a:lnTo>
                      <a:pt x="330" y="1"/>
                    </a:lnTo>
                    <a:lnTo>
                      <a:pt x="332" y="1"/>
                    </a:lnTo>
                    <a:lnTo>
                      <a:pt x="333" y="1"/>
                    </a:lnTo>
                    <a:lnTo>
                      <a:pt x="334" y="2"/>
                    </a:lnTo>
                    <a:lnTo>
                      <a:pt x="336" y="2"/>
                    </a:lnTo>
                    <a:lnTo>
                      <a:pt x="337" y="3"/>
                    </a:lnTo>
                    <a:lnTo>
                      <a:pt x="338" y="3"/>
                    </a:lnTo>
                    <a:lnTo>
                      <a:pt x="339" y="3"/>
                    </a:lnTo>
                    <a:lnTo>
                      <a:pt x="340" y="4"/>
                    </a:lnTo>
                    <a:lnTo>
                      <a:pt x="342" y="4"/>
                    </a:lnTo>
                    <a:lnTo>
                      <a:pt x="343" y="5"/>
                    </a:lnTo>
                    <a:lnTo>
                      <a:pt x="344" y="5"/>
                    </a:lnTo>
                    <a:lnTo>
                      <a:pt x="345" y="5"/>
                    </a:lnTo>
                    <a:lnTo>
                      <a:pt x="346" y="6"/>
                    </a:lnTo>
                    <a:lnTo>
                      <a:pt x="347" y="7"/>
                    </a:lnTo>
                    <a:lnTo>
                      <a:pt x="349" y="7"/>
                    </a:lnTo>
                    <a:lnTo>
                      <a:pt x="350" y="8"/>
                    </a:lnTo>
                    <a:lnTo>
                      <a:pt x="351" y="8"/>
                    </a:lnTo>
                    <a:lnTo>
                      <a:pt x="352" y="8"/>
                    </a:lnTo>
                    <a:lnTo>
                      <a:pt x="353" y="9"/>
                    </a:lnTo>
                    <a:lnTo>
                      <a:pt x="355" y="9"/>
                    </a:lnTo>
                    <a:lnTo>
                      <a:pt x="356" y="10"/>
                    </a:lnTo>
                    <a:lnTo>
                      <a:pt x="357" y="10"/>
                    </a:lnTo>
                    <a:lnTo>
                      <a:pt x="359" y="11"/>
                    </a:lnTo>
                    <a:lnTo>
                      <a:pt x="360" y="11"/>
                    </a:lnTo>
                    <a:lnTo>
                      <a:pt x="361" y="12"/>
                    </a:lnTo>
                    <a:lnTo>
                      <a:pt x="363" y="12"/>
                    </a:lnTo>
                    <a:lnTo>
                      <a:pt x="364" y="12"/>
                    </a:lnTo>
                    <a:lnTo>
                      <a:pt x="365" y="13"/>
                    </a:lnTo>
                    <a:lnTo>
                      <a:pt x="368" y="13"/>
                    </a:lnTo>
                    <a:lnTo>
                      <a:pt x="370" y="12"/>
                    </a:lnTo>
                    <a:lnTo>
                      <a:pt x="372" y="12"/>
                    </a:lnTo>
                    <a:lnTo>
                      <a:pt x="374" y="12"/>
                    </a:lnTo>
                    <a:lnTo>
                      <a:pt x="376" y="12"/>
                    </a:lnTo>
                    <a:lnTo>
                      <a:pt x="379" y="12"/>
                    </a:lnTo>
                    <a:lnTo>
                      <a:pt x="381" y="12"/>
                    </a:lnTo>
                    <a:lnTo>
                      <a:pt x="384" y="12"/>
                    </a:lnTo>
                    <a:lnTo>
                      <a:pt x="386" y="11"/>
                    </a:lnTo>
                    <a:lnTo>
                      <a:pt x="388" y="11"/>
                    </a:lnTo>
                    <a:lnTo>
                      <a:pt x="391" y="11"/>
                    </a:lnTo>
                    <a:lnTo>
                      <a:pt x="393" y="11"/>
                    </a:lnTo>
                    <a:lnTo>
                      <a:pt x="395" y="11"/>
                    </a:lnTo>
                    <a:lnTo>
                      <a:pt x="397" y="11"/>
                    </a:lnTo>
                    <a:lnTo>
                      <a:pt x="399" y="11"/>
                    </a:lnTo>
                    <a:lnTo>
                      <a:pt x="401" y="11"/>
                    </a:lnTo>
                    <a:lnTo>
                      <a:pt x="404" y="11"/>
                    </a:lnTo>
                    <a:lnTo>
                      <a:pt x="406" y="11"/>
                    </a:lnTo>
                    <a:lnTo>
                      <a:pt x="407" y="12"/>
                    </a:lnTo>
                    <a:lnTo>
                      <a:pt x="409" y="12"/>
                    </a:lnTo>
                    <a:lnTo>
                      <a:pt x="411" y="12"/>
                    </a:lnTo>
                    <a:lnTo>
                      <a:pt x="413" y="13"/>
                    </a:lnTo>
                    <a:lnTo>
                      <a:pt x="415" y="13"/>
                    </a:lnTo>
                    <a:lnTo>
                      <a:pt x="416" y="14"/>
                    </a:lnTo>
                    <a:lnTo>
                      <a:pt x="418" y="15"/>
                    </a:lnTo>
                    <a:lnTo>
                      <a:pt x="419" y="16"/>
                    </a:lnTo>
                    <a:lnTo>
                      <a:pt x="420" y="17"/>
                    </a:lnTo>
                    <a:lnTo>
                      <a:pt x="421" y="18"/>
                    </a:lnTo>
                    <a:lnTo>
                      <a:pt x="422" y="19"/>
                    </a:lnTo>
                    <a:lnTo>
                      <a:pt x="423" y="21"/>
                    </a:lnTo>
                    <a:lnTo>
                      <a:pt x="424" y="22"/>
                    </a:lnTo>
                    <a:lnTo>
                      <a:pt x="424" y="24"/>
                    </a:lnTo>
                    <a:lnTo>
                      <a:pt x="426" y="24"/>
                    </a:lnTo>
                    <a:lnTo>
                      <a:pt x="429" y="24"/>
                    </a:lnTo>
                    <a:lnTo>
                      <a:pt x="431" y="24"/>
                    </a:lnTo>
                    <a:lnTo>
                      <a:pt x="433" y="24"/>
                    </a:lnTo>
                    <a:lnTo>
                      <a:pt x="434" y="24"/>
                    </a:lnTo>
                    <a:lnTo>
                      <a:pt x="436" y="24"/>
                    </a:lnTo>
                    <a:lnTo>
                      <a:pt x="438" y="25"/>
                    </a:lnTo>
                    <a:lnTo>
                      <a:pt x="439" y="26"/>
                    </a:lnTo>
                    <a:lnTo>
                      <a:pt x="440" y="27"/>
                    </a:lnTo>
                    <a:lnTo>
                      <a:pt x="442" y="28"/>
                    </a:lnTo>
                    <a:lnTo>
                      <a:pt x="443" y="29"/>
                    </a:lnTo>
                    <a:lnTo>
                      <a:pt x="444" y="30"/>
                    </a:lnTo>
                    <a:lnTo>
                      <a:pt x="445" y="31"/>
                    </a:lnTo>
                    <a:lnTo>
                      <a:pt x="446" y="32"/>
                    </a:lnTo>
                    <a:lnTo>
                      <a:pt x="447" y="34"/>
                    </a:lnTo>
                    <a:lnTo>
                      <a:pt x="448" y="35"/>
                    </a:lnTo>
                    <a:lnTo>
                      <a:pt x="449" y="37"/>
                    </a:lnTo>
                    <a:lnTo>
                      <a:pt x="449" y="39"/>
                    </a:lnTo>
                    <a:lnTo>
                      <a:pt x="450" y="40"/>
                    </a:lnTo>
                    <a:lnTo>
                      <a:pt x="450" y="42"/>
                    </a:lnTo>
                    <a:lnTo>
                      <a:pt x="451" y="44"/>
                    </a:lnTo>
                    <a:lnTo>
                      <a:pt x="451" y="46"/>
                    </a:lnTo>
                    <a:lnTo>
                      <a:pt x="452" y="48"/>
                    </a:lnTo>
                    <a:lnTo>
                      <a:pt x="452" y="50"/>
                    </a:lnTo>
                    <a:lnTo>
                      <a:pt x="452" y="53"/>
                    </a:lnTo>
                    <a:lnTo>
                      <a:pt x="452" y="55"/>
                    </a:lnTo>
                    <a:lnTo>
                      <a:pt x="452" y="57"/>
                    </a:lnTo>
                    <a:lnTo>
                      <a:pt x="452" y="59"/>
                    </a:lnTo>
                    <a:lnTo>
                      <a:pt x="452" y="61"/>
                    </a:lnTo>
                    <a:lnTo>
                      <a:pt x="452" y="64"/>
                    </a:lnTo>
                    <a:lnTo>
                      <a:pt x="452" y="66"/>
                    </a:lnTo>
                    <a:lnTo>
                      <a:pt x="451" y="69"/>
                    </a:lnTo>
                    <a:lnTo>
                      <a:pt x="451" y="70"/>
                    </a:lnTo>
                    <a:lnTo>
                      <a:pt x="450" y="70"/>
                    </a:lnTo>
                    <a:lnTo>
                      <a:pt x="450" y="71"/>
                    </a:lnTo>
                    <a:lnTo>
                      <a:pt x="450" y="72"/>
                    </a:lnTo>
                    <a:lnTo>
                      <a:pt x="449" y="72"/>
                    </a:lnTo>
                    <a:lnTo>
                      <a:pt x="448" y="72"/>
                    </a:lnTo>
                    <a:lnTo>
                      <a:pt x="448" y="73"/>
                    </a:lnTo>
                    <a:lnTo>
                      <a:pt x="447" y="73"/>
                    </a:lnTo>
                    <a:lnTo>
                      <a:pt x="447" y="74"/>
                    </a:lnTo>
                    <a:lnTo>
                      <a:pt x="446" y="74"/>
                    </a:lnTo>
                    <a:lnTo>
                      <a:pt x="446" y="75"/>
                    </a:lnTo>
                    <a:lnTo>
                      <a:pt x="445" y="76"/>
                    </a:lnTo>
                    <a:lnTo>
                      <a:pt x="444" y="76"/>
                    </a:lnTo>
                    <a:lnTo>
                      <a:pt x="443" y="76"/>
                    </a:lnTo>
                    <a:lnTo>
                      <a:pt x="442" y="76"/>
                    </a:lnTo>
                    <a:lnTo>
                      <a:pt x="441" y="77"/>
                    </a:lnTo>
                    <a:lnTo>
                      <a:pt x="440" y="77"/>
                    </a:lnTo>
                    <a:lnTo>
                      <a:pt x="439" y="77"/>
                    </a:lnTo>
                    <a:lnTo>
                      <a:pt x="438" y="77"/>
                    </a:lnTo>
                    <a:lnTo>
                      <a:pt x="438" y="76"/>
                    </a:lnTo>
                    <a:lnTo>
                      <a:pt x="437" y="76"/>
                    </a:lnTo>
                    <a:lnTo>
                      <a:pt x="436" y="76"/>
                    </a:lnTo>
                    <a:lnTo>
                      <a:pt x="435" y="76"/>
                    </a:lnTo>
                    <a:lnTo>
                      <a:pt x="435" y="77"/>
                    </a:lnTo>
                    <a:lnTo>
                      <a:pt x="435" y="78"/>
                    </a:lnTo>
                    <a:lnTo>
                      <a:pt x="435" y="79"/>
                    </a:lnTo>
                    <a:lnTo>
                      <a:pt x="436" y="80"/>
                    </a:lnTo>
                    <a:lnTo>
                      <a:pt x="436" y="81"/>
                    </a:lnTo>
                    <a:lnTo>
                      <a:pt x="437" y="82"/>
                    </a:lnTo>
                    <a:lnTo>
                      <a:pt x="437" y="83"/>
                    </a:lnTo>
                    <a:lnTo>
                      <a:pt x="438" y="84"/>
                    </a:lnTo>
                    <a:lnTo>
                      <a:pt x="439" y="85"/>
                    </a:lnTo>
                    <a:lnTo>
                      <a:pt x="439" y="86"/>
                    </a:lnTo>
                    <a:lnTo>
                      <a:pt x="440" y="87"/>
                    </a:lnTo>
                    <a:lnTo>
                      <a:pt x="441" y="88"/>
                    </a:lnTo>
                    <a:lnTo>
                      <a:pt x="442" y="90"/>
                    </a:lnTo>
                    <a:lnTo>
                      <a:pt x="443" y="92"/>
                    </a:lnTo>
                    <a:lnTo>
                      <a:pt x="444" y="93"/>
                    </a:lnTo>
                    <a:lnTo>
                      <a:pt x="445" y="94"/>
                    </a:lnTo>
                    <a:lnTo>
                      <a:pt x="445" y="95"/>
                    </a:lnTo>
                    <a:lnTo>
                      <a:pt x="446" y="96"/>
                    </a:lnTo>
                    <a:lnTo>
                      <a:pt x="447" y="97"/>
                    </a:lnTo>
                    <a:lnTo>
                      <a:pt x="448" y="98"/>
                    </a:lnTo>
                    <a:lnTo>
                      <a:pt x="448" y="99"/>
                    </a:lnTo>
                    <a:lnTo>
                      <a:pt x="449" y="100"/>
                    </a:lnTo>
                    <a:lnTo>
                      <a:pt x="450" y="102"/>
                    </a:lnTo>
                    <a:lnTo>
                      <a:pt x="451" y="103"/>
                    </a:lnTo>
                    <a:lnTo>
                      <a:pt x="452" y="104"/>
                    </a:lnTo>
                    <a:lnTo>
                      <a:pt x="452" y="105"/>
                    </a:lnTo>
                    <a:lnTo>
                      <a:pt x="452" y="106"/>
                    </a:lnTo>
                    <a:lnTo>
                      <a:pt x="453" y="107"/>
                    </a:lnTo>
                    <a:lnTo>
                      <a:pt x="453" y="108"/>
                    </a:lnTo>
                    <a:lnTo>
                      <a:pt x="453" y="109"/>
                    </a:lnTo>
                    <a:lnTo>
                      <a:pt x="454" y="110"/>
                    </a:lnTo>
                    <a:lnTo>
                      <a:pt x="454" y="112"/>
                    </a:lnTo>
                    <a:lnTo>
                      <a:pt x="455" y="113"/>
                    </a:lnTo>
                    <a:lnTo>
                      <a:pt x="455" y="114"/>
                    </a:lnTo>
                    <a:lnTo>
                      <a:pt x="455" y="115"/>
                    </a:lnTo>
                    <a:lnTo>
                      <a:pt x="456" y="117"/>
                    </a:lnTo>
                    <a:lnTo>
                      <a:pt x="456" y="118"/>
                    </a:lnTo>
                    <a:lnTo>
                      <a:pt x="456" y="119"/>
                    </a:lnTo>
                    <a:lnTo>
                      <a:pt x="457" y="121"/>
                    </a:lnTo>
                    <a:lnTo>
                      <a:pt x="457" y="122"/>
                    </a:lnTo>
                    <a:lnTo>
                      <a:pt x="457" y="124"/>
                    </a:lnTo>
                    <a:lnTo>
                      <a:pt x="458" y="125"/>
                    </a:lnTo>
                    <a:lnTo>
                      <a:pt x="458" y="126"/>
                    </a:lnTo>
                    <a:lnTo>
                      <a:pt x="458" y="128"/>
                    </a:lnTo>
                    <a:lnTo>
                      <a:pt x="459" y="130"/>
                    </a:lnTo>
                    <a:lnTo>
                      <a:pt x="459" y="131"/>
                    </a:lnTo>
                    <a:lnTo>
                      <a:pt x="459" y="132"/>
                    </a:lnTo>
                    <a:lnTo>
                      <a:pt x="459" y="134"/>
                    </a:lnTo>
                    <a:lnTo>
                      <a:pt x="459" y="135"/>
                    </a:lnTo>
                    <a:lnTo>
                      <a:pt x="460" y="137"/>
                    </a:lnTo>
                    <a:lnTo>
                      <a:pt x="460" y="139"/>
                    </a:lnTo>
                    <a:lnTo>
                      <a:pt x="460" y="140"/>
                    </a:lnTo>
                    <a:lnTo>
                      <a:pt x="460" y="141"/>
                    </a:lnTo>
                    <a:lnTo>
                      <a:pt x="460" y="143"/>
                    </a:lnTo>
                    <a:lnTo>
                      <a:pt x="460" y="144"/>
                    </a:lnTo>
                    <a:lnTo>
                      <a:pt x="461" y="145"/>
                    </a:lnTo>
                    <a:lnTo>
                      <a:pt x="461" y="147"/>
                    </a:lnTo>
                    <a:lnTo>
                      <a:pt x="461" y="148"/>
                    </a:lnTo>
                    <a:lnTo>
                      <a:pt x="461" y="149"/>
                    </a:lnTo>
                    <a:lnTo>
                      <a:pt x="461" y="150"/>
                    </a:lnTo>
                    <a:lnTo>
                      <a:pt x="461" y="152"/>
                    </a:lnTo>
                    <a:lnTo>
                      <a:pt x="462" y="153"/>
                    </a:lnTo>
                    <a:lnTo>
                      <a:pt x="462" y="155"/>
                    </a:lnTo>
                    <a:lnTo>
                      <a:pt x="463" y="156"/>
                    </a:lnTo>
                    <a:lnTo>
                      <a:pt x="463" y="158"/>
                    </a:lnTo>
                    <a:lnTo>
                      <a:pt x="464" y="159"/>
                    </a:lnTo>
                    <a:lnTo>
                      <a:pt x="464" y="161"/>
                    </a:lnTo>
                    <a:lnTo>
                      <a:pt x="464" y="163"/>
                    </a:lnTo>
                    <a:lnTo>
                      <a:pt x="465" y="164"/>
                    </a:lnTo>
                    <a:lnTo>
                      <a:pt x="465" y="166"/>
                    </a:lnTo>
                    <a:lnTo>
                      <a:pt x="466" y="168"/>
                    </a:lnTo>
                    <a:lnTo>
                      <a:pt x="466" y="170"/>
                    </a:lnTo>
                    <a:lnTo>
                      <a:pt x="466" y="171"/>
                    </a:lnTo>
                    <a:lnTo>
                      <a:pt x="467" y="173"/>
                    </a:lnTo>
                    <a:lnTo>
                      <a:pt x="467" y="175"/>
                    </a:lnTo>
                    <a:lnTo>
                      <a:pt x="467" y="176"/>
                    </a:lnTo>
                    <a:lnTo>
                      <a:pt x="468" y="178"/>
                    </a:lnTo>
                    <a:lnTo>
                      <a:pt x="468" y="180"/>
                    </a:lnTo>
                    <a:lnTo>
                      <a:pt x="468" y="182"/>
                    </a:lnTo>
                    <a:lnTo>
                      <a:pt x="468" y="184"/>
                    </a:lnTo>
                    <a:lnTo>
                      <a:pt x="468" y="186"/>
                    </a:lnTo>
                    <a:lnTo>
                      <a:pt x="468" y="188"/>
                    </a:lnTo>
                    <a:lnTo>
                      <a:pt x="469" y="190"/>
                    </a:lnTo>
                    <a:lnTo>
                      <a:pt x="469" y="192"/>
                    </a:lnTo>
                    <a:lnTo>
                      <a:pt x="469" y="194"/>
                    </a:lnTo>
                    <a:lnTo>
                      <a:pt x="469" y="196"/>
                    </a:lnTo>
                    <a:lnTo>
                      <a:pt x="469" y="198"/>
                    </a:lnTo>
                    <a:lnTo>
                      <a:pt x="469" y="201"/>
                    </a:lnTo>
                    <a:lnTo>
                      <a:pt x="469" y="203"/>
                    </a:lnTo>
                    <a:lnTo>
                      <a:pt x="469" y="205"/>
                    </a:lnTo>
                    <a:lnTo>
                      <a:pt x="469" y="208"/>
                    </a:lnTo>
                    <a:lnTo>
                      <a:pt x="469" y="210"/>
                    </a:lnTo>
                    <a:lnTo>
                      <a:pt x="469" y="213"/>
                    </a:lnTo>
                    <a:lnTo>
                      <a:pt x="469" y="215"/>
                    </a:lnTo>
                    <a:lnTo>
                      <a:pt x="469" y="217"/>
                    </a:lnTo>
                    <a:lnTo>
                      <a:pt x="469" y="220"/>
                    </a:lnTo>
                    <a:lnTo>
                      <a:pt x="469" y="221"/>
                    </a:lnTo>
                    <a:lnTo>
                      <a:pt x="469" y="224"/>
                    </a:lnTo>
                    <a:lnTo>
                      <a:pt x="469" y="225"/>
                    </a:lnTo>
                    <a:lnTo>
                      <a:pt x="470" y="227"/>
                    </a:lnTo>
                    <a:lnTo>
                      <a:pt x="470" y="228"/>
                    </a:lnTo>
                    <a:lnTo>
                      <a:pt x="470" y="229"/>
                    </a:lnTo>
                    <a:lnTo>
                      <a:pt x="470" y="230"/>
                    </a:lnTo>
                    <a:lnTo>
                      <a:pt x="470" y="232"/>
                    </a:lnTo>
                    <a:lnTo>
                      <a:pt x="470" y="233"/>
                    </a:lnTo>
                    <a:lnTo>
                      <a:pt x="470" y="234"/>
                    </a:lnTo>
                    <a:lnTo>
                      <a:pt x="470" y="235"/>
                    </a:lnTo>
                    <a:lnTo>
                      <a:pt x="470" y="236"/>
                    </a:lnTo>
                    <a:lnTo>
                      <a:pt x="470" y="237"/>
                    </a:lnTo>
                    <a:lnTo>
                      <a:pt x="470" y="238"/>
                    </a:lnTo>
                    <a:lnTo>
                      <a:pt x="470" y="239"/>
                    </a:lnTo>
                    <a:lnTo>
                      <a:pt x="471" y="239"/>
                    </a:lnTo>
                    <a:lnTo>
                      <a:pt x="471" y="240"/>
                    </a:lnTo>
                    <a:lnTo>
                      <a:pt x="471" y="241"/>
                    </a:lnTo>
                    <a:lnTo>
                      <a:pt x="471" y="243"/>
                    </a:lnTo>
                    <a:lnTo>
                      <a:pt x="470" y="243"/>
                    </a:lnTo>
                    <a:lnTo>
                      <a:pt x="470" y="245"/>
                    </a:lnTo>
                    <a:lnTo>
                      <a:pt x="470" y="247"/>
                    </a:lnTo>
                    <a:lnTo>
                      <a:pt x="470" y="249"/>
                    </a:lnTo>
                    <a:lnTo>
                      <a:pt x="470" y="250"/>
                    </a:lnTo>
                    <a:lnTo>
                      <a:pt x="469" y="254"/>
                    </a:lnTo>
                    <a:lnTo>
                      <a:pt x="469" y="258"/>
                    </a:lnTo>
                    <a:lnTo>
                      <a:pt x="468" y="262"/>
                    </a:lnTo>
                    <a:lnTo>
                      <a:pt x="468" y="266"/>
                    </a:lnTo>
                    <a:lnTo>
                      <a:pt x="468" y="270"/>
                    </a:lnTo>
                    <a:lnTo>
                      <a:pt x="467" y="274"/>
                    </a:lnTo>
                    <a:lnTo>
                      <a:pt x="467" y="279"/>
                    </a:lnTo>
                    <a:lnTo>
                      <a:pt x="468" y="283"/>
                    </a:lnTo>
                    <a:lnTo>
                      <a:pt x="468" y="287"/>
                    </a:lnTo>
                    <a:lnTo>
                      <a:pt x="468" y="291"/>
                    </a:lnTo>
                    <a:lnTo>
                      <a:pt x="468" y="296"/>
                    </a:lnTo>
                    <a:lnTo>
                      <a:pt x="468" y="300"/>
                    </a:lnTo>
                    <a:lnTo>
                      <a:pt x="469" y="304"/>
                    </a:lnTo>
                    <a:lnTo>
                      <a:pt x="469" y="309"/>
                    </a:lnTo>
                    <a:lnTo>
                      <a:pt x="470" y="313"/>
                    </a:lnTo>
                    <a:lnTo>
                      <a:pt x="470" y="317"/>
                    </a:lnTo>
                    <a:lnTo>
                      <a:pt x="470" y="322"/>
                    </a:lnTo>
                    <a:lnTo>
                      <a:pt x="471" y="326"/>
                    </a:lnTo>
                    <a:lnTo>
                      <a:pt x="471" y="330"/>
                    </a:lnTo>
                    <a:lnTo>
                      <a:pt x="472" y="335"/>
                    </a:lnTo>
                    <a:lnTo>
                      <a:pt x="472" y="339"/>
                    </a:lnTo>
                    <a:lnTo>
                      <a:pt x="472" y="343"/>
                    </a:lnTo>
                    <a:lnTo>
                      <a:pt x="473" y="347"/>
                    </a:lnTo>
                    <a:lnTo>
                      <a:pt x="473" y="351"/>
                    </a:lnTo>
                    <a:lnTo>
                      <a:pt x="473" y="355"/>
                    </a:lnTo>
                    <a:lnTo>
                      <a:pt x="473" y="359"/>
                    </a:lnTo>
                    <a:lnTo>
                      <a:pt x="473" y="363"/>
                    </a:lnTo>
                    <a:lnTo>
                      <a:pt x="473" y="367"/>
                    </a:lnTo>
                    <a:lnTo>
                      <a:pt x="473" y="371"/>
                    </a:lnTo>
                    <a:lnTo>
                      <a:pt x="473" y="375"/>
                    </a:lnTo>
                    <a:lnTo>
                      <a:pt x="472" y="378"/>
                    </a:lnTo>
                    <a:lnTo>
                      <a:pt x="472" y="382"/>
                    </a:lnTo>
                    <a:lnTo>
                      <a:pt x="472" y="398"/>
                    </a:lnTo>
                    <a:lnTo>
                      <a:pt x="473" y="399"/>
                    </a:lnTo>
                    <a:lnTo>
                      <a:pt x="475" y="401"/>
                    </a:lnTo>
                    <a:lnTo>
                      <a:pt x="476" y="402"/>
                    </a:lnTo>
                    <a:lnTo>
                      <a:pt x="478" y="403"/>
                    </a:lnTo>
                    <a:lnTo>
                      <a:pt x="479" y="405"/>
                    </a:lnTo>
                    <a:lnTo>
                      <a:pt x="481" y="406"/>
                    </a:lnTo>
                    <a:lnTo>
                      <a:pt x="482" y="407"/>
                    </a:lnTo>
                    <a:lnTo>
                      <a:pt x="484" y="408"/>
                    </a:lnTo>
                    <a:lnTo>
                      <a:pt x="485" y="409"/>
                    </a:lnTo>
                    <a:lnTo>
                      <a:pt x="486" y="411"/>
                    </a:lnTo>
                    <a:lnTo>
                      <a:pt x="487" y="412"/>
                    </a:lnTo>
                    <a:lnTo>
                      <a:pt x="488" y="413"/>
                    </a:lnTo>
                    <a:lnTo>
                      <a:pt x="489" y="414"/>
                    </a:lnTo>
                    <a:lnTo>
                      <a:pt x="490" y="416"/>
                    </a:lnTo>
                    <a:lnTo>
                      <a:pt x="491" y="417"/>
                    </a:lnTo>
                    <a:lnTo>
                      <a:pt x="492" y="418"/>
                    </a:lnTo>
                    <a:lnTo>
                      <a:pt x="492" y="419"/>
                    </a:lnTo>
                    <a:lnTo>
                      <a:pt x="493" y="420"/>
                    </a:lnTo>
                    <a:lnTo>
                      <a:pt x="493" y="421"/>
                    </a:lnTo>
                    <a:lnTo>
                      <a:pt x="494" y="422"/>
                    </a:lnTo>
                    <a:lnTo>
                      <a:pt x="494" y="424"/>
                    </a:lnTo>
                    <a:lnTo>
                      <a:pt x="494" y="425"/>
                    </a:lnTo>
                    <a:lnTo>
                      <a:pt x="495" y="426"/>
                    </a:lnTo>
                    <a:lnTo>
                      <a:pt x="495" y="427"/>
                    </a:lnTo>
                    <a:lnTo>
                      <a:pt x="495" y="428"/>
                    </a:lnTo>
                    <a:lnTo>
                      <a:pt x="494" y="429"/>
                    </a:lnTo>
                    <a:lnTo>
                      <a:pt x="494" y="430"/>
                    </a:lnTo>
                    <a:lnTo>
                      <a:pt x="494" y="432"/>
                    </a:lnTo>
                    <a:lnTo>
                      <a:pt x="493" y="433"/>
                    </a:lnTo>
                    <a:lnTo>
                      <a:pt x="493" y="434"/>
                    </a:lnTo>
                    <a:lnTo>
                      <a:pt x="492" y="435"/>
                    </a:lnTo>
                    <a:lnTo>
                      <a:pt x="491" y="436"/>
                    </a:lnTo>
                    <a:lnTo>
                      <a:pt x="490" y="436"/>
                    </a:lnTo>
                    <a:lnTo>
                      <a:pt x="489" y="436"/>
                    </a:lnTo>
                    <a:lnTo>
                      <a:pt x="488" y="436"/>
                    </a:lnTo>
                    <a:lnTo>
                      <a:pt x="488" y="437"/>
                    </a:lnTo>
                    <a:lnTo>
                      <a:pt x="487" y="437"/>
                    </a:lnTo>
                    <a:lnTo>
                      <a:pt x="486" y="437"/>
                    </a:lnTo>
                    <a:lnTo>
                      <a:pt x="485" y="437"/>
                    </a:lnTo>
                    <a:lnTo>
                      <a:pt x="484" y="437"/>
                    </a:lnTo>
                    <a:lnTo>
                      <a:pt x="483" y="437"/>
                    </a:lnTo>
                    <a:lnTo>
                      <a:pt x="482" y="438"/>
                    </a:lnTo>
                    <a:lnTo>
                      <a:pt x="481" y="438"/>
                    </a:lnTo>
                    <a:lnTo>
                      <a:pt x="480" y="438"/>
                    </a:lnTo>
                    <a:lnTo>
                      <a:pt x="479" y="438"/>
                    </a:lnTo>
                    <a:lnTo>
                      <a:pt x="478" y="438"/>
                    </a:lnTo>
                    <a:lnTo>
                      <a:pt x="477" y="438"/>
                    </a:lnTo>
                    <a:lnTo>
                      <a:pt x="476" y="438"/>
                    </a:lnTo>
                    <a:lnTo>
                      <a:pt x="475" y="438"/>
                    </a:lnTo>
                    <a:lnTo>
                      <a:pt x="474" y="439"/>
                    </a:lnTo>
                    <a:lnTo>
                      <a:pt x="473" y="439"/>
                    </a:lnTo>
                    <a:lnTo>
                      <a:pt x="472" y="439"/>
                    </a:lnTo>
                    <a:lnTo>
                      <a:pt x="471" y="439"/>
                    </a:lnTo>
                    <a:lnTo>
                      <a:pt x="470" y="439"/>
                    </a:lnTo>
                    <a:lnTo>
                      <a:pt x="469" y="439"/>
                    </a:lnTo>
                    <a:lnTo>
                      <a:pt x="468" y="442"/>
                    </a:lnTo>
                    <a:lnTo>
                      <a:pt x="467" y="444"/>
                    </a:lnTo>
                    <a:lnTo>
                      <a:pt x="466" y="446"/>
                    </a:lnTo>
                    <a:lnTo>
                      <a:pt x="464" y="448"/>
                    </a:lnTo>
                    <a:lnTo>
                      <a:pt x="462" y="449"/>
                    </a:lnTo>
                    <a:lnTo>
                      <a:pt x="460" y="450"/>
                    </a:lnTo>
                    <a:lnTo>
                      <a:pt x="458" y="452"/>
                    </a:lnTo>
                    <a:lnTo>
                      <a:pt x="456" y="453"/>
                    </a:lnTo>
                    <a:lnTo>
                      <a:pt x="453" y="454"/>
                    </a:lnTo>
                    <a:lnTo>
                      <a:pt x="451" y="455"/>
                    </a:lnTo>
                    <a:lnTo>
                      <a:pt x="448" y="456"/>
                    </a:lnTo>
                    <a:lnTo>
                      <a:pt x="445" y="457"/>
                    </a:lnTo>
                    <a:lnTo>
                      <a:pt x="443" y="457"/>
                    </a:lnTo>
                    <a:lnTo>
                      <a:pt x="440" y="458"/>
                    </a:lnTo>
                    <a:lnTo>
                      <a:pt x="437" y="458"/>
                    </a:lnTo>
                    <a:lnTo>
                      <a:pt x="434" y="458"/>
                    </a:lnTo>
                    <a:lnTo>
                      <a:pt x="431" y="458"/>
                    </a:lnTo>
                    <a:lnTo>
                      <a:pt x="428" y="458"/>
                    </a:lnTo>
                    <a:lnTo>
                      <a:pt x="424" y="459"/>
                    </a:lnTo>
                    <a:lnTo>
                      <a:pt x="421" y="459"/>
                    </a:lnTo>
                    <a:lnTo>
                      <a:pt x="419" y="459"/>
                    </a:lnTo>
                    <a:lnTo>
                      <a:pt x="416" y="459"/>
                    </a:lnTo>
                    <a:lnTo>
                      <a:pt x="413" y="459"/>
                    </a:lnTo>
                    <a:lnTo>
                      <a:pt x="410" y="459"/>
                    </a:lnTo>
                    <a:lnTo>
                      <a:pt x="407" y="459"/>
                    </a:lnTo>
                    <a:lnTo>
                      <a:pt x="404" y="459"/>
                    </a:lnTo>
                    <a:lnTo>
                      <a:pt x="401" y="459"/>
                    </a:lnTo>
                    <a:lnTo>
                      <a:pt x="398" y="460"/>
                    </a:lnTo>
                    <a:lnTo>
                      <a:pt x="396" y="460"/>
                    </a:lnTo>
                    <a:lnTo>
                      <a:pt x="394" y="460"/>
                    </a:lnTo>
                    <a:lnTo>
                      <a:pt x="392" y="460"/>
                    </a:lnTo>
                    <a:lnTo>
                      <a:pt x="390" y="460"/>
                    </a:lnTo>
                    <a:lnTo>
                      <a:pt x="388" y="461"/>
                    </a:lnTo>
                    <a:lnTo>
                      <a:pt x="385" y="461"/>
                    </a:lnTo>
                    <a:lnTo>
                      <a:pt x="383" y="462"/>
                    </a:lnTo>
                    <a:lnTo>
                      <a:pt x="381" y="462"/>
                    </a:lnTo>
                    <a:lnTo>
                      <a:pt x="378" y="462"/>
                    </a:lnTo>
                    <a:lnTo>
                      <a:pt x="375" y="462"/>
                    </a:lnTo>
                    <a:lnTo>
                      <a:pt x="373" y="463"/>
                    </a:lnTo>
                    <a:lnTo>
                      <a:pt x="370" y="463"/>
                    </a:lnTo>
                    <a:lnTo>
                      <a:pt x="368" y="464"/>
                    </a:lnTo>
                    <a:lnTo>
                      <a:pt x="365" y="464"/>
                    </a:lnTo>
                    <a:lnTo>
                      <a:pt x="362" y="464"/>
                    </a:lnTo>
                    <a:lnTo>
                      <a:pt x="359" y="465"/>
                    </a:lnTo>
                    <a:lnTo>
                      <a:pt x="356" y="465"/>
                    </a:lnTo>
                    <a:lnTo>
                      <a:pt x="353" y="466"/>
                    </a:lnTo>
                    <a:lnTo>
                      <a:pt x="350" y="466"/>
                    </a:lnTo>
                    <a:lnTo>
                      <a:pt x="347" y="466"/>
                    </a:lnTo>
                    <a:lnTo>
                      <a:pt x="344" y="466"/>
                    </a:lnTo>
                    <a:lnTo>
                      <a:pt x="341" y="466"/>
                    </a:lnTo>
                    <a:lnTo>
                      <a:pt x="338" y="467"/>
                    </a:lnTo>
                    <a:lnTo>
                      <a:pt x="335" y="467"/>
                    </a:lnTo>
                    <a:lnTo>
                      <a:pt x="332" y="467"/>
                    </a:lnTo>
                    <a:lnTo>
                      <a:pt x="329" y="467"/>
                    </a:lnTo>
                    <a:lnTo>
                      <a:pt x="327" y="467"/>
                    </a:lnTo>
                    <a:lnTo>
                      <a:pt x="324" y="467"/>
                    </a:lnTo>
                    <a:lnTo>
                      <a:pt x="321" y="467"/>
                    </a:lnTo>
                    <a:lnTo>
                      <a:pt x="319" y="467"/>
                    </a:lnTo>
                    <a:lnTo>
                      <a:pt x="316" y="467"/>
                    </a:lnTo>
                    <a:lnTo>
                      <a:pt x="314" y="467"/>
                    </a:lnTo>
                    <a:lnTo>
                      <a:pt x="311" y="466"/>
                    </a:lnTo>
                    <a:lnTo>
                      <a:pt x="309" y="466"/>
                    </a:lnTo>
                    <a:lnTo>
                      <a:pt x="306" y="466"/>
                    </a:lnTo>
                    <a:lnTo>
                      <a:pt x="304" y="465"/>
                    </a:lnTo>
                    <a:lnTo>
                      <a:pt x="301" y="465"/>
                    </a:lnTo>
                    <a:lnTo>
                      <a:pt x="299" y="464"/>
                    </a:lnTo>
                    <a:lnTo>
                      <a:pt x="296" y="464"/>
                    </a:lnTo>
                    <a:lnTo>
                      <a:pt x="293" y="463"/>
                    </a:lnTo>
                    <a:lnTo>
                      <a:pt x="290" y="463"/>
                    </a:lnTo>
                    <a:lnTo>
                      <a:pt x="287" y="462"/>
                    </a:lnTo>
                    <a:lnTo>
                      <a:pt x="283" y="462"/>
                    </a:lnTo>
                    <a:lnTo>
                      <a:pt x="280" y="462"/>
                    </a:lnTo>
                    <a:lnTo>
                      <a:pt x="276" y="462"/>
                    </a:lnTo>
                    <a:lnTo>
                      <a:pt x="273" y="462"/>
                    </a:lnTo>
                    <a:lnTo>
                      <a:pt x="270" y="462"/>
                    </a:lnTo>
                    <a:lnTo>
                      <a:pt x="266" y="462"/>
                    </a:lnTo>
                    <a:lnTo>
                      <a:pt x="262" y="461"/>
                    </a:lnTo>
                    <a:lnTo>
                      <a:pt x="258" y="461"/>
                    </a:lnTo>
                    <a:lnTo>
                      <a:pt x="255" y="461"/>
                    </a:lnTo>
                    <a:lnTo>
                      <a:pt x="251" y="461"/>
                    </a:lnTo>
                    <a:lnTo>
                      <a:pt x="247" y="461"/>
                    </a:lnTo>
                    <a:lnTo>
                      <a:pt x="244" y="461"/>
                    </a:lnTo>
                    <a:lnTo>
                      <a:pt x="240" y="461"/>
                    </a:lnTo>
                    <a:lnTo>
                      <a:pt x="236" y="461"/>
                    </a:lnTo>
                    <a:lnTo>
                      <a:pt x="232" y="461"/>
                    </a:lnTo>
                    <a:lnTo>
                      <a:pt x="229" y="461"/>
                    </a:lnTo>
                    <a:lnTo>
                      <a:pt x="225" y="461"/>
                    </a:lnTo>
                    <a:lnTo>
                      <a:pt x="222" y="461"/>
                    </a:lnTo>
                    <a:lnTo>
                      <a:pt x="218" y="461"/>
                    </a:lnTo>
                    <a:lnTo>
                      <a:pt x="215" y="461"/>
                    </a:lnTo>
                    <a:lnTo>
                      <a:pt x="211" y="461"/>
                    </a:lnTo>
                    <a:lnTo>
                      <a:pt x="208" y="461"/>
                    </a:lnTo>
                    <a:lnTo>
                      <a:pt x="205" y="462"/>
                    </a:lnTo>
                    <a:lnTo>
                      <a:pt x="202" y="462"/>
                    </a:lnTo>
                    <a:lnTo>
                      <a:pt x="199" y="462"/>
                    </a:lnTo>
                    <a:lnTo>
                      <a:pt x="196" y="462"/>
                    </a:lnTo>
                    <a:lnTo>
                      <a:pt x="189" y="462"/>
                    </a:lnTo>
                    <a:lnTo>
                      <a:pt x="181" y="462"/>
                    </a:lnTo>
                    <a:lnTo>
                      <a:pt x="174" y="462"/>
                    </a:lnTo>
                    <a:lnTo>
                      <a:pt x="167" y="462"/>
                    </a:lnTo>
                    <a:lnTo>
                      <a:pt x="160" y="462"/>
                    </a:lnTo>
                    <a:lnTo>
                      <a:pt x="154" y="462"/>
                    </a:lnTo>
                    <a:lnTo>
                      <a:pt x="148" y="462"/>
                    </a:lnTo>
                    <a:lnTo>
                      <a:pt x="142" y="462"/>
                    </a:lnTo>
                    <a:lnTo>
                      <a:pt x="136" y="462"/>
                    </a:lnTo>
                    <a:lnTo>
                      <a:pt x="130" y="462"/>
                    </a:lnTo>
                    <a:lnTo>
                      <a:pt x="125" y="461"/>
                    </a:lnTo>
                    <a:lnTo>
                      <a:pt x="120" y="460"/>
                    </a:lnTo>
                    <a:lnTo>
                      <a:pt x="115" y="460"/>
                    </a:lnTo>
                    <a:lnTo>
                      <a:pt x="110" y="459"/>
                    </a:lnTo>
                    <a:lnTo>
                      <a:pt x="105" y="458"/>
                    </a:lnTo>
                    <a:lnTo>
                      <a:pt x="101" y="458"/>
                    </a:lnTo>
                    <a:lnTo>
                      <a:pt x="97" y="457"/>
                    </a:lnTo>
                    <a:lnTo>
                      <a:pt x="93" y="456"/>
                    </a:lnTo>
                    <a:lnTo>
                      <a:pt x="89" y="455"/>
                    </a:lnTo>
                    <a:lnTo>
                      <a:pt x="85" y="454"/>
                    </a:lnTo>
                    <a:lnTo>
                      <a:pt x="82" y="454"/>
                    </a:lnTo>
                    <a:lnTo>
                      <a:pt x="78" y="452"/>
                    </a:lnTo>
                    <a:lnTo>
                      <a:pt x="75" y="452"/>
                    </a:lnTo>
                    <a:lnTo>
                      <a:pt x="72" y="450"/>
                    </a:lnTo>
                    <a:lnTo>
                      <a:pt x="69" y="450"/>
                    </a:lnTo>
                    <a:lnTo>
                      <a:pt x="66" y="449"/>
                    </a:lnTo>
                    <a:lnTo>
                      <a:pt x="64" y="448"/>
                    </a:lnTo>
                    <a:lnTo>
                      <a:pt x="61" y="448"/>
                    </a:lnTo>
                    <a:lnTo>
                      <a:pt x="59" y="447"/>
                    </a:lnTo>
                    <a:lnTo>
                      <a:pt x="57" y="446"/>
                    </a:lnTo>
                    <a:lnTo>
                      <a:pt x="55" y="446"/>
                    </a:lnTo>
                    <a:lnTo>
                      <a:pt x="53" y="445"/>
                    </a:lnTo>
                    <a:lnTo>
                      <a:pt x="51" y="445"/>
                    </a:lnTo>
                    <a:lnTo>
                      <a:pt x="49" y="445"/>
                    </a:lnTo>
                    <a:lnTo>
                      <a:pt x="48" y="444"/>
                    </a:lnTo>
                    <a:lnTo>
                      <a:pt x="46" y="444"/>
                    </a:lnTo>
                    <a:lnTo>
                      <a:pt x="45" y="443"/>
                    </a:lnTo>
                    <a:lnTo>
                      <a:pt x="44" y="443"/>
                    </a:lnTo>
                    <a:lnTo>
                      <a:pt x="42" y="442"/>
                    </a:lnTo>
                    <a:lnTo>
                      <a:pt x="41" y="442"/>
                    </a:lnTo>
                    <a:lnTo>
                      <a:pt x="40" y="441"/>
                    </a:lnTo>
                    <a:lnTo>
                      <a:pt x="38" y="440"/>
                    </a:lnTo>
                    <a:lnTo>
                      <a:pt x="37" y="440"/>
                    </a:lnTo>
                    <a:lnTo>
                      <a:pt x="36" y="439"/>
                    </a:lnTo>
                    <a:lnTo>
                      <a:pt x="35" y="438"/>
                    </a:lnTo>
                    <a:lnTo>
                      <a:pt x="34" y="438"/>
                    </a:lnTo>
                    <a:lnTo>
                      <a:pt x="33" y="437"/>
                    </a:lnTo>
                    <a:lnTo>
                      <a:pt x="32" y="436"/>
                    </a:lnTo>
                    <a:lnTo>
                      <a:pt x="31" y="435"/>
                    </a:lnTo>
                    <a:lnTo>
                      <a:pt x="30" y="434"/>
                    </a:lnTo>
                    <a:lnTo>
                      <a:pt x="29" y="434"/>
                    </a:lnTo>
                    <a:lnTo>
                      <a:pt x="28" y="433"/>
                    </a:lnTo>
                    <a:lnTo>
                      <a:pt x="28" y="432"/>
                    </a:lnTo>
                    <a:lnTo>
                      <a:pt x="27" y="431"/>
                    </a:lnTo>
                    <a:lnTo>
                      <a:pt x="26" y="430"/>
                    </a:lnTo>
                    <a:lnTo>
                      <a:pt x="25" y="429"/>
                    </a:lnTo>
                    <a:lnTo>
                      <a:pt x="24" y="429"/>
                    </a:lnTo>
                    <a:lnTo>
                      <a:pt x="23" y="428"/>
                    </a:lnTo>
                    <a:lnTo>
                      <a:pt x="22" y="427"/>
                    </a:lnTo>
                    <a:lnTo>
                      <a:pt x="21" y="426"/>
                    </a:lnTo>
                    <a:lnTo>
                      <a:pt x="20" y="425"/>
                    </a:lnTo>
                    <a:lnTo>
                      <a:pt x="19" y="425"/>
                    </a:lnTo>
                    <a:lnTo>
                      <a:pt x="18" y="424"/>
                    </a:lnTo>
                    <a:lnTo>
                      <a:pt x="16" y="423"/>
                    </a:lnTo>
                    <a:lnTo>
                      <a:pt x="15" y="422"/>
                    </a:lnTo>
                    <a:lnTo>
                      <a:pt x="14" y="422"/>
                    </a:lnTo>
                    <a:lnTo>
                      <a:pt x="14" y="421"/>
                    </a:lnTo>
                    <a:lnTo>
                      <a:pt x="13" y="421"/>
                    </a:lnTo>
                    <a:lnTo>
                      <a:pt x="13" y="420"/>
                    </a:lnTo>
                    <a:lnTo>
                      <a:pt x="12" y="420"/>
                    </a:lnTo>
                    <a:lnTo>
                      <a:pt x="11" y="419"/>
                    </a:lnTo>
                    <a:lnTo>
                      <a:pt x="10" y="418"/>
                    </a:lnTo>
                    <a:lnTo>
                      <a:pt x="9" y="418"/>
                    </a:lnTo>
                    <a:lnTo>
                      <a:pt x="9" y="417"/>
                    </a:lnTo>
                    <a:lnTo>
                      <a:pt x="8" y="417"/>
                    </a:lnTo>
                    <a:lnTo>
                      <a:pt x="7" y="416"/>
                    </a:lnTo>
                    <a:lnTo>
                      <a:pt x="6" y="415"/>
                    </a:lnTo>
                    <a:lnTo>
                      <a:pt x="6" y="414"/>
                    </a:lnTo>
                    <a:lnTo>
                      <a:pt x="5" y="414"/>
                    </a:lnTo>
                    <a:lnTo>
                      <a:pt x="4" y="413"/>
                    </a:lnTo>
                    <a:lnTo>
                      <a:pt x="3" y="412"/>
                    </a:lnTo>
                    <a:lnTo>
                      <a:pt x="2" y="411"/>
                    </a:lnTo>
                    <a:lnTo>
                      <a:pt x="2" y="410"/>
                    </a:lnTo>
                    <a:lnTo>
                      <a:pt x="1" y="410"/>
                    </a:lnTo>
                    <a:lnTo>
                      <a:pt x="1" y="409"/>
                    </a:lnTo>
                    <a:lnTo>
                      <a:pt x="0" y="409"/>
                    </a:lnTo>
                    <a:lnTo>
                      <a:pt x="0" y="408"/>
                    </a:lnTo>
                    <a:lnTo>
                      <a:pt x="0" y="407"/>
                    </a:lnTo>
                    <a:lnTo>
                      <a:pt x="0" y="406"/>
                    </a:lnTo>
                    <a:lnTo>
                      <a:pt x="0" y="405"/>
                    </a:lnTo>
                    <a:lnTo>
                      <a:pt x="1" y="405"/>
                    </a:lnTo>
                    <a:lnTo>
                      <a:pt x="2" y="404"/>
                    </a:lnTo>
                    <a:lnTo>
                      <a:pt x="2" y="403"/>
                    </a:lnTo>
                    <a:lnTo>
                      <a:pt x="3" y="403"/>
                    </a:lnTo>
                    <a:lnTo>
                      <a:pt x="4" y="402"/>
                    </a:lnTo>
                    <a:lnTo>
                      <a:pt x="5" y="402"/>
                    </a:lnTo>
                    <a:lnTo>
                      <a:pt x="5" y="401"/>
                    </a:lnTo>
                    <a:lnTo>
                      <a:pt x="6" y="401"/>
                    </a:lnTo>
                    <a:lnTo>
                      <a:pt x="7" y="400"/>
                    </a:lnTo>
                    <a:lnTo>
                      <a:pt x="8" y="399"/>
                    </a:lnTo>
                    <a:lnTo>
                      <a:pt x="9" y="399"/>
                    </a:lnTo>
                    <a:lnTo>
                      <a:pt x="10" y="398"/>
                    </a:lnTo>
                    <a:lnTo>
                      <a:pt x="11" y="397"/>
                    </a:lnTo>
                    <a:lnTo>
                      <a:pt x="12" y="397"/>
                    </a:lnTo>
                    <a:lnTo>
                      <a:pt x="13" y="396"/>
                    </a:lnTo>
                    <a:lnTo>
                      <a:pt x="14" y="395"/>
                    </a:lnTo>
                    <a:lnTo>
                      <a:pt x="15" y="394"/>
                    </a:lnTo>
                    <a:lnTo>
                      <a:pt x="16" y="394"/>
                    </a:lnTo>
                    <a:lnTo>
                      <a:pt x="18" y="393"/>
                    </a:lnTo>
                    <a:lnTo>
                      <a:pt x="19" y="392"/>
                    </a:lnTo>
                    <a:lnTo>
                      <a:pt x="20" y="391"/>
                    </a:lnTo>
                    <a:lnTo>
                      <a:pt x="22" y="391"/>
                    </a:lnTo>
                    <a:lnTo>
                      <a:pt x="22" y="390"/>
                    </a:lnTo>
                    <a:lnTo>
                      <a:pt x="22" y="389"/>
                    </a:lnTo>
                    <a:lnTo>
                      <a:pt x="23" y="388"/>
                    </a:lnTo>
                    <a:lnTo>
                      <a:pt x="23" y="387"/>
                    </a:lnTo>
                    <a:lnTo>
                      <a:pt x="23" y="386"/>
                    </a:lnTo>
                    <a:lnTo>
                      <a:pt x="24" y="385"/>
                    </a:lnTo>
                    <a:lnTo>
                      <a:pt x="24" y="384"/>
                    </a:lnTo>
                    <a:lnTo>
                      <a:pt x="24" y="383"/>
                    </a:lnTo>
                    <a:lnTo>
                      <a:pt x="24" y="382"/>
                    </a:lnTo>
                    <a:lnTo>
                      <a:pt x="25" y="381"/>
                    </a:lnTo>
                    <a:lnTo>
                      <a:pt x="25" y="380"/>
                    </a:lnTo>
                    <a:lnTo>
                      <a:pt x="26" y="379"/>
                    </a:lnTo>
                    <a:lnTo>
                      <a:pt x="26" y="378"/>
                    </a:lnTo>
                    <a:lnTo>
                      <a:pt x="27" y="377"/>
                    </a:lnTo>
                    <a:lnTo>
                      <a:pt x="27" y="376"/>
                    </a:lnTo>
                    <a:lnTo>
                      <a:pt x="28" y="376"/>
                    </a:lnTo>
                    <a:lnTo>
                      <a:pt x="28" y="375"/>
                    </a:lnTo>
                    <a:lnTo>
                      <a:pt x="28" y="374"/>
                    </a:lnTo>
                    <a:lnTo>
                      <a:pt x="29" y="373"/>
                    </a:lnTo>
                    <a:lnTo>
                      <a:pt x="29" y="372"/>
                    </a:lnTo>
                    <a:lnTo>
                      <a:pt x="30" y="372"/>
                    </a:lnTo>
                    <a:lnTo>
                      <a:pt x="30" y="371"/>
                    </a:lnTo>
                    <a:lnTo>
                      <a:pt x="31" y="371"/>
                    </a:lnTo>
                    <a:lnTo>
                      <a:pt x="31" y="370"/>
                    </a:lnTo>
                    <a:lnTo>
                      <a:pt x="32" y="369"/>
                    </a:lnTo>
                    <a:lnTo>
                      <a:pt x="33" y="368"/>
                    </a:lnTo>
                    <a:lnTo>
                      <a:pt x="32" y="365"/>
                    </a:lnTo>
                    <a:lnTo>
                      <a:pt x="31" y="363"/>
                    </a:lnTo>
                    <a:lnTo>
                      <a:pt x="31" y="360"/>
                    </a:lnTo>
                    <a:lnTo>
                      <a:pt x="30" y="357"/>
                    </a:lnTo>
                    <a:lnTo>
                      <a:pt x="30" y="354"/>
                    </a:lnTo>
                    <a:lnTo>
                      <a:pt x="29" y="350"/>
                    </a:lnTo>
                    <a:lnTo>
                      <a:pt x="29" y="347"/>
                    </a:lnTo>
                    <a:lnTo>
                      <a:pt x="29" y="343"/>
                    </a:lnTo>
                    <a:lnTo>
                      <a:pt x="29" y="340"/>
                    </a:lnTo>
                    <a:lnTo>
                      <a:pt x="29" y="335"/>
                    </a:lnTo>
                    <a:lnTo>
                      <a:pt x="29" y="332"/>
                    </a:lnTo>
                    <a:lnTo>
                      <a:pt x="29" y="328"/>
                    </a:lnTo>
                    <a:lnTo>
                      <a:pt x="29" y="324"/>
                    </a:lnTo>
                    <a:lnTo>
                      <a:pt x="29" y="320"/>
                    </a:lnTo>
                    <a:lnTo>
                      <a:pt x="30" y="316"/>
                    </a:lnTo>
                    <a:lnTo>
                      <a:pt x="30" y="312"/>
                    </a:lnTo>
                    <a:lnTo>
                      <a:pt x="30" y="308"/>
                    </a:lnTo>
                    <a:lnTo>
                      <a:pt x="31" y="303"/>
                    </a:lnTo>
                    <a:lnTo>
                      <a:pt x="31" y="299"/>
                    </a:lnTo>
                    <a:lnTo>
                      <a:pt x="31" y="295"/>
                    </a:lnTo>
                    <a:lnTo>
                      <a:pt x="31" y="291"/>
                    </a:lnTo>
                    <a:lnTo>
                      <a:pt x="32" y="288"/>
                    </a:lnTo>
                    <a:lnTo>
                      <a:pt x="32" y="284"/>
                    </a:lnTo>
                    <a:lnTo>
                      <a:pt x="32" y="280"/>
                    </a:lnTo>
                    <a:lnTo>
                      <a:pt x="32" y="276"/>
                    </a:lnTo>
                    <a:lnTo>
                      <a:pt x="32" y="273"/>
                    </a:lnTo>
                    <a:lnTo>
                      <a:pt x="32" y="269"/>
                    </a:lnTo>
                    <a:lnTo>
                      <a:pt x="32" y="266"/>
                    </a:lnTo>
                    <a:lnTo>
                      <a:pt x="32" y="263"/>
                    </a:lnTo>
                    <a:lnTo>
                      <a:pt x="32" y="260"/>
                    </a:lnTo>
                    <a:lnTo>
                      <a:pt x="31" y="257"/>
                    </a:lnTo>
                    <a:lnTo>
                      <a:pt x="31" y="254"/>
                    </a:lnTo>
                    <a:lnTo>
                      <a:pt x="31" y="252"/>
                    </a:lnTo>
                    <a:lnTo>
                      <a:pt x="30" y="249"/>
                    </a:lnTo>
                    <a:lnTo>
                      <a:pt x="30" y="247"/>
                    </a:lnTo>
                    <a:lnTo>
                      <a:pt x="29" y="244"/>
                    </a:lnTo>
                    <a:lnTo>
                      <a:pt x="29" y="241"/>
                    </a:lnTo>
                    <a:lnTo>
                      <a:pt x="29" y="239"/>
                    </a:lnTo>
                    <a:lnTo>
                      <a:pt x="29" y="236"/>
                    </a:lnTo>
                    <a:lnTo>
                      <a:pt x="28" y="233"/>
                    </a:lnTo>
                    <a:lnTo>
                      <a:pt x="28" y="231"/>
                    </a:lnTo>
                    <a:lnTo>
                      <a:pt x="28" y="228"/>
                    </a:lnTo>
                    <a:lnTo>
                      <a:pt x="28" y="225"/>
                    </a:lnTo>
                    <a:lnTo>
                      <a:pt x="28" y="222"/>
                    </a:lnTo>
                    <a:lnTo>
                      <a:pt x="28" y="219"/>
                    </a:lnTo>
                    <a:lnTo>
                      <a:pt x="28" y="217"/>
                    </a:lnTo>
                    <a:lnTo>
                      <a:pt x="28" y="213"/>
                    </a:lnTo>
                    <a:lnTo>
                      <a:pt x="28" y="210"/>
                    </a:lnTo>
                    <a:lnTo>
                      <a:pt x="28" y="208"/>
                    </a:lnTo>
                    <a:lnTo>
                      <a:pt x="28" y="204"/>
                    </a:lnTo>
                    <a:lnTo>
                      <a:pt x="28" y="201"/>
                    </a:lnTo>
                    <a:lnTo>
                      <a:pt x="28" y="198"/>
                    </a:lnTo>
                    <a:lnTo>
                      <a:pt x="28" y="195"/>
                    </a:lnTo>
                    <a:lnTo>
                      <a:pt x="28" y="192"/>
                    </a:lnTo>
                    <a:lnTo>
                      <a:pt x="28" y="189"/>
                    </a:lnTo>
                    <a:lnTo>
                      <a:pt x="28" y="186"/>
                    </a:lnTo>
                    <a:lnTo>
                      <a:pt x="28" y="183"/>
                    </a:lnTo>
                    <a:lnTo>
                      <a:pt x="28" y="180"/>
                    </a:lnTo>
                    <a:lnTo>
                      <a:pt x="28" y="177"/>
                    </a:lnTo>
                    <a:lnTo>
                      <a:pt x="28" y="174"/>
                    </a:lnTo>
                    <a:lnTo>
                      <a:pt x="28" y="171"/>
                    </a:lnTo>
                    <a:lnTo>
                      <a:pt x="28" y="168"/>
                    </a:lnTo>
                    <a:lnTo>
                      <a:pt x="28" y="165"/>
                    </a:lnTo>
                    <a:lnTo>
                      <a:pt x="28" y="162"/>
                    </a:lnTo>
                    <a:lnTo>
                      <a:pt x="29" y="159"/>
                    </a:lnTo>
                    <a:lnTo>
                      <a:pt x="29" y="156"/>
                    </a:lnTo>
                    <a:lnTo>
                      <a:pt x="29" y="153"/>
                    </a:lnTo>
                    <a:lnTo>
                      <a:pt x="29" y="150"/>
                    </a:lnTo>
                    <a:lnTo>
                      <a:pt x="29" y="147"/>
                    </a:lnTo>
                    <a:lnTo>
                      <a:pt x="29" y="144"/>
                    </a:lnTo>
                    <a:lnTo>
                      <a:pt x="29" y="142"/>
                    </a:lnTo>
                    <a:lnTo>
                      <a:pt x="29" y="139"/>
                    </a:lnTo>
                    <a:lnTo>
                      <a:pt x="29" y="136"/>
                    </a:lnTo>
                    <a:lnTo>
                      <a:pt x="29" y="134"/>
                    </a:lnTo>
                    <a:lnTo>
                      <a:pt x="30" y="131"/>
                    </a:lnTo>
                    <a:lnTo>
                      <a:pt x="30" y="128"/>
                    </a:lnTo>
                    <a:lnTo>
                      <a:pt x="30" y="126"/>
                    </a:lnTo>
                    <a:lnTo>
                      <a:pt x="30" y="123"/>
                    </a:lnTo>
                    <a:lnTo>
                      <a:pt x="30" y="121"/>
                    </a:lnTo>
                    <a:lnTo>
                      <a:pt x="30" y="119"/>
                    </a:lnTo>
                    <a:lnTo>
                      <a:pt x="31" y="117"/>
                    </a:lnTo>
                    <a:lnTo>
                      <a:pt x="31" y="114"/>
                    </a:lnTo>
                    <a:lnTo>
                      <a:pt x="31" y="113"/>
                    </a:lnTo>
                    <a:lnTo>
                      <a:pt x="31" y="111"/>
                    </a:lnTo>
                    <a:lnTo>
                      <a:pt x="31" y="109"/>
                    </a:lnTo>
                    <a:lnTo>
                      <a:pt x="32" y="107"/>
                    </a:lnTo>
                    <a:lnTo>
                      <a:pt x="32" y="106"/>
                    </a:lnTo>
                    <a:lnTo>
                      <a:pt x="32" y="104"/>
                    </a:lnTo>
                    <a:lnTo>
                      <a:pt x="32" y="103"/>
                    </a:lnTo>
                    <a:lnTo>
                      <a:pt x="33" y="102"/>
                    </a:lnTo>
                    <a:lnTo>
                      <a:pt x="33" y="101"/>
                    </a:lnTo>
                    <a:lnTo>
                      <a:pt x="33" y="100"/>
                    </a:lnTo>
                    <a:lnTo>
                      <a:pt x="34" y="99"/>
                    </a:lnTo>
                    <a:lnTo>
                      <a:pt x="34" y="98"/>
                    </a:lnTo>
                    <a:lnTo>
                      <a:pt x="35" y="98"/>
                    </a:lnTo>
                    <a:lnTo>
                      <a:pt x="35" y="97"/>
                    </a:lnTo>
                    <a:lnTo>
                      <a:pt x="36" y="97"/>
                    </a:lnTo>
                    <a:lnTo>
                      <a:pt x="36" y="96"/>
                    </a:lnTo>
                    <a:lnTo>
                      <a:pt x="37" y="96"/>
                    </a:lnTo>
                    <a:lnTo>
                      <a:pt x="37" y="95"/>
                    </a:lnTo>
                    <a:lnTo>
                      <a:pt x="37" y="94"/>
                    </a:lnTo>
                    <a:lnTo>
                      <a:pt x="38" y="94"/>
                    </a:lnTo>
                    <a:lnTo>
                      <a:pt x="38" y="93"/>
                    </a:lnTo>
                    <a:lnTo>
                      <a:pt x="39" y="93"/>
                    </a:lnTo>
                    <a:lnTo>
                      <a:pt x="39" y="92"/>
                    </a:lnTo>
                    <a:lnTo>
                      <a:pt x="40" y="92"/>
                    </a:lnTo>
                    <a:lnTo>
                      <a:pt x="40" y="91"/>
                    </a:lnTo>
                    <a:lnTo>
                      <a:pt x="41" y="91"/>
                    </a:lnTo>
                    <a:lnTo>
                      <a:pt x="41" y="90"/>
                    </a:lnTo>
                    <a:lnTo>
                      <a:pt x="42" y="90"/>
                    </a:lnTo>
                    <a:lnTo>
                      <a:pt x="41" y="89"/>
                    </a:lnTo>
                    <a:lnTo>
                      <a:pt x="40" y="89"/>
                    </a:lnTo>
                    <a:lnTo>
                      <a:pt x="39" y="89"/>
                    </a:lnTo>
                    <a:lnTo>
                      <a:pt x="38" y="89"/>
                    </a:lnTo>
                    <a:lnTo>
                      <a:pt x="37" y="89"/>
                    </a:lnTo>
                    <a:lnTo>
                      <a:pt x="36" y="89"/>
                    </a:lnTo>
                    <a:lnTo>
                      <a:pt x="35" y="88"/>
                    </a:lnTo>
                    <a:lnTo>
                      <a:pt x="34" y="88"/>
                    </a:lnTo>
                    <a:lnTo>
                      <a:pt x="33" y="88"/>
                    </a:lnTo>
                    <a:lnTo>
                      <a:pt x="32" y="87"/>
                    </a:lnTo>
                    <a:lnTo>
                      <a:pt x="31" y="87"/>
                    </a:lnTo>
                    <a:lnTo>
                      <a:pt x="30" y="86"/>
                    </a:lnTo>
                    <a:lnTo>
                      <a:pt x="29" y="86"/>
                    </a:lnTo>
                    <a:lnTo>
                      <a:pt x="28" y="86"/>
                    </a:lnTo>
                    <a:lnTo>
                      <a:pt x="27" y="86"/>
                    </a:lnTo>
                    <a:lnTo>
                      <a:pt x="27" y="85"/>
                    </a:lnTo>
                    <a:lnTo>
                      <a:pt x="26" y="84"/>
                    </a:lnTo>
                    <a:lnTo>
                      <a:pt x="25" y="84"/>
                    </a:lnTo>
                    <a:lnTo>
                      <a:pt x="24" y="83"/>
                    </a:lnTo>
                    <a:lnTo>
                      <a:pt x="24" y="82"/>
                    </a:lnTo>
                    <a:lnTo>
                      <a:pt x="23" y="81"/>
                    </a:lnTo>
                    <a:lnTo>
                      <a:pt x="22" y="81"/>
                    </a:lnTo>
                    <a:lnTo>
                      <a:pt x="22" y="80"/>
                    </a:lnTo>
                    <a:lnTo>
                      <a:pt x="21" y="80"/>
                    </a:lnTo>
                    <a:lnTo>
                      <a:pt x="21" y="79"/>
                    </a:lnTo>
                    <a:lnTo>
                      <a:pt x="20" y="78"/>
                    </a:lnTo>
                    <a:lnTo>
                      <a:pt x="20" y="77"/>
                    </a:lnTo>
                    <a:lnTo>
                      <a:pt x="19" y="76"/>
                    </a:lnTo>
                    <a:lnTo>
                      <a:pt x="19" y="75"/>
                    </a:lnTo>
                    <a:lnTo>
                      <a:pt x="19" y="74"/>
                    </a:lnTo>
                    <a:lnTo>
                      <a:pt x="18" y="74"/>
                    </a:lnTo>
                    <a:lnTo>
                      <a:pt x="18" y="73"/>
                    </a:lnTo>
                    <a:lnTo>
                      <a:pt x="18" y="72"/>
                    </a:lnTo>
                    <a:lnTo>
                      <a:pt x="18" y="71"/>
                    </a:lnTo>
                    <a:lnTo>
                      <a:pt x="18" y="70"/>
                    </a:lnTo>
                    <a:lnTo>
                      <a:pt x="18" y="69"/>
                    </a:lnTo>
                    <a:lnTo>
                      <a:pt x="18" y="68"/>
                    </a:lnTo>
                    <a:lnTo>
                      <a:pt x="18" y="67"/>
                    </a:lnTo>
                    <a:lnTo>
                      <a:pt x="19" y="66"/>
                    </a:lnTo>
                    <a:lnTo>
                      <a:pt x="19" y="65"/>
                    </a:lnTo>
                    <a:lnTo>
                      <a:pt x="19" y="64"/>
                    </a:lnTo>
                    <a:lnTo>
                      <a:pt x="19" y="63"/>
                    </a:lnTo>
                    <a:lnTo>
                      <a:pt x="19" y="62"/>
                    </a:lnTo>
                    <a:lnTo>
                      <a:pt x="19" y="61"/>
                    </a:lnTo>
                    <a:lnTo>
                      <a:pt x="20" y="61"/>
                    </a:lnTo>
                    <a:lnTo>
                      <a:pt x="20" y="60"/>
                    </a:lnTo>
                    <a:lnTo>
                      <a:pt x="20" y="59"/>
                    </a:lnTo>
                    <a:lnTo>
                      <a:pt x="20" y="58"/>
                    </a:lnTo>
                    <a:lnTo>
                      <a:pt x="21" y="57"/>
                    </a:lnTo>
                    <a:lnTo>
                      <a:pt x="22" y="55"/>
                    </a:lnTo>
                    <a:lnTo>
                      <a:pt x="22" y="53"/>
                    </a:lnTo>
                    <a:lnTo>
                      <a:pt x="23" y="52"/>
                    </a:lnTo>
                    <a:lnTo>
                      <a:pt x="24" y="51"/>
                    </a:lnTo>
                    <a:lnTo>
                      <a:pt x="24" y="50"/>
                    </a:lnTo>
                    <a:lnTo>
                      <a:pt x="24" y="49"/>
                    </a:lnTo>
                    <a:lnTo>
                      <a:pt x="24" y="48"/>
                    </a:lnTo>
                    <a:lnTo>
                      <a:pt x="24" y="47"/>
                    </a:lnTo>
                    <a:lnTo>
                      <a:pt x="25" y="46"/>
                    </a:lnTo>
                    <a:lnTo>
                      <a:pt x="25" y="45"/>
                    </a:lnTo>
                    <a:lnTo>
                      <a:pt x="25" y="44"/>
                    </a:lnTo>
                    <a:lnTo>
                      <a:pt x="26" y="43"/>
                    </a:lnTo>
                    <a:lnTo>
                      <a:pt x="26" y="42"/>
                    </a:lnTo>
                    <a:lnTo>
                      <a:pt x="27" y="41"/>
                    </a:lnTo>
                    <a:lnTo>
                      <a:pt x="27" y="40"/>
                    </a:lnTo>
                    <a:lnTo>
                      <a:pt x="28" y="40"/>
                    </a:lnTo>
                    <a:lnTo>
                      <a:pt x="28" y="39"/>
                    </a:lnTo>
                    <a:lnTo>
                      <a:pt x="29" y="38"/>
                    </a:lnTo>
                    <a:lnTo>
                      <a:pt x="30" y="37"/>
                    </a:lnTo>
                    <a:lnTo>
                      <a:pt x="31" y="37"/>
                    </a:lnTo>
                    <a:lnTo>
                      <a:pt x="31" y="36"/>
                    </a:lnTo>
                    <a:lnTo>
                      <a:pt x="32" y="36"/>
                    </a:lnTo>
                    <a:lnTo>
                      <a:pt x="33" y="35"/>
                    </a:lnTo>
                    <a:lnTo>
                      <a:pt x="34" y="35"/>
                    </a:lnTo>
                    <a:lnTo>
                      <a:pt x="35" y="34"/>
                    </a:lnTo>
                    <a:lnTo>
                      <a:pt x="36" y="34"/>
                    </a:lnTo>
                    <a:lnTo>
                      <a:pt x="38" y="33"/>
                    </a:lnTo>
                    <a:lnTo>
                      <a:pt x="40" y="32"/>
                    </a:lnTo>
                    <a:lnTo>
                      <a:pt x="42" y="32"/>
                    </a:lnTo>
                    <a:lnTo>
                      <a:pt x="44" y="31"/>
                    </a:lnTo>
                    <a:lnTo>
                      <a:pt x="46" y="30"/>
                    </a:lnTo>
                    <a:lnTo>
                      <a:pt x="48" y="30"/>
                    </a:lnTo>
                    <a:lnTo>
                      <a:pt x="49" y="29"/>
                    </a:lnTo>
                    <a:lnTo>
                      <a:pt x="51" y="29"/>
                    </a:lnTo>
                    <a:lnTo>
                      <a:pt x="53" y="28"/>
                    </a:lnTo>
                    <a:lnTo>
                      <a:pt x="55" y="28"/>
                    </a:lnTo>
                    <a:lnTo>
                      <a:pt x="57" y="27"/>
                    </a:lnTo>
                    <a:lnTo>
                      <a:pt x="58" y="27"/>
                    </a:lnTo>
                    <a:lnTo>
                      <a:pt x="60" y="27"/>
                    </a:lnTo>
                    <a:lnTo>
                      <a:pt x="62" y="26"/>
                    </a:lnTo>
                    <a:lnTo>
                      <a:pt x="63" y="26"/>
                    </a:lnTo>
                    <a:lnTo>
                      <a:pt x="65" y="26"/>
                    </a:lnTo>
                    <a:lnTo>
                      <a:pt x="66" y="25"/>
                    </a:lnTo>
                    <a:lnTo>
                      <a:pt x="68" y="25"/>
                    </a:lnTo>
                    <a:lnTo>
                      <a:pt x="70" y="24"/>
                    </a:lnTo>
                    <a:lnTo>
                      <a:pt x="71" y="24"/>
                    </a:lnTo>
                    <a:lnTo>
                      <a:pt x="73" y="24"/>
                    </a:lnTo>
                    <a:lnTo>
                      <a:pt x="74" y="24"/>
                    </a:lnTo>
                    <a:lnTo>
                      <a:pt x="75" y="24"/>
                    </a:lnTo>
                    <a:lnTo>
                      <a:pt x="76" y="24"/>
                    </a:lnTo>
                    <a:lnTo>
                      <a:pt x="77" y="23"/>
                    </a:lnTo>
                    <a:lnTo>
                      <a:pt x="79" y="23"/>
                    </a:lnTo>
                    <a:lnTo>
                      <a:pt x="80" y="23"/>
                    </a:lnTo>
                    <a:lnTo>
                      <a:pt x="81" y="23"/>
                    </a:lnTo>
                    <a:lnTo>
                      <a:pt x="82" y="23"/>
                    </a:lnTo>
                    <a:lnTo>
                      <a:pt x="83" y="23"/>
                    </a:lnTo>
                    <a:lnTo>
                      <a:pt x="84" y="22"/>
                    </a:lnTo>
                    <a:lnTo>
                      <a:pt x="85" y="22"/>
                    </a:lnTo>
                    <a:lnTo>
                      <a:pt x="86" y="22"/>
                    </a:lnTo>
                    <a:lnTo>
                      <a:pt x="87" y="22"/>
                    </a:lnTo>
                    <a:lnTo>
                      <a:pt x="88" y="22"/>
                    </a:lnTo>
                    <a:lnTo>
                      <a:pt x="88" y="21"/>
                    </a:lnTo>
                    <a:lnTo>
                      <a:pt x="89" y="21"/>
                    </a:lnTo>
                    <a:lnTo>
                      <a:pt x="90" y="21"/>
                    </a:lnTo>
                    <a:lnTo>
                      <a:pt x="91" y="20"/>
                    </a:lnTo>
                    <a:lnTo>
                      <a:pt x="92" y="20"/>
                    </a:lnTo>
                    <a:lnTo>
                      <a:pt x="93" y="19"/>
                    </a:lnTo>
                    <a:lnTo>
                      <a:pt x="94" y="19"/>
                    </a:lnTo>
                    <a:lnTo>
                      <a:pt x="95" y="18"/>
                    </a:lnTo>
                    <a:lnTo>
                      <a:pt x="96" y="18"/>
                    </a:lnTo>
                    <a:lnTo>
                      <a:pt x="96" y="17"/>
                    </a:lnTo>
                    <a:lnTo>
                      <a:pt x="97" y="17"/>
                    </a:lnTo>
                    <a:lnTo>
                      <a:pt x="98" y="17"/>
                    </a:lnTo>
                    <a:lnTo>
                      <a:pt x="99" y="16"/>
                    </a:lnTo>
                    <a:lnTo>
                      <a:pt x="100" y="16"/>
                    </a:lnTo>
                    <a:lnTo>
                      <a:pt x="101" y="15"/>
                    </a:lnTo>
                    <a:lnTo>
                      <a:pt x="102" y="15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5"/>
                    </a:lnTo>
                    <a:lnTo>
                      <a:pt x="107" y="15"/>
                    </a:lnTo>
                    <a:lnTo>
                      <a:pt x="108" y="15"/>
                    </a:lnTo>
                    <a:lnTo>
                      <a:pt x="109" y="15"/>
                    </a:lnTo>
                    <a:lnTo>
                      <a:pt x="110" y="15"/>
                    </a:lnTo>
                    <a:lnTo>
                      <a:pt x="111" y="15"/>
                    </a:lnTo>
                    <a:lnTo>
                      <a:pt x="112" y="15"/>
                    </a:lnTo>
                    <a:lnTo>
                      <a:pt x="113" y="15"/>
                    </a:lnTo>
                    <a:lnTo>
                      <a:pt x="114" y="15"/>
                    </a:lnTo>
                    <a:lnTo>
                      <a:pt x="114" y="16"/>
                    </a:lnTo>
                    <a:lnTo>
                      <a:pt x="115" y="16"/>
                    </a:lnTo>
                    <a:lnTo>
                      <a:pt x="116" y="16"/>
                    </a:lnTo>
                    <a:lnTo>
                      <a:pt x="117" y="16"/>
                    </a:lnTo>
                    <a:lnTo>
                      <a:pt x="117" y="17"/>
                    </a:lnTo>
                    <a:lnTo>
                      <a:pt x="118" y="17"/>
                    </a:lnTo>
                    <a:lnTo>
                      <a:pt x="119" y="17"/>
                    </a:lnTo>
                    <a:lnTo>
                      <a:pt x="120" y="18"/>
                    </a:lnTo>
                    <a:lnTo>
                      <a:pt x="121" y="18"/>
                    </a:lnTo>
                    <a:lnTo>
                      <a:pt x="122" y="18"/>
                    </a:lnTo>
                    <a:lnTo>
                      <a:pt x="123" y="19"/>
                    </a:lnTo>
                    <a:lnTo>
                      <a:pt x="124" y="19"/>
                    </a:lnTo>
                    <a:lnTo>
                      <a:pt x="125" y="20"/>
                    </a:lnTo>
                    <a:lnTo>
                      <a:pt x="127" y="20"/>
                    </a:lnTo>
                    <a:lnTo>
                      <a:pt x="128" y="20"/>
                    </a:lnTo>
                    <a:lnTo>
                      <a:pt x="129" y="20"/>
                    </a:lnTo>
                    <a:lnTo>
                      <a:pt x="130" y="20"/>
                    </a:lnTo>
                    <a:lnTo>
                      <a:pt x="132" y="20"/>
                    </a:lnTo>
                    <a:lnTo>
                      <a:pt x="134" y="20"/>
                    </a:lnTo>
                    <a:lnTo>
                      <a:pt x="136" y="21"/>
                    </a:lnTo>
                    <a:lnTo>
                      <a:pt x="138" y="21"/>
                    </a:lnTo>
                    <a:lnTo>
                      <a:pt x="139" y="21"/>
                    </a:lnTo>
                    <a:lnTo>
                      <a:pt x="142" y="20"/>
                    </a:lnTo>
                    <a:lnTo>
                      <a:pt x="144" y="20"/>
                    </a:lnTo>
                    <a:lnTo>
                      <a:pt x="148" y="20"/>
                    </a:lnTo>
                    <a:lnTo>
                      <a:pt x="151" y="19"/>
                    </a:lnTo>
                    <a:lnTo>
                      <a:pt x="155" y="19"/>
                    </a:lnTo>
                    <a:lnTo>
                      <a:pt x="159" y="18"/>
                    </a:lnTo>
                    <a:lnTo>
                      <a:pt x="163" y="17"/>
                    </a:lnTo>
                    <a:lnTo>
                      <a:pt x="167" y="16"/>
                    </a:lnTo>
                    <a:lnTo>
                      <a:pt x="172" y="16"/>
                    </a:lnTo>
                    <a:lnTo>
                      <a:pt x="176" y="15"/>
                    </a:lnTo>
                    <a:lnTo>
                      <a:pt x="180" y="14"/>
                    </a:lnTo>
                    <a:lnTo>
                      <a:pt x="184" y="13"/>
                    </a:lnTo>
                    <a:lnTo>
                      <a:pt x="189" y="12"/>
                    </a:lnTo>
                    <a:lnTo>
                      <a:pt x="193" y="11"/>
                    </a:lnTo>
                    <a:lnTo>
                      <a:pt x="198" y="11"/>
                    </a:lnTo>
                    <a:lnTo>
                      <a:pt x="202" y="9"/>
                    </a:lnTo>
                    <a:lnTo>
                      <a:pt x="206" y="9"/>
                    </a:lnTo>
                    <a:lnTo>
                      <a:pt x="211" y="8"/>
                    </a:lnTo>
                    <a:lnTo>
                      <a:pt x="215" y="8"/>
                    </a:lnTo>
                    <a:lnTo>
                      <a:pt x="220" y="7"/>
                    </a:lnTo>
                    <a:lnTo>
                      <a:pt x="224" y="6"/>
                    </a:lnTo>
                    <a:lnTo>
                      <a:pt x="228" y="6"/>
                    </a:lnTo>
                    <a:lnTo>
                      <a:pt x="233" y="5"/>
                    </a:lnTo>
                    <a:lnTo>
                      <a:pt x="237" y="5"/>
                    </a:lnTo>
                    <a:lnTo>
                      <a:pt x="241" y="5"/>
                    </a:lnTo>
                    <a:lnTo>
                      <a:pt x="246" y="5"/>
                    </a:lnTo>
                    <a:lnTo>
                      <a:pt x="250" y="5"/>
                    </a:lnTo>
                    <a:lnTo>
                      <a:pt x="254" y="5"/>
                    </a:lnTo>
                    <a:lnTo>
                      <a:pt x="258" y="5"/>
                    </a:lnTo>
                    <a:lnTo>
                      <a:pt x="262" y="5"/>
                    </a:lnTo>
                    <a:lnTo>
                      <a:pt x="267" y="6"/>
                    </a:lnTo>
                    <a:lnTo>
                      <a:pt x="271" y="6"/>
                    </a:lnTo>
                    <a:lnTo>
                      <a:pt x="274" y="7"/>
                    </a:lnTo>
                    <a:lnTo>
                      <a:pt x="278" y="8"/>
                    </a:lnTo>
                    <a:lnTo>
                      <a:pt x="283" y="10"/>
                    </a:lnTo>
                  </a:path>
                </a:pathLst>
              </a:custGeom>
              <a:noFill/>
              <a:ln w="12699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26" name="Freeform 40"/>
              <p:cNvSpPr>
                <a:spLocks noChangeAspect="1"/>
              </p:cNvSpPr>
              <p:nvPr/>
            </p:nvSpPr>
            <p:spPr bwMode="auto">
              <a:xfrm>
                <a:off x="1309" y="1542"/>
                <a:ext cx="379" cy="55"/>
              </a:xfrm>
              <a:custGeom>
                <a:avLst/>
                <a:gdLst>
                  <a:gd name="T0" fmla="*/ 179 w 379"/>
                  <a:gd name="T1" fmla="*/ 49 h 55"/>
                  <a:gd name="T2" fmla="*/ 171 w 379"/>
                  <a:gd name="T3" fmla="*/ 44 h 55"/>
                  <a:gd name="T4" fmla="*/ 165 w 379"/>
                  <a:gd name="T5" fmla="*/ 38 h 55"/>
                  <a:gd name="T6" fmla="*/ 166 w 379"/>
                  <a:gd name="T7" fmla="*/ 32 h 55"/>
                  <a:gd name="T8" fmla="*/ 176 w 379"/>
                  <a:gd name="T9" fmla="*/ 30 h 55"/>
                  <a:gd name="T10" fmla="*/ 186 w 379"/>
                  <a:gd name="T11" fmla="*/ 30 h 55"/>
                  <a:gd name="T12" fmla="*/ 196 w 379"/>
                  <a:gd name="T13" fmla="*/ 31 h 55"/>
                  <a:gd name="T14" fmla="*/ 205 w 379"/>
                  <a:gd name="T15" fmla="*/ 36 h 55"/>
                  <a:gd name="T16" fmla="*/ 214 w 379"/>
                  <a:gd name="T17" fmla="*/ 39 h 55"/>
                  <a:gd name="T18" fmla="*/ 224 w 379"/>
                  <a:gd name="T19" fmla="*/ 40 h 55"/>
                  <a:gd name="T20" fmla="*/ 235 w 379"/>
                  <a:gd name="T21" fmla="*/ 37 h 55"/>
                  <a:gd name="T22" fmla="*/ 254 w 379"/>
                  <a:gd name="T23" fmla="*/ 31 h 55"/>
                  <a:gd name="T24" fmla="*/ 273 w 379"/>
                  <a:gd name="T25" fmla="*/ 24 h 55"/>
                  <a:gd name="T26" fmla="*/ 291 w 379"/>
                  <a:gd name="T27" fmla="*/ 16 h 55"/>
                  <a:gd name="T28" fmla="*/ 307 w 379"/>
                  <a:gd name="T29" fmla="*/ 14 h 55"/>
                  <a:gd name="T30" fmla="*/ 320 w 379"/>
                  <a:gd name="T31" fmla="*/ 19 h 55"/>
                  <a:gd name="T32" fmla="*/ 334 w 379"/>
                  <a:gd name="T33" fmla="*/ 27 h 55"/>
                  <a:gd name="T34" fmla="*/ 350 w 379"/>
                  <a:gd name="T35" fmla="*/ 29 h 55"/>
                  <a:gd name="T36" fmla="*/ 364 w 379"/>
                  <a:gd name="T37" fmla="*/ 19 h 55"/>
                  <a:gd name="T38" fmla="*/ 372 w 379"/>
                  <a:gd name="T39" fmla="*/ 11 h 55"/>
                  <a:gd name="T40" fmla="*/ 377 w 379"/>
                  <a:gd name="T41" fmla="*/ 4 h 55"/>
                  <a:gd name="T42" fmla="*/ 368 w 379"/>
                  <a:gd name="T43" fmla="*/ 1 h 55"/>
                  <a:gd name="T44" fmla="*/ 345 w 379"/>
                  <a:gd name="T45" fmla="*/ 2 h 55"/>
                  <a:gd name="T46" fmla="*/ 319 w 379"/>
                  <a:gd name="T47" fmla="*/ 4 h 55"/>
                  <a:gd name="T48" fmla="*/ 291 w 379"/>
                  <a:gd name="T49" fmla="*/ 7 h 55"/>
                  <a:gd name="T50" fmla="*/ 264 w 379"/>
                  <a:gd name="T51" fmla="*/ 13 h 55"/>
                  <a:gd name="T52" fmla="*/ 238 w 379"/>
                  <a:gd name="T53" fmla="*/ 19 h 55"/>
                  <a:gd name="T54" fmla="*/ 209 w 379"/>
                  <a:gd name="T55" fmla="*/ 24 h 55"/>
                  <a:gd name="T56" fmla="*/ 175 w 379"/>
                  <a:gd name="T57" fmla="*/ 26 h 55"/>
                  <a:gd name="T58" fmla="*/ 148 w 379"/>
                  <a:gd name="T59" fmla="*/ 24 h 55"/>
                  <a:gd name="T60" fmla="*/ 123 w 379"/>
                  <a:gd name="T61" fmla="*/ 19 h 55"/>
                  <a:gd name="T62" fmla="*/ 98 w 379"/>
                  <a:gd name="T63" fmla="*/ 14 h 55"/>
                  <a:gd name="T64" fmla="*/ 71 w 379"/>
                  <a:gd name="T65" fmla="*/ 9 h 55"/>
                  <a:gd name="T66" fmla="*/ 42 w 379"/>
                  <a:gd name="T67" fmla="*/ 4 h 55"/>
                  <a:gd name="T68" fmla="*/ 15 w 379"/>
                  <a:gd name="T69" fmla="*/ 0 h 55"/>
                  <a:gd name="T70" fmla="*/ 5 w 379"/>
                  <a:gd name="T71" fmla="*/ 1 h 55"/>
                  <a:gd name="T72" fmla="*/ 21 w 379"/>
                  <a:gd name="T73" fmla="*/ 5 h 55"/>
                  <a:gd name="T74" fmla="*/ 31 w 379"/>
                  <a:gd name="T75" fmla="*/ 12 h 55"/>
                  <a:gd name="T76" fmla="*/ 36 w 379"/>
                  <a:gd name="T77" fmla="*/ 23 h 55"/>
                  <a:gd name="T78" fmla="*/ 41 w 379"/>
                  <a:gd name="T79" fmla="*/ 30 h 55"/>
                  <a:gd name="T80" fmla="*/ 47 w 379"/>
                  <a:gd name="T81" fmla="*/ 32 h 55"/>
                  <a:gd name="T82" fmla="*/ 55 w 379"/>
                  <a:gd name="T83" fmla="*/ 31 h 55"/>
                  <a:gd name="T84" fmla="*/ 63 w 379"/>
                  <a:gd name="T85" fmla="*/ 26 h 55"/>
                  <a:gd name="T86" fmla="*/ 65 w 379"/>
                  <a:gd name="T87" fmla="*/ 23 h 55"/>
                  <a:gd name="T88" fmla="*/ 67 w 379"/>
                  <a:gd name="T89" fmla="*/ 21 h 55"/>
                  <a:gd name="T90" fmla="*/ 70 w 379"/>
                  <a:gd name="T91" fmla="*/ 18 h 55"/>
                  <a:gd name="T92" fmla="*/ 78 w 379"/>
                  <a:gd name="T93" fmla="*/ 16 h 55"/>
                  <a:gd name="T94" fmla="*/ 88 w 379"/>
                  <a:gd name="T95" fmla="*/ 17 h 55"/>
                  <a:gd name="T96" fmla="*/ 96 w 379"/>
                  <a:gd name="T97" fmla="*/ 19 h 55"/>
                  <a:gd name="T98" fmla="*/ 103 w 379"/>
                  <a:gd name="T99" fmla="*/ 25 h 55"/>
                  <a:gd name="T100" fmla="*/ 102 w 379"/>
                  <a:gd name="T101" fmla="*/ 30 h 55"/>
                  <a:gd name="T102" fmla="*/ 101 w 379"/>
                  <a:gd name="T103" fmla="*/ 35 h 55"/>
                  <a:gd name="T104" fmla="*/ 103 w 379"/>
                  <a:gd name="T105" fmla="*/ 39 h 55"/>
                  <a:gd name="T106" fmla="*/ 112 w 379"/>
                  <a:gd name="T107" fmla="*/ 44 h 55"/>
                  <a:gd name="T108" fmla="*/ 126 w 379"/>
                  <a:gd name="T109" fmla="*/ 47 h 55"/>
                  <a:gd name="T110" fmla="*/ 139 w 379"/>
                  <a:gd name="T111" fmla="*/ 47 h 55"/>
                  <a:gd name="T112" fmla="*/ 153 w 379"/>
                  <a:gd name="T113" fmla="*/ 47 h 55"/>
                  <a:gd name="T114" fmla="*/ 159 w 379"/>
                  <a:gd name="T115" fmla="*/ 51 h 55"/>
                  <a:gd name="T116" fmla="*/ 168 w 379"/>
                  <a:gd name="T117" fmla="*/ 53 h 55"/>
                  <a:gd name="T118" fmla="*/ 179 w 379"/>
                  <a:gd name="T119" fmla="*/ 54 h 5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79"/>
                  <a:gd name="T181" fmla="*/ 0 h 55"/>
                  <a:gd name="T182" fmla="*/ 379 w 379"/>
                  <a:gd name="T183" fmla="*/ 55 h 5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79" h="55">
                    <a:moveTo>
                      <a:pt x="185" y="54"/>
                    </a:moveTo>
                    <a:lnTo>
                      <a:pt x="184" y="53"/>
                    </a:lnTo>
                    <a:lnTo>
                      <a:pt x="183" y="52"/>
                    </a:lnTo>
                    <a:lnTo>
                      <a:pt x="182" y="51"/>
                    </a:lnTo>
                    <a:lnTo>
                      <a:pt x="181" y="51"/>
                    </a:lnTo>
                    <a:lnTo>
                      <a:pt x="181" y="50"/>
                    </a:lnTo>
                    <a:lnTo>
                      <a:pt x="180" y="49"/>
                    </a:lnTo>
                    <a:lnTo>
                      <a:pt x="179" y="49"/>
                    </a:lnTo>
                    <a:lnTo>
                      <a:pt x="178" y="49"/>
                    </a:lnTo>
                    <a:lnTo>
                      <a:pt x="177" y="48"/>
                    </a:lnTo>
                    <a:lnTo>
                      <a:pt x="177" y="47"/>
                    </a:lnTo>
                    <a:lnTo>
                      <a:pt x="176" y="47"/>
                    </a:lnTo>
                    <a:lnTo>
                      <a:pt x="175" y="46"/>
                    </a:lnTo>
                    <a:lnTo>
                      <a:pt x="174" y="45"/>
                    </a:lnTo>
                    <a:lnTo>
                      <a:pt x="173" y="45"/>
                    </a:lnTo>
                    <a:lnTo>
                      <a:pt x="172" y="44"/>
                    </a:lnTo>
                    <a:lnTo>
                      <a:pt x="171" y="44"/>
                    </a:lnTo>
                    <a:lnTo>
                      <a:pt x="170" y="43"/>
                    </a:lnTo>
                    <a:lnTo>
                      <a:pt x="170" y="42"/>
                    </a:lnTo>
                    <a:lnTo>
                      <a:pt x="169" y="42"/>
                    </a:lnTo>
                    <a:lnTo>
                      <a:pt x="168" y="41"/>
                    </a:lnTo>
                    <a:lnTo>
                      <a:pt x="168" y="40"/>
                    </a:lnTo>
                    <a:lnTo>
                      <a:pt x="167" y="40"/>
                    </a:lnTo>
                    <a:lnTo>
                      <a:pt x="166" y="39"/>
                    </a:lnTo>
                    <a:lnTo>
                      <a:pt x="165" y="38"/>
                    </a:lnTo>
                    <a:lnTo>
                      <a:pt x="164" y="37"/>
                    </a:lnTo>
                    <a:lnTo>
                      <a:pt x="164" y="36"/>
                    </a:lnTo>
                    <a:lnTo>
                      <a:pt x="163" y="36"/>
                    </a:lnTo>
                    <a:lnTo>
                      <a:pt x="163" y="35"/>
                    </a:lnTo>
                    <a:lnTo>
                      <a:pt x="162" y="34"/>
                    </a:lnTo>
                    <a:lnTo>
                      <a:pt x="162" y="33"/>
                    </a:lnTo>
                    <a:lnTo>
                      <a:pt x="163" y="33"/>
                    </a:lnTo>
                    <a:lnTo>
                      <a:pt x="164" y="33"/>
                    </a:lnTo>
                    <a:lnTo>
                      <a:pt x="166" y="32"/>
                    </a:lnTo>
                    <a:lnTo>
                      <a:pt x="167" y="32"/>
                    </a:lnTo>
                    <a:lnTo>
                      <a:pt x="168" y="31"/>
                    </a:lnTo>
                    <a:lnTo>
                      <a:pt x="169" y="31"/>
                    </a:lnTo>
                    <a:lnTo>
                      <a:pt x="170" y="31"/>
                    </a:lnTo>
                    <a:lnTo>
                      <a:pt x="171" y="31"/>
                    </a:lnTo>
                    <a:lnTo>
                      <a:pt x="172" y="31"/>
                    </a:lnTo>
                    <a:lnTo>
                      <a:pt x="173" y="30"/>
                    </a:lnTo>
                    <a:lnTo>
                      <a:pt x="174" y="30"/>
                    </a:lnTo>
                    <a:lnTo>
                      <a:pt x="176" y="30"/>
                    </a:lnTo>
                    <a:lnTo>
                      <a:pt x="177" y="30"/>
                    </a:lnTo>
                    <a:lnTo>
                      <a:pt x="178" y="30"/>
                    </a:lnTo>
                    <a:lnTo>
                      <a:pt x="179" y="30"/>
                    </a:lnTo>
                    <a:lnTo>
                      <a:pt x="180" y="30"/>
                    </a:lnTo>
                    <a:lnTo>
                      <a:pt x="181" y="29"/>
                    </a:lnTo>
                    <a:lnTo>
                      <a:pt x="183" y="29"/>
                    </a:lnTo>
                    <a:lnTo>
                      <a:pt x="184" y="29"/>
                    </a:lnTo>
                    <a:lnTo>
                      <a:pt x="185" y="30"/>
                    </a:lnTo>
                    <a:lnTo>
                      <a:pt x="186" y="30"/>
                    </a:lnTo>
                    <a:lnTo>
                      <a:pt x="187" y="30"/>
                    </a:lnTo>
                    <a:lnTo>
                      <a:pt x="188" y="30"/>
                    </a:lnTo>
                    <a:lnTo>
                      <a:pt x="189" y="30"/>
                    </a:lnTo>
                    <a:lnTo>
                      <a:pt x="190" y="30"/>
                    </a:lnTo>
                    <a:lnTo>
                      <a:pt x="191" y="30"/>
                    </a:lnTo>
                    <a:lnTo>
                      <a:pt x="192" y="31"/>
                    </a:lnTo>
                    <a:lnTo>
                      <a:pt x="194" y="31"/>
                    </a:lnTo>
                    <a:lnTo>
                      <a:pt x="195" y="31"/>
                    </a:lnTo>
                    <a:lnTo>
                      <a:pt x="196" y="31"/>
                    </a:lnTo>
                    <a:lnTo>
                      <a:pt x="198" y="31"/>
                    </a:lnTo>
                    <a:lnTo>
                      <a:pt x="199" y="31"/>
                    </a:lnTo>
                    <a:lnTo>
                      <a:pt x="200" y="32"/>
                    </a:lnTo>
                    <a:lnTo>
                      <a:pt x="201" y="33"/>
                    </a:lnTo>
                    <a:lnTo>
                      <a:pt x="201" y="34"/>
                    </a:lnTo>
                    <a:lnTo>
                      <a:pt x="202" y="35"/>
                    </a:lnTo>
                    <a:lnTo>
                      <a:pt x="203" y="35"/>
                    </a:lnTo>
                    <a:lnTo>
                      <a:pt x="204" y="36"/>
                    </a:lnTo>
                    <a:lnTo>
                      <a:pt x="205" y="36"/>
                    </a:lnTo>
                    <a:lnTo>
                      <a:pt x="206" y="36"/>
                    </a:lnTo>
                    <a:lnTo>
                      <a:pt x="207" y="37"/>
                    </a:lnTo>
                    <a:lnTo>
                      <a:pt x="208" y="37"/>
                    </a:lnTo>
                    <a:lnTo>
                      <a:pt x="209" y="38"/>
                    </a:lnTo>
                    <a:lnTo>
                      <a:pt x="210" y="38"/>
                    </a:lnTo>
                    <a:lnTo>
                      <a:pt x="211" y="39"/>
                    </a:lnTo>
                    <a:lnTo>
                      <a:pt x="212" y="39"/>
                    </a:lnTo>
                    <a:lnTo>
                      <a:pt x="213" y="39"/>
                    </a:lnTo>
                    <a:lnTo>
                      <a:pt x="214" y="39"/>
                    </a:lnTo>
                    <a:lnTo>
                      <a:pt x="215" y="39"/>
                    </a:lnTo>
                    <a:lnTo>
                      <a:pt x="216" y="39"/>
                    </a:lnTo>
                    <a:lnTo>
                      <a:pt x="218" y="40"/>
                    </a:lnTo>
                    <a:lnTo>
                      <a:pt x="219" y="40"/>
                    </a:lnTo>
                    <a:lnTo>
                      <a:pt x="220" y="40"/>
                    </a:lnTo>
                    <a:lnTo>
                      <a:pt x="221" y="40"/>
                    </a:lnTo>
                    <a:lnTo>
                      <a:pt x="222" y="40"/>
                    </a:lnTo>
                    <a:lnTo>
                      <a:pt x="223" y="40"/>
                    </a:lnTo>
                    <a:lnTo>
                      <a:pt x="224" y="40"/>
                    </a:lnTo>
                    <a:lnTo>
                      <a:pt x="225" y="40"/>
                    </a:lnTo>
                    <a:lnTo>
                      <a:pt x="226" y="39"/>
                    </a:lnTo>
                    <a:lnTo>
                      <a:pt x="227" y="39"/>
                    </a:lnTo>
                    <a:lnTo>
                      <a:pt x="229" y="39"/>
                    </a:lnTo>
                    <a:lnTo>
                      <a:pt x="231" y="39"/>
                    </a:lnTo>
                    <a:lnTo>
                      <a:pt x="233" y="38"/>
                    </a:lnTo>
                    <a:lnTo>
                      <a:pt x="235" y="37"/>
                    </a:lnTo>
                    <a:lnTo>
                      <a:pt x="238" y="37"/>
                    </a:lnTo>
                    <a:lnTo>
                      <a:pt x="240" y="36"/>
                    </a:lnTo>
                    <a:lnTo>
                      <a:pt x="242" y="36"/>
                    </a:lnTo>
                    <a:lnTo>
                      <a:pt x="244" y="35"/>
                    </a:lnTo>
                    <a:lnTo>
                      <a:pt x="246" y="35"/>
                    </a:lnTo>
                    <a:lnTo>
                      <a:pt x="248" y="34"/>
                    </a:lnTo>
                    <a:lnTo>
                      <a:pt x="251" y="33"/>
                    </a:lnTo>
                    <a:lnTo>
                      <a:pt x="252" y="32"/>
                    </a:lnTo>
                    <a:lnTo>
                      <a:pt x="254" y="31"/>
                    </a:lnTo>
                    <a:lnTo>
                      <a:pt x="256" y="31"/>
                    </a:lnTo>
                    <a:lnTo>
                      <a:pt x="258" y="30"/>
                    </a:lnTo>
                    <a:lnTo>
                      <a:pt x="260" y="29"/>
                    </a:lnTo>
                    <a:lnTo>
                      <a:pt x="262" y="28"/>
                    </a:lnTo>
                    <a:lnTo>
                      <a:pt x="265" y="27"/>
                    </a:lnTo>
                    <a:lnTo>
                      <a:pt x="267" y="27"/>
                    </a:lnTo>
                    <a:lnTo>
                      <a:pt x="269" y="26"/>
                    </a:lnTo>
                    <a:lnTo>
                      <a:pt x="271" y="25"/>
                    </a:lnTo>
                    <a:lnTo>
                      <a:pt x="273" y="24"/>
                    </a:lnTo>
                    <a:lnTo>
                      <a:pt x="274" y="23"/>
                    </a:lnTo>
                    <a:lnTo>
                      <a:pt x="276" y="22"/>
                    </a:lnTo>
                    <a:lnTo>
                      <a:pt x="279" y="21"/>
                    </a:lnTo>
                    <a:lnTo>
                      <a:pt x="281" y="20"/>
                    </a:lnTo>
                    <a:lnTo>
                      <a:pt x="282" y="19"/>
                    </a:lnTo>
                    <a:lnTo>
                      <a:pt x="284" y="18"/>
                    </a:lnTo>
                    <a:lnTo>
                      <a:pt x="287" y="18"/>
                    </a:lnTo>
                    <a:lnTo>
                      <a:pt x="289" y="17"/>
                    </a:lnTo>
                    <a:lnTo>
                      <a:pt x="291" y="16"/>
                    </a:lnTo>
                    <a:lnTo>
                      <a:pt x="293" y="15"/>
                    </a:lnTo>
                    <a:lnTo>
                      <a:pt x="294" y="14"/>
                    </a:lnTo>
                    <a:lnTo>
                      <a:pt x="297" y="13"/>
                    </a:lnTo>
                    <a:lnTo>
                      <a:pt x="298" y="13"/>
                    </a:lnTo>
                    <a:lnTo>
                      <a:pt x="300" y="13"/>
                    </a:lnTo>
                    <a:lnTo>
                      <a:pt x="302" y="13"/>
                    </a:lnTo>
                    <a:lnTo>
                      <a:pt x="304" y="13"/>
                    </a:lnTo>
                    <a:lnTo>
                      <a:pt x="305" y="14"/>
                    </a:lnTo>
                    <a:lnTo>
                      <a:pt x="307" y="14"/>
                    </a:lnTo>
                    <a:lnTo>
                      <a:pt x="309" y="15"/>
                    </a:lnTo>
                    <a:lnTo>
                      <a:pt x="310" y="15"/>
                    </a:lnTo>
                    <a:lnTo>
                      <a:pt x="312" y="15"/>
                    </a:lnTo>
                    <a:lnTo>
                      <a:pt x="313" y="16"/>
                    </a:lnTo>
                    <a:lnTo>
                      <a:pt x="315" y="17"/>
                    </a:lnTo>
                    <a:lnTo>
                      <a:pt x="316" y="18"/>
                    </a:lnTo>
                    <a:lnTo>
                      <a:pt x="317" y="18"/>
                    </a:lnTo>
                    <a:lnTo>
                      <a:pt x="319" y="19"/>
                    </a:lnTo>
                    <a:lnTo>
                      <a:pt x="320" y="19"/>
                    </a:lnTo>
                    <a:lnTo>
                      <a:pt x="322" y="20"/>
                    </a:lnTo>
                    <a:lnTo>
                      <a:pt x="323" y="21"/>
                    </a:lnTo>
                    <a:lnTo>
                      <a:pt x="325" y="22"/>
                    </a:lnTo>
                    <a:lnTo>
                      <a:pt x="326" y="22"/>
                    </a:lnTo>
                    <a:lnTo>
                      <a:pt x="328" y="23"/>
                    </a:lnTo>
                    <a:lnTo>
                      <a:pt x="329" y="24"/>
                    </a:lnTo>
                    <a:lnTo>
                      <a:pt x="331" y="25"/>
                    </a:lnTo>
                    <a:lnTo>
                      <a:pt x="332" y="26"/>
                    </a:lnTo>
                    <a:lnTo>
                      <a:pt x="334" y="27"/>
                    </a:lnTo>
                    <a:lnTo>
                      <a:pt x="336" y="27"/>
                    </a:lnTo>
                    <a:lnTo>
                      <a:pt x="337" y="28"/>
                    </a:lnTo>
                    <a:lnTo>
                      <a:pt x="339" y="28"/>
                    </a:lnTo>
                    <a:lnTo>
                      <a:pt x="340" y="29"/>
                    </a:lnTo>
                    <a:lnTo>
                      <a:pt x="342" y="29"/>
                    </a:lnTo>
                    <a:lnTo>
                      <a:pt x="344" y="30"/>
                    </a:lnTo>
                    <a:lnTo>
                      <a:pt x="347" y="31"/>
                    </a:lnTo>
                    <a:lnTo>
                      <a:pt x="349" y="31"/>
                    </a:lnTo>
                    <a:lnTo>
                      <a:pt x="350" y="29"/>
                    </a:lnTo>
                    <a:lnTo>
                      <a:pt x="352" y="28"/>
                    </a:lnTo>
                    <a:lnTo>
                      <a:pt x="354" y="27"/>
                    </a:lnTo>
                    <a:lnTo>
                      <a:pt x="356" y="26"/>
                    </a:lnTo>
                    <a:lnTo>
                      <a:pt x="357" y="24"/>
                    </a:lnTo>
                    <a:lnTo>
                      <a:pt x="358" y="23"/>
                    </a:lnTo>
                    <a:lnTo>
                      <a:pt x="360" y="22"/>
                    </a:lnTo>
                    <a:lnTo>
                      <a:pt x="361" y="21"/>
                    </a:lnTo>
                    <a:lnTo>
                      <a:pt x="363" y="20"/>
                    </a:lnTo>
                    <a:lnTo>
                      <a:pt x="364" y="19"/>
                    </a:lnTo>
                    <a:lnTo>
                      <a:pt x="365" y="18"/>
                    </a:lnTo>
                    <a:lnTo>
                      <a:pt x="366" y="17"/>
                    </a:lnTo>
                    <a:lnTo>
                      <a:pt x="367" y="16"/>
                    </a:lnTo>
                    <a:lnTo>
                      <a:pt x="368" y="15"/>
                    </a:lnTo>
                    <a:lnTo>
                      <a:pt x="369" y="14"/>
                    </a:lnTo>
                    <a:lnTo>
                      <a:pt x="370" y="13"/>
                    </a:lnTo>
                    <a:lnTo>
                      <a:pt x="371" y="13"/>
                    </a:lnTo>
                    <a:lnTo>
                      <a:pt x="372" y="12"/>
                    </a:lnTo>
                    <a:lnTo>
                      <a:pt x="372" y="11"/>
                    </a:lnTo>
                    <a:lnTo>
                      <a:pt x="373" y="10"/>
                    </a:lnTo>
                    <a:lnTo>
                      <a:pt x="374" y="9"/>
                    </a:lnTo>
                    <a:lnTo>
                      <a:pt x="375" y="8"/>
                    </a:lnTo>
                    <a:lnTo>
                      <a:pt x="376" y="7"/>
                    </a:lnTo>
                    <a:lnTo>
                      <a:pt x="376" y="6"/>
                    </a:lnTo>
                    <a:lnTo>
                      <a:pt x="376" y="5"/>
                    </a:lnTo>
                    <a:lnTo>
                      <a:pt x="377" y="5"/>
                    </a:lnTo>
                    <a:lnTo>
                      <a:pt x="377" y="4"/>
                    </a:lnTo>
                    <a:lnTo>
                      <a:pt x="377" y="3"/>
                    </a:lnTo>
                    <a:lnTo>
                      <a:pt x="377" y="2"/>
                    </a:lnTo>
                    <a:lnTo>
                      <a:pt x="378" y="1"/>
                    </a:lnTo>
                    <a:lnTo>
                      <a:pt x="378" y="0"/>
                    </a:lnTo>
                    <a:lnTo>
                      <a:pt x="376" y="0"/>
                    </a:lnTo>
                    <a:lnTo>
                      <a:pt x="374" y="1"/>
                    </a:lnTo>
                    <a:lnTo>
                      <a:pt x="372" y="1"/>
                    </a:lnTo>
                    <a:lnTo>
                      <a:pt x="370" y="1"/>
                    </a:lnTo>
                    <a:lnTo>
                      <a:pt x="368" y="1"/>
                    </a:lnTo>
                    <a:lnTo>
                      <a:pt x="365" y="1"/>
                    </a:lnTo>
                    <a:lnTo>
                      <a:pt x="363" y="1"/>
                    </a:lnTo>
                    <a:lnTo>
                      <a:pt x="361" y="2"/>
                    </a:lnTo>
                    <a:lnTo>
                      <a:pt x="358" y="2"/>
                    </a:lnTo>
                    <a:lnTo>
                      <a:pt x="356" y="2"/>
                    </a:lnTo>
                    <a:lnTo>
                      <a:pt x="354" y="2"/>
                    </a:lnTo>
                    <a:lnTo>
                      <a:pt x="351" y="2"/>
                    </a:lnTo>
                    <a:lnTo>
                      <a:pt x="348" y="2"/>
                    </a:lnTo>
                    <a:lnTo>
                      <a:pt x="345" y="2"/>
                    </a:lnTo>
                    <a:lnTo>
                      <a:pt x="343" y="2"/>
                    </a:lnTo>
                    <a:lnTo>
                      <a:pt x="340" y="2"/>
                    </a:lnTo>
                    <a:lnTo>
                      <a:pt x="337" y="3"/>
                    </a:lnTo>
                    <a:lnTo>
                      <a:pt x="334" y="3"/>
                    </a:lnTo>
                    <a:lnTo>
                      <a:pt x="331" y="3"/>
                    </a:lnTo>
                    <a:lnTo>
                      <a:pt x="328" y="3"/>
                    </a:lnTo>
                    <a:lnTo>
                      <a:pt x="325" y="3"/>
                    </a:lnTo>
                    <a:lnTo>
                      <a:pt x="322" y="3"/>
                    </a:lnTo>
                    <a:lnTo>
                      <a:pt x="319" y="4"/>
                    </a:lnTo>
                    <a:lnTo>
                      <a:pt x="316" y="4"/>
                    </a:lnTo>
                    <a:lnTo>
                      <a:pt x="313" y="4"/>
                    </a:lnTo>
                    <a:lnTo>
                      <a:pt x="310" y="4"/>
                    </a:lnTo>
                    <a:lnTo>
                      <a:pt x="307" y="5"/>
                    </a:lnTo>
                    <a:lnTo>
                      <a:pt x="304" y="5"/>
                    </a:lnTo>
                    <a:lnTo>
                      <a:pt x="301" y="5"/>
                    </a:lnTo>
                    <a:lnTo>
                      <a:pt x="297" y="6"/>
                    </a:lnTo>
                    <a:lnTo>
                      <a:pt x="294" y="7"/>
                    </a:lnTo>
                    <a:lnTo>
                      <a:pt x="291" y="7"/>
                    </a:lnTo>
                    <a:lnTo>
                      <a:pt x="288" y="8"/>
                    </a:lnTo>
                    <a:lnTo>
                      <a:pt x="285" y="9"/>
                    </a:lnTo>
                    <a:lnTo>
                      <a:pt x="282" y="9"/>
                    </a:lnTo>
                    <a:lnTo>
                      <a:pt x="279" y="10"/>
                    </a:lnTo>
                    <a:lnTo>
                      <a:pt x="276" y="11"/>
                    </a:lnTo>
                    <a:lnTo>
                      <a:pt x="273" y="11"/>
                    </a:lnTo>
                    <a:lnTo>
                      <a:pt x="270" y="12"/>
                    </a:lnTo>
                    <a:lnTo>
                      <a:pt x="267" y="13"/>
                    </a:lnTo>
                    <a:lnTo>
                      <a:pt x="264" y="13"/>
                    </a:lnTo>
                    <a:lnTo>
                      <a:pt x="261" y="14"/>
                    </a:lnTo>
                    <a:lnTo>
                      <a:pt x="258" y="15"/>
                    </a:lnTo>
                    <a:lnTo>
                      <a:pt x="255" y="15"/>
                    </a:lnTo>
                    <a:lnTo>
                      <a:pt x="252" y="16"/>
                    </a:lnTo>
                    <a:lnTo>
                      <a:pt x="250" y="17"/>
                    </a:lnTo>
                    <a:lnTo>
                      <a:pt x="247" y="18"/>
                    </a:lnTo>
                    <a:lnTo>
                      <a:pt x="244" y="18"/>
                    </a:lnTo>
                    <a:lnTo>
                      <a:pt x="241" y="19"/>
                    </a:lnTo>
                    <a:lnTo>
                      <a:pt x="238" y="19"/>
                    </a:lnTo>
                    <a:lnTo>
                      <a:pt x="235" y="20"/>
                    </a:lnTo>
                    <a:lnTo>
                      <a:pt x="231" y="21"/>
                    </a:lnTo>
                    <a:lnTo>
                      <a:pt x="229" y="21"/>
                    </a:lnTo>
                    <a:lnTo>
                      <a:pt x="225" y="22"/>
                    </a:lnTo>
                    <a:lnTo>
                      <a:pt x="222" y="22"/>
                    </a:lnTo>
                    <a:lnTo>
                      <a:pt x="218" y="23"/>
                    </a:lnTo>
                    <a:lnTo>
                      <a:pt x="215" y="23"/>
                    </a:lnTo>
                    <a:lnTo>
                      <a:pt x="212" y="24"/>
                    </a:lnTo>
                    <a:lnTo>
                      <a:pt x="209" y="24"/>
                    </a:lnTo>
                    <a:lnTo>
                      <a:pt x="205" y="25"/>
                    </a:lnTo>
                    <a:lnTo>
                      <a:pt x="201" y="25"/>
                    </a:lnTo>
                    <a:lnTo>
                      <a:pt x="197" y="25"/>
                    </a:lnTo>
                    <a:lnTo>
                      <a:pt x="193" y="25"/>
                    </a:lnTo>
                    <a:lnTo>
                      <a:pt x="189" y="26"/>
                    </a:lnTo>
                    <a:lnTo>
                      <a:pt x="186" y="26"/>
                    </a:lnTo>
                    <a:lnTo>
                      <a:pt x="182" y="26"/>
                    </a:lnTo>
                    <a:lnTo>
                      <a:pt x="179" y="26"/>
                    </a:lnTo>
                    <a:lnTo>
                      <a:pt x="175" y="26"/>
                    </a:lnTo>
                    <a:lnTo>
                      <a:pt x="172" y="26"/>
                    </a:lnTo>
                    <a:lnTo>
                      <a:pt x="168" y="26"/>
                    </a:lnTo>
                    <a:lnTo>
                      <a:pt x="166" y="26"/>
                    </a:lnTo>
                    <a:lnTo>
                      <a:pt x="163" y="26"/>
                    </a:lnTo>
                    <a:lnTo>
                      <a:pt x="160" y="25"/>
                    </a:lnTo>
                    <a:lnTo>
                      <a:pt x="157" y="25"/>
                    </a:lnTo>
                    <a:lnTo>
                      <a:pt x="154" y="25"/>
                    </a:lnTo>
                    <a:lnTo>
                      <a:pt x="150" y="24"/>
                    </a:lnTo>
                    <a:lnTo>
                      <a:pt x="148" y="24"/>
                    </a:lnTo>
                    <a:lnTo>
                      <a:pt x="145" y="23"/>
                    </a:lnTo>
                    <a:lnTo>
                      <a:pt x="142" y="23"/>
                    </a:lnTo>
                    <a:lnTo>
                      <a:pt x="139" y="22"/>
                    </a:lnTo>
                    <a:lnTo>
                      <a:pt x="137" y="22"/>
                    </a:lnTo>
                    <a:lnTo>
                      <a:pt x="134" y="21"/>
                    </a:lnTo>
                    <a:lnTo>
                      <a:pt x="131" y="21"/>
                    </a:lnTo>
                    <a:lnTo>
                      <a:pt x="128" y="20"/>
                    </a:lnTo>
                    <a:lnTo>
                      <a:pt x="126" y="19"/>
                    </a:lnTo>
                    <a:lnTo>
                      <a:pt x="123" y="19"/>
                    </a:lnTo>
                    <a:lnTo>
                      <a:pt x="120" y="18"/>
                    </a:lnTo>
                    <a:lnTo>
                      <a:pt x="117" y="18"/>
                    </a:lnTo>
                    <a:lnTo>
                      <a:pt x="115" y="17"/>
                    </a:lnTo>
                    <a:lnTo>
                      <a:pt x="112" y="17"/>
                    </a:lnTo>
                    <a:lnTo>
                      <a:pt x="109" y="16"/>
                    </a:lnTo>
                    <a:lnTo>
                      <a:pt x="106" y="16"/>
                    </a:lnTo>
                    <a:lnTo>
                      <a:pt x="104" y="15"/>
                    </a:lnTo>
                    <a:lnTo>
                      <a:pt x="101" y="15"/>
                    </a:lnTo>
                    <a:lnTo>
                      <a:pt x="98" y="14"/>
                    </a:lnTo>
                    <a:lnTo>
                      <a:pt x="95" y="13"/>
                    </a:lnTo>
                    <a:lnTo>
                      <a:pt x="92" y="13"/>
                    </a:lnTo>
                    <a:lnTo>
                      <a:pt x="89" y="13"/>
                    </a:lnTo>
                    <a:lnTo>
                      <a:pt x="86" y="13"/>
                    </a:lnTo>
                    <a:lnTo>
                      <a:pt x="83" y="12"/>
                    </a:lnTo>
                    <a:lnTo>
                      <a:pt x="80" y="11"/>
                    </a:lnTo>
                    <a:lnTo>
                      <a:pt x="77" y="11"/>
                    </a:lnTo>
                    <a:lnTo>
                      <a:pt x="74" y="10"/>
                    </a:lnTo>
                    <a:lnTo>
                      <a:pt x="71" y="9"/>
                    </a:lnTo>
                    <a:lnTo>
                      <a:pt x="68" y="9"/>
                    </a:lnTo>
                    <a:lnTo>
                      <a:pt x="64" y="9"/>
                    </a:lnTo>
                    <a:lnTo>
                      <a:pt x="61" y="8"/>
                    </a:lnTo>
                    <a:lnTo>
                      <a:pt x="58" y="7"/>
                    </a:lnTo>
                    <a:lnTo>
                      <a:pt x="55" y="6"/>
                    </a:lnTo>
                    <a:lnTo>
                      <a:pt x="52" y="5"/>
                    </a:lnTo>
                    <a:lnTo>
                      <a:pt x="49" y="5"/>
                    </a:lnTo>
                    <a:lnTo>
                      <a:pt x="45" y="4"/>
                    </a:lnTo>
                    <a:lnTo>
                      <a:pt x="42" y="4"/>
                    </a:lnTo>
                    <a:lnTo>
                      <a:pt x="39" y="3"/>
                    </a:lnTo>
                    <a:lnTo>
                      <a:pt x="36" y="3"/>
                    </a:lnTo>
                    <a:lnTo>
                      <a:pt x="33" y="2"/>
                    </a:lnTo>
                    <a:lnTo>
                      <a:pt x="30" y="2"/>
                    </a:lnTo>
                    <a:lnTo>
                      <a:pt x="27" y="1"/>
                    </a:lnTo>
                    <a:lnTo>
                      <a:pt x="23" y="1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1" y="5"/>
                    </a:lnTo>
                    <a:lnTo>
                      <a:pt x="23" y="6"/>
                    </a:lnTo>
                    <a:lnTo>
                      <a:pt x="24" y="7"/>
                    </a:lnTo>
                    <a:lnTo>
                      <a:pt x="25" y="8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29" y="10"/>
                    </a:lnTo>
                    <a:lnTo>
                      <a:pt x="30" y="11"/>
                    </a:lnTo>
                    <a:lnTo>
                      <a:pt x="31" y="12"/>
                    </a:lnTo>
                    <a:lnTo>
                      <a:pt x="32" y="13"/>
                    </a:lnTo>
                    <a:lnTo>
                      <a:pt x="32" y="14"/>
                    </a:lnTo>
                    <a:lnTo>
                      <a:pt x="33" y="15"/>
                    </a:lnTo>
                    <a:lnTo>
                      <a:pt x="34" y="17"/>
                    </a:lnTo>
                    <a:lnTo>
                      <a:pt x="34" y="18"/>
                    </a:lnTo>
                    <a:lnTo>
                      <a:pt x="35" y="19"/>
                    </a:lnTo>
                    <a:lnTo>
                      <a:pt x="35" y="21"/>
                    </a:lnTo>
                    <a:lnTo>
                      <a:pt x="36" y="22"/>
                    </a:lnTo>
                    <a:lnTo>
                      <a:pt x="36" y="23"/>
                    </a:lnTo>
                    <a:lnTo>
                      <a:pt x="36" y="25"/>
                    </a:lnTo>
                    <a:lnTo>
                      <a:pt x="36" y="27"/>
                    </a:lnTo>
                    <a:lnTo>
                      <a:pt x="37" y="27"/>
                    </a:lnTo>
                    <a:lnTo>
                      <a:pt x="38" y="28"/>
                    </a:lnTo>
                    <a:lnTo>
                      <a:pt x="38" y="29"/>
                    </a:lnTo>
                    <a:lnTo>
                      <a:pt x="39" y="29"/>
                    </a:lnTo>
                    <a:lnTo>
                      <a:pt x="40" y="29"/>
                    </a:lnTo>
                    <a:lnTo>
                      <a:pt x="40" y="30"/>
                    </a:lnTo>
                    <a:lnTo>
                      <a:pt x="41" y="30"/>
                    </a:lnTo>
                    <a:lnTo>
                      <a:pt x="42" y="31"/>
                    </a:lnTo>
                    <a:lnTo>
                      <a:pt x="43" y="31"/>
                    </a:lnTo>
                    <a:lnTo>
                      <a:pt x="44" y="31"/>
                    </a:lnTo>
                    <a:lnTo>
                      <a:pt x="45" y="31"/>
                    </a:lnTo>
                    <a:lnTo>
                      <a:pt x="46" y="31"/>
                    </a:lnTo>
                    <a:lnTo>
                      <a:pt x="46" y="32"/>
                    </a:lnTo>
                    <a:lnTo>
                      <a:pt x="47" y="32"/>
                    </a:lnTo>
                    <a:lnTo>
                      <a:pt x="48" y="32"/>
                    </a:lnTo>
                    <a:lnTo>
                      <a:pt x="49" y="32"/>
                    </a:lnTo>
                    <a:lnTo>
                      <a:pt x="50" y="31"/>
                    </a:lnTo>
                    <a:lnTo>
                      <a:pt x="51" y="31"/>
                    </a:lnTo>
                    <a:lnTo>
                      <a:pt x="52" y="31"/>
                    </a:lnTo>
                    <a:lnTo>
                      <a:pt x="53" y="31"/>
                    </a:lnTo>
                    <a:lnTo>
                      <a:pt x="54" y="31"/>
                    </a:lnTo>
                    <a:lnTo>
                      <a:pt x="55" y="31"/>
                    </a:lnTo>
                    <a:lnTo>
                      <a:pt x="56" y="30"/>
                    </a:lnTo>
                    <a:lnTo>
                      <a:pt x="57" y="29"/>
                    </a:lnTo>
                    <a:lnTo>
                      <a:pt x="58" y="29"/>
                    </a:lnTo>
                    <a:lnTo>
                      <a:pt x="59" y="28"/>
                    </a:lnTo>
                    <a:lnTo>
                      <a:pt x="61" y="28"/>
                    </a:lnTo>
                    <a:lnTo>
                      <a:pt x="62" y="27"/>
                    </a:lnTo>
                    <a:lnTo>
                      <a:pt x="63" y="27"/>
                    </a:lnTo>
                    <a:lnTo>
                      <a:pt x="63" y="26"/>
                    </a:lnTo>
                    <a:lnTo>
                      <a:pt x="63" y="25"/>
                    </a:lnTo>
                    <a:lnTo>
                      <a:pt x="64" y="25"/>
                    </a:lnTo>
                    <a:lnTo>
                      <a:pt x="64" y="24"/>
                    </a:lnTo>
                    <a:lnTo>
                      <a:pt x="65" y="24"/>
                    </a:lnTo>
                    <a:lnTo>
                      <a:pt x="65" y="23"/>
                    </a:lnTo>
                    <a:lnTo>
                      <a:pt x="66" y="22"/>
                    </a:lnTo>
                    <a:lnTo>
                      <a:pt x="67" y="22"/>
                    </a:lnTo>
                    <a:lnTo>
                      <a:pt x="67" y="21"/>
                    </a:lnTo>
                    <a:lnTo>
                      <a:pt x="68" y="20"/>
                    </a:lnTo>
                    <a:lnTo>
                      <a:pt x="68" y="19"/>
                    </a:lnTo>
                    <a:lnTo>
                      <a:pt x="69" y="19"/>
                    </a:lnTo>
                    <a:lnTo>
                      <a:pt x="69" y="18"/>
                    </a:lnTo>
                    <a:lnTo>
                      <a:pt x="70" y="18"/>
                    </a:lnTo>
                    <a:lnTo>
                      <a:pt x="70" y="17"/>
                    </a:lnTo>
                    <a:lnTo>
                      <a:pt x="71" y="17"/>
                    </a:lnTo>
                    <a:lnTo>
                      <a:pt x="72" y="17"/>
                    </a:lnTo>
                    <a:lnTo>
                      <a:pt x="73" y="17"/>
                    </a:lnTo>
                    <a:lnTo>
                      <a:pt x="74" y="16"/>
                    </a:lnTo>
                    <a:lnTo>
                      <a:pt x="76" y="16"/>
                    </a:lnTo>
                    <a:lnTo>
                      <a:pt x="77" y="16"/>
                    </a:lnTo>
                    <a:lnTo>
                      <a:pt x="78" y="16"/>
                    </a:lnTo>
                    <a:lnTo>
                      <a:pt x="79" y="16"/>
                    </a:lnTo>
                    <a:lnTo>
                      <a:pt x="80" y="16"/>
                    </a:lnTo>
                    <a:lnTo>
                      <a:pt x="82" y="16"/>
                    </a:lnTo>
                    <a:lnTo>
                      <a:pt x="83" y="16"/>
                    </a:lnTo>
                    <a:lnTo>
                      <a:pt x="84" y="16"/>
                    </a:lnTo>
                    <a:lnTo>
                      <a:pt x="86" y="16"/>
                    </a:lnTo>
                    <a:lnTo>
                      <a:pt x="87" y="16"/>
                    </a:lnTo>
                    <a:lnTo>
                      <a:pt x="88" y="17"/>
                    </a:lnTo>
                    <a:lnTo>
                      <a:pt x="89" y="17"/>
                    </a:lnTo>
                    <a:lnTo>
                      <a:pt x="90" y="17"/>
                    </a:lnTo>
                    <a:lnTo>
                      <a:pt x="91" y="17"/>
                    </a:lnTo>
                    <a:lnTo>
                      <a:pt x="92" y="18"/>
                    </a:lnTo>
                    <a:lnTo>
                      <a:pt x="93" y="18"/>
                    </a:lnTo>
                    <a:lnTo>
                      <a:pt x="94" y="18"/>
                    </a:lnTo>
                    <a:lnTo>
                      <a:pt x="95" y="18"/>
                    </a:lnTo>
                    <a:lnTo>
                      <a:pt x="96" y="19"/>
                    </a:lnTo>
                    <a:lnTo>
                      <a:pt x="97" y="20"/>
                    </a:lnTo>
                    <a:lnTo>
                      <a:pt x="98" y="20"/>
                    </a:lnTo>
                    <a:lnTo>
                      <a:pt x="99" y="21"/>
                    </a:lnTo>
                    <a:lnTo>
                      <a:pt x="100" y="22"/>
                    </a:lnTo>
                    <a:lnTo>
                      <a:pt x="101" y="22"/>
                    </a:lnTo>
                    <a:lnTo>
                      <a:pt x="102" y="23"/>
                    </a:lnTo>
                    <a:lnTo>
                      <a:pt x="103" y="24"/>
                    </a:lnTo>
                    <a:lnTo>
                      <a:pt x="103" y="25"/>
                    </a:lnTo>
                    <a:lnTo>
                      <a:pt x="103" y="26"/>
                    </a:lnTo>
                    <a:lnTo>
                      <a:pt x="103" y="27"/>
                    </a:lnTo>
                    <a:lnTo>
                      <a:pt x="102" y="27"/>
                    </a:lnTo>
                    <a:lnTo>
                      <a:pt x="102" y="28"/>
                    </a:lnTo>
                    <a:lnTo>
                      <a:pt x="102" y="29"/>
                    </a:lnTo>
                    <a:lnTo>
                      <a:pt x="102" y="30"/>
                    </a:lnTo>
                    <a:lnTo>
                      <a:pt x="102" y="31"/>
                    </a:lnTo>
                    <a:lnTo>
                      <a:pt x="102" y="32"/>
                    </a:lnTo>
                    <a:lnTo>
                      <a:pt x="101" y="32"/>
                    </a:lnTo>
                    <a:lnTo>
                      <a:pt x="101" y="33"/>
                    </a:lnTo>
                    <a:lnTo>
                      <a:pt x="101" y="34"/>
                    </a:lnTo>
                    <a:lnTo>
                      <a:pt x="101" y="35"/>
                    </a:lnTo>
                    <a:lnTo>
                      <a:pt x="102" y="36"/>
                    </a:lnTo>
                    <a:lnTo>
                      <a:pt x="102" y="37"/>
                    </a:lnTo>
                    <a:lnTo>
                      <a:pt x="103" y="38"/>
                    </a:lnTo>
                    <a:lnTo>
                      <a:pt x="103" y="39"/>
                    </a:lnTo>
                    <a:lnTo>
                      <a:pt x="104" y="39"/>
                    </a:lnTo>
                    <a:lnTo>
                      <a:pt x="104" y="40"/>
                    </a:lnTo>
                    <a:lnTo>
                      <a:pt x="105" y="40"/>
                    </a:lnTo>
                    <a:lnTo>
                      <a:pt x="106" y="41"/>
                    </a:lnTo>
                    <a:lnTo>
                      <a:pt x="107" y="42"/>
                    </a:lnTo>
                    <a:lnTo>
                      <a:pt x="109" y="43"/>
                    </a:lnTo>
                    <a:lnTo>
                      <a:pt x="110" y="44"/>
                    </a:lnTo>
                    <a:lnTo>
                      <a:pt x="112" y="44"/>
                    </a:lnTo>
                    <a:lnTo>
                      <a:pt x="114" y="45"/>
                    </a:lnTo>
                    <a:lnTo>
                      <a:pt x="115" y="45"/>
                    </a:lnTo>
                    <a:lnTo>
                      <a:pt x="117" y="45"/>
                    </a:lnTo>
                    <a:lnTo>
                      <a:pt x="118" y="46"/>
                    </a:lnTo>
                    <a:lnTo>
                      <a:pt x="120" y="46"/>
                    </a:lnTo>
                    <a:lnTo>
                      <a:pt x="121" y="47"/>
                    </a:lnTo>
                    <a:lnTo>
                      <a:pt x="123" y="47"/>
                    </a:lnTo>
                    <a:lnTo>
                      <a:pt x="124" y="47"/>
                    </a:lnTo>
                    <a:lnTo>
                      <a:pt x="126" y="47"/>
                    </a:lnTo>
                    <a:lnTo>
                      <a:pt x="127" y="47"/>
                    </a:lnTo>
                    <a:lnTo>
                      <a:pt x="129" y="47"/>
                    </a:lnTo>
                    <a:lnTo>
                      <a:pt x="130" y="47"/>
                    </a:lnTo>
                    <a:lnTo>
                      <a:pt x="132" y="47"/>
                    </a:lnTo>
                    <a:lnTo>
                      <a:pt x="133" y="47"/>
                    </a:lnTo>
                    <a:lnTo>
                      <a:pt x="135" y="47"/>
                    </a:lnTo>
                    <a:lnTo>
                      <a:pt x="136" y="47"/>
                    </a:lnTo>
                    <a:lnTo>
                      <a:pt x="138" y="47"/>
                    </a:lnTo>
                    <a:lnTo>
                      <a:pt x="139" y="47"/>
                    </a:lnTo>
                    <a:lnTo>
                      <a:pt x="141" y="47"/>
                    </a:lnTo>
                    <a:lnTo>
                      <a:pt x="142" y="47"/>
                    </a:lnTo>
                    <a:lnTo>
                      <a:pt x="144" y="47"/>
                    </a:lnTo>
                    <a:lnTo>
                      <a:pt x="146" y="47"/>
                    </a:lnTo>
                    <a:lnTo>
                      <a:pt x="147" y="47"/>
                    </a:lnTo>
                    <a:lnTo>
                      <a:pt x="148" y="47"/>
                    </a:lnTo>
                    <a:lnTo>
                      <a:pt x="150" y="47"/>
                    </a:lnTo>
                    <a:lnTo>
                      <a:pt x="151" y="47"/>
                    </a:lnTo>
                    <a:lnTo>
                      <a:pt x="153" y="47"/>
                    </a:lnTo>
                    <a:lnTo>
                      <a:pt x="153" y="48"/>
                    </a:lnTo>
                    <a:lnTo>
                      <a:pt x="154" y="48"/>
                    </a:lnTo>
                    <a:lnTo>
                      <a:pt x="154" y="49"/>
                    </a:lnTo>
                    <a:lnTo>
                      <a:pt x="155" y="49"/>
                    </a:lnTo>
                    <a:lnTo>
                      <a:pt x="156" y="49"/>
                    </a:lnTo>
                    <a:lnTo>
                      <a:pt x="157" y="50"/>
                    </a:lnTo>
                    <a:lnTo>
                      <a:pt x="158" y="51"/>
                    </a:lnTo>
                    <a:lnTo>
                      <a:pt x="159" y="51"/>
                    </a:lnTo>
                    <a:lnTo>
                      <a:pt x="160" y="51"/>
                    </a:lnTo>
                    <a:lnTo>
                      <a:pt x="161" y="51"/>
                    </a:lnTo>
                    <a:lnTo>
                      <a:pt x="162" y="52"/>
                    </a:lnTo>
                    <a:lnTo>
                      <a:pt x="163" y="52"/>
                    </a:lnTo>
                    <a:lnTo>
                      <a:pt x="164" y="52"/>
                    </a:lnTo>
                    <a:lnTo>
                      <a:pt x="165" y="53"/>
                    </a:lnTo>
                    <a:lnTo>
                      <a:pt x="166" y="53"/>
                    </a:lnTo>
                    <a:lnTo>
                      <a:pt x="168" y="53"/>
                    </a:lnTo>
                    <a:lnTo>
                      <a:pt x="169" y="53"/>
                    </a:lnTo>
                    <a:lnTo>
                      <a:pt x="171" y="53"/>
                    </a:lnTo>
                    <a:lnTo>
                      <a:pt x="172" y="53"/>
                    </a:lnTo>
                    <a:lnTo>
                      <a:pt x="173" y="54"/>
                    </a:lnTo>
                    <a:lnTo>
                      <a:pt x="174" y="54"/>
                    </a:lnTo>
                    <a:lnTo>
                      <a:pt x="175" y="54"/>
                    </a:lnTo>
                    <a:lnTo>
                      <a:pt x="177" y="54"/>
                    </a:lnTo>
                    <a:lnTo>
                      <a:pt x="178" y="54"/>
                    </a:lnTo>
                    <a:lnTo>
                      <a:pt x="179" y="54"/>
                    </a:lnTo>
                    <a:lnTo>
                      <a:pt x="180" y="54"/>
                    </a:lnTo>
                    <a:lnTo>
                      <a:pt x="181" y="54"/>
                    </a:lnTo>
                    <a:lnTo>
                      <a:pt x="183" y="54"/>
                    </a:lnTo>
                    <a:lnTo>
                      <a:pt x="184" y="54"/>
                    </a:lnTo>
                    <a:lnTo>
                      <a:pt x="185" y="54"/>
                    </a:lnTo>
                  </a:path>
                </a:pathLst>
              </a:custGeom>
              <a:solidFill>
                <a:srgbClr val="A38C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27" name="Freeform 41"/>
              <p:cNvSpPr>
                <a:spLocks noChangeAspect="1"/>
              </p:cNvSpPr>
              <p:nvPr/>
            </p:nvSpPr>
            <p:spPr bwMode="auto">
              <a:xfrm>
                <a:off x="1265" y="1529"/>
                <a:ext cx="496" cy="392"/>
              </a:xfrm>
              <a:custGeom>
                <a:avLst/>
                <a:gdLst>
                  <a:gd name="T0" fmla="*/ 442 w 496"/>
                  <a:gd name="T1" fmla="*/ 13 h 392"/>
                  <a:gd name="T2" fmla="*/ 452 w 496"/>
                  <a:gd name="T3" fmla="*/ 28 h 392"/>
                  <a:gd name="T4" fmla="*/ 457 w 496"/>
                  <a:gd name="T5" fmla="*/ 46 h 392"/>
                  <a:gd name="T6" fmla="*/ 460 w 496"/>
                  <a:gd name="T7" fmla="*/ 68 h 392"/>
                  <a:gd name="T8" fmla="*/ 465 w 496"/>
                  <a:gd name="T9" fmla="*/ 90 h 392"/>
                  <a:gd name="T10" fmla="*/ 469 w 496"/>
                  <a:gd name="T11" fmla="*/ 118 h 392"/>
                  <a:gd name="T12" fmla="*/ 470 w 496"/>
                  <a:gd name="T13" fmla="*/ 151 h 392"/>
                  <a:gd name="T14" fmla="*/ 471 w 496"/>
                  <a:gd name="T15" fmla="*/ 164 h 392"/>
                  <a:gd name="T16" fmla="*/ 467 w 496"/>
                  <a:gd name="T17" fmla="*/ 198 h 392"/>
                  <a:gd name="T18" fmla="*/ 472 w 496"/>
                  <a:gd name="T19" fmla="*/ 263 h 392"/>
                  <a:gd name="T20" fmla="*/ 476 w 496"/>
                  <a:gd name="T21" fmla="*/ 326 h 392"/>
                  <a:gd name="T22" fmla="*/ 493 w 496"/>
                  <a:gd name="T23" fmla="*/ 344 h 392"/>
                  <a:gd name="T24" fmla="*/ 490 w 496"/>
                  <a:gd name="T25" fmla="*/ 360 h 392"/>
                  <a:gd name="T26" fmla="*/ 480 w 496"/>
                  <a:gd name="T27" fmla="*/ 362 h 392"/>
                  <a:gd name="T28" fmla="*/ 470 w 496"/>
                  <a:gd name="T29" fmla="*/ 363 h 392"/>
                  <a:gd name="T30" fmla="*/ 440 w 496"/>
                  <a:gd name="T31" fmla="*/ 382 h 392"/>
                  <a:gd name="T32" fmla="*/ 396 w 496"/>
                  <a:gd name="T33" fmla="*/ 384 h 392"/>
                  <a:gd name="T34" fmla="*/ 359 w 496"/>
                  <a:gd name="T35" fmla="*/ 389 h 392"/>
                  <a:gd name="T36" fmla="*/ 316 w 496"/>
                  <a:gd name="T37" fmla="*/ 391 h 392"/>
                  <a:gd name="T38" fmla="*/ 273 w 496"/>
                  <a:gd name="T39" fmla="*/ 386 h 392"/>
                  <a:gd name="T40" fmla="*/ 218 w 496"/>
                  <a:gd name="T41" fmla="*/ 385 h 392"/>
                  <a:gd name="T42" fmla="*/ 142 w 496"/>
                  <a:gd name="T43" fmla="*/ 386 h 392"/>
                  <a:gd name="T44" fmla="*/ 75 w 496"/>
                  <a:gd name="T45" fmla="*/ 376 h 392"/>
                  <a:gd name="T46" fmla="*/ 44 w 496"/>
                  <a:gd name="T47" fmla="*/ 367 h 392"/>
                  <a:gd name="T48" fmla="*/ 28 w 496"/>
                  <a:gd name="T49" fmla="*/ 356 h 392"/>
                  <a:gd name="T50" fmla="*/ 15 w 496"/>
                  <a:gd name="T51" fmla="*/ 346 h 392"/>
                  <a:gd name="T52" fmla="*/ 4 w 496"/>
                  <a:gd name="T53" fmla="*/ 337 h 392"/>
                  <a:gd name="T54" fmla="*/ 0 w 496"/>
                  <a:gd name="T55" fmla="*/ 330 h 392"/>
                  <a:gd name="T56" fmla="*/ 6 w 496"/>
                  <a:gd name="T57" fmla="*/ 325 h 392"/>
                  <a:gd name="T58" fmla="*/ 22 w 496"/>
                  <a:gd name="T59" fmla="*/ 314 h 392"/>
                  <a:gd name="T60" fmla="*/ 24 w 496"/>
                  <a:gd name="T61" fmla="*/ 327 h 392"/>
                  <a:gd name="T62" fmla="*/ 46 w 496"/>
                  <a:gd name="T63" fmla="*/ 341 h 392"/>
                  <a:gd name="T64" fmla="*/ 83 w 496"/>
                  <a:gd name="T65" fmla="*/ 361 h 392"/>
                  <a:gd name="T66" fmla="*/ 130 w 496"/>
                  <a:gd name="T67" fmla="*/ 370 h 392"/>
                  <a:gd name="T68" fmla="*/ 204 w 496"/>
                  <a:gd name="T69" fmla="*/ 358 h 392"/>
                  <a:gd name="T70" fmla="*/ 249 w 496"/>
                  <a:gd name="T71" fmla="*/ 340 h 392"/>
                  <a:gd name="T72" fmla="*/ 280 w 496"/>
                  <a:gd name="T73" fmla="*/ 346 h 392"/>
                  <a:gd name="T74" fmla="*/ 307 w 496"/>
                  <a:gd name="T75" fmla="*/ 361 h 392"/>
                  <a:gd name="T76" fmla="*/ 333 w 496"/>
                  <a:gd name="T77" fmla="*/ 370 h 392"/>
                  <a:gd name="T78" fmla="*/ 361 w 496"/>
                  <a:gd name="T79" fmla="*/ 367 h 392"/>
                  <a:gd name="T80" fmla="*/ 379 w 496"/>
                  <a:gd name="T81" fmla="*/ 328 h 392"/>
                  <a:gd name="T82" fmla="*/ 361 w 496"/>
                  <a:gd name="T83" fmla="*/ 311 h 392"/>
                  <a:gd name="T84" fmla="*/ 358 w 496"/>
                  <a:gd name="T85" fmla="*/ 284 h 392"/>
                  <a:gd name="T86" fmla="*/ 370 w 496"/>
                  <a:gd name="T87" fmla="*/ 275 h 392"/>
                  <a:gd name="T88" fmla="*/ 379 w 496"/>
                  <a:gd name="T89" fmla="*/ 260 h 392"/>
                  <a:gd name="T90" fmla="*/ 360 w 496"/>
                  <a:gd name="T91" fmla="*/ 251 h 392"/>
                  <a:gd name="T92" fmla="*/ 353 w 496"/>
                  <a:gd name="T93" fmla="*/ 242 h 392"/>
                  <a:gd name="T94" fmla="*/ 353 w 496"/>
                  <a:gd name="T95" fmla="*/ 229 h 392"/>
                  <a:gd name="T96" fmla="*/ 363 w 496"/>
                  <a:gd name="T97" fmla="*/ 210 h 392"/>
                  <a:gd name="T98" fmla="*/ 374 w 496"/>
                  <a:gd name="T99" fmla="*/ 183 h 392"/>
                  <a:gd name="T100" fmla="*/ 402 w 496"/>
                  <a:gd name="T101" fmla="*/ 169 h 392"/>
                  <a:gd name="T102" fmla="*/ 414 w 496"/>
                  <a:gd name="T103" fmla="*/ 156 h 392"/>
                  <a:gd name="T104" fmla="*/ 410 w 496"/>
                  <a:gd name="T105" fmla="*/ 144 h 392"/>
                  <a:gd name="T106" fmla="*/ 404 w 496"/>
                  <a:gd name="T107" fmla="*/ 123 h 392"/>
                  <a:gd name="T108" fmla="*/ 384 w 496"/>
                  <a:gd name="T109" fmla="*/ 108 h 392"/>
                  <a:gd name="T110" fmla="*/ 370 w 496"/>
                  <a:gd name="T111" fmla="*/ 89 h 392"/>
                  <a:gd name="T112" fmla="*/ 374 w 496"/>
                  <a:gd name="T113" fmla="*/ 67 h 392"/>
                  <a:gd name="T114" fmla="*/ 375 w 496"/>
                  <a:gd name="T115" fmla="*/ 50 h 392"/>
                  <a:gd name="T116" fmla="*/ 401 w 496"/>
                  <a:gd name="T117" fmla="*/ 47 h 392"/>
                  <a:gd name="T118" fmla="*/ 429 w 496"/>
                  <a:gd name="T119" fmla="*/ 36 h 392"/>
                  <a:gd name="T120" fmla="*/ 434 w 496"/>
                  <a:gd name="T121" fmla="*/ 15 h 39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96"/>
                  <a:gd name="T184" fmla="*/ 0 h 392"/>
                  <a:gd name="T185" fmla="*/ 496 w 496"/>
                  <a:gd name="T186" fmla="*/ 392 h 39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96" h="392">
                    <a:moveTo>
                      <a:pt x="435" y="0"/>
                    </a:moveTo>
                    <a:lnTo>
                      <a:pt x="435" y="0"/>
                    </a:lnTo>
                    <a:lnTo>
                      <a:pt x="435" y="1"/>
                    </a:lnTo>
                    <a:lnTo>
                      <a:pt x="435" y="2"/>
                    </a:lnTo>
                    <a:lnTo>
                      <a:pt x="435" y="3"/>
                    </a:lnTo>
                    <a:lnTo>
                      <a:pt x="436" y="4"/>
                    </a:lnTo>
                    <a:lnTo>
                      <a:pt x="436" y="5"/>
                    </a:lnTo>
                    <a:lnTo>
                      <a:pt x="437" y="6"/>
                    </a:lnTo>
                    <a:lnTo>
                      <a:pt x="437" y="7"/>
                    </a:lnTo>
                    <a:lnTo>
                      <a:pt x="438" y="8"/>
                    </a:lnTo>
                    <a:lnTo>
                      <a:pt x="439" y="9"/>
                    </a:lnTo>
                    <a:lnTo>
                      <a:pt x="439" y="10"/>
                    </a:lnTo>
                    <a:lnTo>
                      <a:pt x="440" y="11"/>
                    </a:lnTo>
                    <a:lnTo>
                      <a:pt x="441" y="12"/>
                    </a:lnTo>
                    <a:lnTo>
                      <a:pt x="442" y="13"/>
                    </a:lnTo>
                    <a:lnTo>
                      <a:pt x="442" y="14"/>
                    </a:lnTo>
                    <a:lnTo>
                      <a:pt x="443" y="16"/>
                    </a:lnTo>
                    <a:lnTo>
                      <a:pt x="444" y="16"/>
                    </a:lnTo>
                    <a:lnTo>
                      <a:pt x="445" y="18"/>
                    </a:lnTo>
                    <a:lnTo>
                      <a:pt x="445" y="19"/>
                    </a:lnTo>
                    <a:lnTo>
                      <a:pt x="446" y="20"/>
                    </a:lnTo>
                    <a:lnTo>
                      <a:pt x="447" y="21"/>
                    </a:lnTo>
                    <a:lnTo>
                      <a:pt x="448" y="22"/>
                    </a:lnTo>
                    <a:lnTo>
                      <a:pt x="448" y="23"/>
                    </a:lnTo>
                    <a:lnTo>
                      <a:pt x="449" y="24"/>
                    </a:lnTo>
                    <a:lnTo>
                      <a:pt x="450" y="25"/>
                    </a:lnTo>
                    <a:lnTo>
                      <a:pt x="450" y="26"/>
                    </a:lnTo>
                    <a:lnTo>
                      <a:pt x="451" y="27"/>
                    </a:lnTo>
                    <a:lnTo>
                      <a:pt x="452" y="28"/>
                    </a:lnTo>
                    <a:lnTo>
                      <a:pt x="452" y="30"/>
                    </a:lnTo>
                    <a:lnTo>
                      <a:pt x="453" y="30"/>
                    </a:lnTo>
                    <a:lnTo>
                      <a:pt x="453" y="31"/>
                    </a:lnTo>
                    <a:lnTo>
                      <a:pt x="453" y="32"/>
                    </a:lnTo>
                    <a:lnTo>
                      <a:pt x="454" y="33"/>
                    </a:lnTo>
                    <a:lnTo>
                      <a:pt x="454" y="34"/>
                    </a:lnTo>
                    <a:lnTo>
                      <a:pt x="454" y="36"/>
                    </a:lnTo>
                    <a:lnTo>
                      <a:pt x="455" y="37"/>
                    </a:lnTo>
                    <a:lnTo>
                      <a:pt x="455" y="38"/>
                    </a:lnTo>
                    <a:lnTo>
                      <a:pt x="455" y="39"/>
                    </a:lnTo>
                    <a:lnTo>
                      <a:pt x="456" y="41"/>
                    </a:lnTo>
                    <a:lnTo>
                      <a:pt x="456" y="42"/>
                    </a:lnTo>
                    <a:lnTo>
                      <a:pt x="456" y="43"/>
                    </a:lnTo>
                    <a:lnTo>
                      <a:pt x="457" y="45"/>
                    </a:lnTo>
                    <a:lnTo>
                      <a:pt x="457" y="46"/>
                    </a:lnTo>
                    <a:lnTo>
                      <a:pt x="457" y="48"/>
                    </a:lnTo>
                    <a:lnTo>
                      <a:pt x="458" y="49"/>
                    </a:lnTo>
                    <a:lnTo>
                      <a:pt x="458" y="50"/>
                    </a:lnTo>
                    <a:lnTo>
                      <a:pt x="458" y="52"/>
                    </a:lnTo>
                    <a:lnTo>
                      <a:pt x="459" y="53"/>
                    </a:lnTo>
                    <a:lnTo>
                      <a:pt x="459" y="55"/>
                    </a:lnTo>
                    <a:lnTo>
                      <a:pt x="459" y="56"/>
                    </a:lnTo>
                    <a:lnTo>
                      <a:pt x="459" y="58"/>
                    </a:lnTo>
                    <a:lnTo>
                      <a:pt x="459" y="59"/>
                    </a:lnTo>
                    <a:lnTo>
                      <a:pt x="460" y="61"/>
                    </a:lnTo>
                    <a:lnTo>
                      <a:pt x="460" y="62"/>
                    </a:lnTo>
                    <a:lnTo>
                      <a:pt x="460" y="64"/>
                    </a:lnTo>
                    <a:lnTo>
                      <a:pt x="460" y="65"/>
                    </a:lnTo>
                    <a:lnTo>
                      <a:pt x="460" y="66"/>
                    </a:lnTo>
                    <a:lnTo>
                      <a:pt x="460" y="68"/>
                    </a:lnTo>
                    <a:lnTo>
                      <a:pt x="461" y="69"/>
                    </a:lnTo>
                    <a:lnTo>
                      <a:pt x="461" y="70"/>
                    </a:lnTo>
                    <a:lnTo>
                      <a:pt x="461" y="72"/>
                    </a:lnTo>
                    <a:lnTo>
                      <a:pt x="461" y="73"/>
                    </a:lnTo>
                    <a:lnTo>
                      <a:pt x="461" y="74"/>
                    </a:lnTo>
                    <a:lnTo>
                      <a:pt x="461" y="76"/>
                    </a:lnTo>
                    <a:lnTo>
                      <a:pt x="462" y="77"/>
                    </a:lnTo>
                    <a:lnTo>
                      <a:pt x="462" y="78"/>
                    </a:lnTo>
                    <a:lnTo>
                      <a:pt x="463" y="80"/>
                    </a:lnTo>
                    <a:lnTo>
                      <a:pt x="463" y="82"/>
                    </a:lnTo>
                    <a:lnTo>
                      <a:pt x="464" y="83"/>
                    </a:lnTo>
                    <a:lnTo>
                      <a:pt x="464" y="85"/>
                    </a:lnTo>
                    <a:lnTo>
                      <a:pt x="464" y="86"/>
                    </a:lnTo>
                    <a:lnTo>
                      <a:pt x="465" y="88"/>
                    </a:lnTo>
                    <a:lnTo>
                      <a:pt x="465" y="90"/>
                    </a:lnTo>
                    <a:lnTo>
                      <a:pt x="466" y="91"/>
                    </a:lnTo>
                    <a:lnTo>
                      <a:pt x="466" y="93"/>
                    </a:lnTo>
                    <a:lnTo>
                      <a:pt x="466" y="95"/>
                    </a:lnTo>
                    <a:lnTo>
                      <a:pt x="467" y="97"/>
                    </a:lnTo>
                    <a:lnTo>
                      <a:pt x="467" y="98"/>
                    </a:lnTo>
                    <a:lnTo>
                      <a:pt x="467" y="100"/>
                    </a:lnTo>
                    <a:lnTo>
                      <a:pt x="468" y="102"/>
                    </a:lnTo>
                    <a:lnTo>
                      <a:pt x="468" y="104"/>
                    </a:lnTo>
                    <a:lnTo>
                      <a:pt x="468" y="106"/>
                    </a:lnTo>
                    <a:lnTo>
                      <a:pt x="468" y="108"/>
                    </a:lnTo>
                    <a:lnTo>
                      <a:pt x="468" y="110"/>
                    </a:lnTo>
                    <a:lnTo>
                      <a:pt x="468" y="112"/>
                    </a:lnTo>
                    <a:lnTo>
                      <a:pt x="469" y="114"/>
                    </a:lnTo>
                    <a:lnTo>
                      <a:pt x="469" y="116"/>
                    </a:lnTo>
                    <a:lnTo>
                      <a:pt x="469" y="118"/>
                    </a:lnTo>
                    <a:lnTo>
                      <a:pt x="469" y="120"/>
                    </a:lnTo>
                    <a:lnTo>
                      <a:pt x="469" y="122"/>
                    </a:lnTo>
                    <a:lnTo>
                      <a:pt x="469" y="125"/>
                    </a:lnTo>
                    <a:lnTo>
                      <a:pt x="469" y="127"/>
                    </a:lnTo>
                    <a:lnTo>
                      <a:pt x="469" y="129"/>
                    </a:lnTo>
                    <a:lnTo>
                      <a:pt x="469" y="131"/>
                    </a:lnTo>
                    <a:lnTo>
                      <a:pt x="469" y="134"/>
                    </a:lnTo>
                    <a:lnTo>
                      <a:pt x="469" y="136"/>
                    </a:lnTo>
                    <a:lnTo>
                      <a:pt x="469" y="139"/>
                    </a:lnTo>
                    <a:lnTo>
                      <a:pt x="469" y="141"/>
                    </a:lnTo>
                    <a:lnTo>
                      <a:pt x="469" y="144"/>
                    </a:lnTo>
                    <a:lnTo>
                      <a:pt x="469" y="145"/>
                    </a:lnTo>
                    <a:lnTo>
                      <a:pt x="469" y="147"/>
                    </a:lnTo>
                    <a:lnTo>
                      <a:pt x="469" y="149"/>
                    </a:lnTo>
                    <a:lnTo>
                      <a:pt x="470" y="151"/>
                    </a:lnTo>
                    <a:lnTo>
                      <a:pt x="470" y="152"/>
                    </a:lnTo>
                    <a:lnTo>
                      <a:pt x="470" y="153"/>
                    </a:lnTo>
                    <a:lnTo>
                      <a:pt x="470" y="154"/>
                    </a:lnTo>
                    <a:lnTo>
                      <a:pt x="470" y="155"/>
                    </a:lnTo>
                    <a:lnTo>
                      <a:pt x="470" y="156"/>
                    </a:lnTo>
                    <a:lnTo>
                      <a:pt x="470" y="157"/>
                    </a:lnTo>
                    <a:lnTo>
                      <a:pt x="470" y="158"/>
                    </a:lnTo>
                    <a:lnTo>
                      <a:pt x="470" y="159"/>
                    </a:lnTo>
                    <a:lnTo>
                      <a:pt x="470" y="160"/>
                    </a:lnTo>
                    <a:lnTo>
                      <a:pt x="470" y="161"/>
                    </a:lnTo>
                    <a:lnTo>
                      <a:pt x="470" y="162"/>
                    </a:lnTo>
                    <a:lnTo>
                      <a:pt x="471" y="163"/>
                    </a:lnTo>
                    <a:lnTo>
                      <a:pt x="471" y="164"/>
                    </a:lnTo>
                    <a:lnTo>
                      <a:pt x="471" y="165"/>
                    </a:lnTo>
                    <a:lnTo>
                      <a:pt x="471" y="166"/>
                    </a:lnTo>
                    <a:lnTo>
                      <a:pt x="470" y="167"/>
                    </a:lnTo>
                    <a:lnTo>
                      <a:pt x="470" y="168"/>
                    </a:lnTo>
                    <a:lnTo>
                      <a:pt x="470" y="169"/>
                    </a:lnTo>
                    <a:lnTo>
                      <a:pt x="470" y="171"/>
                    </a:lnTo>
                    <a:lnTo>
                      <a:pt x="470" y="172"/>
                    </a:lnTo>
                    <a:lnTo>
                      <a:pt x="470" y="173"/>
                    </a:lnTo>
                    <a:lnTo>
                      <a:pt x="469" y="177"/>
                    </a:lnTo>
                    <a:lnTo>
                      <a:pt x="469" y="182"/>
                    </a:lnTo>
                    <a:lnTo>
                      <a:pt x="468" y="186"/>
                    </a:lnTo>
                    <a:lnTo>
                      <a:pt x="468" y="190"/>
                    </a:lnTo>
                    <a:lnTo>
                      <a:pt x="468" y="194"/>
                    </a:lnTo>
                    <a:lnTo>
                      <a:pt x="467" y="198"/>
                    </a:lnTo>
                    <a:lnTo>
                      <a:pt x="467" y="203"/>
                    </a:lnTo>
                    <a:lnTo>
                      <a:pt x="468" y="207"/>
                    </a:lnTo>
                    <a:lnTo>
                      <a:pt x="468" y="211"/>
                    </a:lnTo>
                    <a:lnTo>
                      <a:pt x="468" y="215"/>
                    </a:lnTo>
                    <a:lnTo>
                      <a:pt x="468" y="220"/>
                    </a:lnTo>
                    <a:lnTo>
                      <a:pt x="468" y="224"/>
                    </a:lnTo>
                    <a:lnTo>
                      <a:pt x="469" y="228"/>
                    </a:lnTo>
                    <a:lnTo>
                      <a:pt x="469" y="233"/>
                    </a:lnTo>
                    <a:lnTo>
                      <a:pt x="470" y="237"/>
                    </a:lnTo>
                    <a:lnTo>
                      <a:pt x="470" y="241"/>
                    </a:lnTo>
                    <a:lnTo>
                      <a:pt x="470" y="246"/>
                    </a:lnTo>
                    <a:lnTo>
                      <a:pt x="471" y="250"/>
                    </a:lnTo>
                    <a:lnTo>
                      <a:pt x="471" y="254"/>
                    </a:lnTo>
                    <a:lnTo>
                      <a:pt x="472" y="258"/>
                    </a:lnTo>
                    <a:lnTo>
                      <a:pt x="472" y="263"/>
                    </a:lnTo>
                    <a:lnTo>
                      <a:pt x="472" y="267"/>
                    </a:lnTo>
                    <a:lnTo>
                      <a:pt x="473" y="271"/>
                    </a:lnTo>
                    <a:lnTo>
                      <a:pt x="473" y="275"/>
                    </a:lnTo>
                    <a:lnTo>
                      <a:pt x="473" y="279"/>
                    </a:lnTo>
                    <a:lnTo>
                      <a:pt x="473" y="283"/>
                    </a:lnTo>
                    <a:lnTo>
                      <a:pt x="473" y="287"/>
                    </a:lnTo>
                    <a:lnTo>
                      <a:pt x="473" y="291"/>
                    </a:lnTo>
                    <a:lnTo>
                      <a:pt x="473" y="295"/>
                    </a:lnTo>
                    <a:lnTo>
                      <a:pt x="473" y="298"/>
                    </a:lnTo>
                    <a:lnTo>
                      <a:pt x="472" y="302"/>
                    </a:lnTo>
                    <a:lnTo>
                      <a:pt x="472" y="306"/>
                    </a:lnTo>
                    <a:lnTo>
                      <a:pt x="472" y="322"/>
                    </a:lnTo>
                    <a:lnTo>
                      <a:pt x="473" y="323"/>
                    </a:lnTo>
                    <a:lnTo>
                      <a:pt x="475" y="325"/>
                    </a:lnTo>
                    <a:lnTo>
                      <a:pt x="476" y="326"/>
                    </a:lnTo>
                    <a:lnTo>
                      <a:pt x="478" y="327"/>
                    </a:lnTo>
                    <a:lnTo>
                      <a:pt x="479" y="329"/>
                    </a:lnTo>
                    <a:lnTo>
                      <a:pt x="481" y="330"/>
                    </a:lnTo>
                    <a:lnTo>
                      <a:pt x="482" y="331"/>
                    </a:lnTo>
                    <a:lnTo>
                      <a:pt x="484" y="332"/>
                    </a:lnTo>
                    <a:lnTo>
                      <a:pt x="485" y="333"/>
                    </a:lnTo>
                    <a:lnTo>
                      <a:pt x="486" y="335"/>
                    </a:lnTo>
                    <a:lnTo>
                      <a:pt x="487" y="336"/>
                    </a:lnTo>
                    <a:lnTo>
                      <a:pt x="488" y="337"/>
                    </a:lnTo>
                    <a:lnTo>
                      <a:pt x="489" y="338"/>
                    </a:lnTo>
                    <a:lnTo>
                      <a:pt x="490" y="339"/>
                    </a:lnTo>
                    <a:lnTo>
                      <a:pt x="491" y="341"/>
                    </a:lnTo>
                    <a:lnTo>
                      <a:pt x="492" y="342"/>
                    </a:lnTo>
                    <a:lnTo>
                      <a:pt x="492" y="343"/>
                    </a:lnTo>
                    <a:lnTo>
                      <a:pt x="493" y="344"/>
                    </a:lnTo>
                    <a:lnTo>
                      <a:pt x="493" y="345"/>
                    </a:lnTo>
                    <a:lnTo>
                      <a:pt x="494" y="346"/>
                    </a:lnTo>
                    <a:lnTo>
                      <a:pt x="494" y="348"/>
                    </a:lnTo>
                    <a:lnTo>
                      <a:pt x="494" y="349"/>
                    </a:lnTo>
                    <a:lnTo>
                      <a:pt x="495" y="350"/>
                    </a:lnTo>
                    <a:lnTo>
                      <a:pt x="495" y="351"/>
                    </a:lnTo>
                    <a:lnTo>
                      <a:pt x="495" y="352"/>
                    </a:lnTo>
                    <a:lnTo>
                      <a:pt x="494" y="353"/>
                    </a:lnTo>
                    <a:lnTo>
                      <a:pt x="494" y="354"/>
                    </a:lnTo>
                    <a:lnTo>
                      <a:pt x="494" y="355"/>
                    </a:lnTo>
                    <a:lnTo>
                      <a:pt x="493" y="357"/>
                    </a:lnTo>
                    <a:lnTo>
                      <a:pt x="493" y="358"/>
                    </a:lnTo>
                    <a:lnTo>
                      <a:pt x="492" y="359"/>
                    </a:lnTo>
                    <a:lnTo>
                      <a:pt x="491" y="360"/>
                    </a:lnTo>
                    <a:lnTo>
                      <a:pt x="490" y="360"/>
                    </a:lnTo>
                    <a:lnTo>
                      <a:pt x="489" y="360"/>
                    </a:lnTo>
                    <a:lnTo>
                      <a:pt x="488" y="360"/>
                    </a:lnTo>
                    <a:lnTo>
                      <a:pt x="487" y="361"/>
                    </a:lnTo>
                    <a:lnTo>
                      <a:pt x="486" y="361"/>
                    </a:lnTo>
                    <a:lnTo>
                      <a:pt x="485" y="361"/>
                    </a:lnTo>
                    <a:lnTo>
                      <a:pt x="484" y="361"/>
                    </a:lnTo>
                    <a:lnTo>
                      <a:pt x="483" y="361"/>
                    </a:lnTo>
                    <a:lnTo>
                      <a:pt x="482" y="361"/>
                    </a:lnTo>
                    <a:lnTo>
                      <a:pt x="481" y="362"/>
                    </a:lnTo>
                    <a:lnTo>
                      <a:pt x="480" y="362"/>
                    </a:lnTo>
                    <a:lnTo>
                      <a:pt x="479" y="362"/>
                    </a:lnTo>
                    <a:lnTo>
                      <a:pt x="478" y="362"/>
                    </a:lnTo>
                    <a:lnTo>
                      <a:pt x="477" y="362"/>
                    </a:lnTo>
                    <a:lnTo>
                      <a:pt x="476" y="362"/>
                    </a:lnTo>
                    <a:lnTo>
                      <a:pt x="475" y="362"/>
                    </a:lnTo>
                    <a:lnTo>
                      <a:pt x="474" y="362"/>
                    </a:lnTo>
                    <a:lnTo>
                      <a:pt x="474" y="363"/>
                    </a:lnTo>
                    <a:lnTo>
                      <a:pt x="473" y="363"/>
                    </a:lnTo>
                    <a:lnTo>
                      <a:pt x="472" y="363"/>
                    </a:lnTo>
                    <a:lnTo>
                      <a:pt x="471" y="363"/>
                    </a:lnTo>
                    <a:lnTo>
                      <a:pt x="470" y="363"/>
                    </a:lnTo>
                    <a:lnTo>
                      <a:pt x="469" y="363"/>
                    </a:lnTo>
                    <a:lnTo>
                      <a:pt x="468" y="365"/>
                    </a:lnTo>
                    <a:lnTo>
                      <a:pt x="467" y="368"/>
                    </a:lnTo>
                    <a:lnTo>
                      <a:pt x="466" y="370"/>
                    </a:lnTo>
                    <a:lnTo>
                      <a:pt x="464" y="371"/>
                    </a:lnTo>
                    <a:lnTo>
                      <a:pt x="462" y="373"/>
                    </a:lnTo>
                    <a:lnTo>
                      <a:pt x="460" y="374"/>
                    </a:lnTo>
                    <a:lnTo>
                      <a:pt x="458" y="376"/>
                    </a:lnTo>
                    <a:lnTo>
                      <a:pt x="456" y="377"/>
                    </a:lnTo>
                    <a:lnTo>
                      <a:pt x="453" y="378"/>
                    </a:lnTo>
                    <a:lnTo>
                      <a:pt x="451" y="379"/>
                    </a:lnTo>
                    <a:lnTo>
                      <a:pt x="448" y="380"/>
                    </a:lnTo>
                    <a:lnTo>
                      <a:pt x="445" y="380"/>
                    </a:lnTo>
                    <a:lnTo>
                      <a:pt x="443" y="381"/>
                    </a:lnTo>
                    <a:lnTo>
                      <a:pt x="440" y="382"/>
                    </a:lnTo>
                    <a:lnTo>
                      <a:pt x="437" y="382"/>
                    </a:lnTo>
                    <a:lnTo>
                      <a:pt x="434" y="382"/>
                    </a:lnTo>
                    <a:lnTo>
                      <a:pt x="431" y="382"/>
                    </a:lnTo>
                    <a:lnTo>
                      <a:pt x="428" y="382"/>
                    </a:lnTo>
                    <a:lnTo>
                      <a:pt x="424" y="383"/>
                    </a:lnTo>
                    <a:lnTo>
                      <a:pt x="421" y="383"/>
                    </a:lnTo>
                    <a:lnTo>
                      <a:pt x="419" y="383"/>
                    </a:lnTo>
                    <a:lnTo>
                      <a:pt x="416" y="383"/>
                    </a:lnTo>
                    <a:lnTo>
                      <a:pt x="413" y="383"/>
                    </a:lnTo>
                    <a:lnTo>
                      <a:pt x="410" y="383"/>
                    </a:lnTo>
                    <a:lnTo>
                      <a:pt x="407" y="383"/>
                    </a:lnTo>
                    <a:lnTo>
                      <a:pt x="404" y="383"/>
                    </a:lnTo>
                    <a:lnTo>
                      <a:pt x="401" y="383"/>
                    </a:lnTo>
                    <a:lnTo>
                      <a:pt x="398" y="383"/>
                    </a:lnTo>
                    <a:lnTo>
                      <a:pt x="396" y="384"/>
                    </a:lnTo>
                    <a:lnTo>
                      <a:pt x="394" y="384"/>
                    </a:lnTo>
                    <a:lnTo>
                      <a:pt x="392" y="384"/>
                    </a:lnTo>
                    <a:lnTo>
                      <a:pt x="390" y="384"/>
                    </a:lnTo>
                    <a:lnTo>
                      <a:pt x="388" y="385"/>
                    </a:lnTo>
                    <a:lnTo>
                      <a:pt x="385" y="385"/>
                    </a:lnTo>
                    <a:lnTo>
                      <a:pt x="383" y="386"/>
                    </a:lnTo>
                    <a:lnTo>
                      <a:pt x="381" y="386"/>
                    </a:lnTo>
                    <a:lnTo>
                      <a:pt x="378" y="386"/>
                    </a:lnTo>
                    <a:lnTo>
                      <a:pt x="375" y="386"/>
                    </a:lnTo>
                    <a:lnTo>
                      <a:pt x="373" y="387"/>
                    </a:lnTo>
                    <a:lnTo>
                      <a:pt x="370" y="387"/>
                    </a:lnTo>
                    <a:lnTo>
                      <a:pt x="368" y="388"/>
                    </a:lnTo>
                    <a:lnTo>
                      <a:pt x="365" y="388"/>
                    </a:lnTo>
                    <a:lnTo>
                      <a:pt x="362" y="388"/>
                    </a:lnTo>
                    <a:lnTo>
                      <a:pt x="359" y="389"/>
                    </a:lnTo>
                    <a:lnTo>
                      <a:pt x="356" y="389"/>
                    </a:lnTo>
                    <a:lnTo>
                      <a:pt x="353" y="390"/>
                    </a:lnTo>
                    <a:lnTo>
                      <a:pt x="350" y="390"/>
                    </a:lnTo>
                    <a:lnTo>
                      <a:pt x="347" y="390"/>
                    </a:lnTo>
                    <a:lnTo>
                      <a:pt x="344" y="390"/>
                    </a:lnTo>
                    <a:lnTo>
                      <a:pt x="341" y="390"/>
                    </a:lnTo>
                    <a:lnTo>
                      <a:pt x="338" y="391"/>
                    </a:lnTo>
                    <a:lnTo>
                      <a:pt x="335" y="391"/>
                    </a:lnTo>
                    <a:lnTo>
                      <a:pt x="332" y="391"/>
                    </a:lnTo>
                    <a:lnTo>
                      <a:pt x="329" y="391"/>
                    </a:lnTo>
                    <a:lnTo>
                      <a:pt x="327" y="391"/>
                    </a:lnTo>
                    <a:lnTo>
                      <a:pt x="324" y="391"/>
                    </a:lnTo>
                    <a:lnTo>
                      <a:pt x="321" y="391"/>
                    </a:lnTo>
                    <a:lnTo>
                      <a:pt x="319" y="391"/>
                    </a:lnTo>
                    <a:lnTo>
                      <a:pt x="316" y="391"/>
                    </a:lnTo>
                    <a:lnTo>
                      <a:pt x="314" y="390"/>
                    </a:lnTo>
                    <a:lnTo>
                      <a:pt x="311" y="390"/>
                    </a:lnTo>
                    <a:lnTo>
                      <a:pt x="309" y="390"/>
                    </a:lnTo>
                    <a:lnTo>
                      <a:pt x="306" y="390"/>
                    </a:lnTo>
                    <a:lnTo>
                      <a:pt x="304" y="389"/>
                    </a:lnTo>
                    <a:lnTo>
                      <a:pt x="301" y="389"/>
                    </a:lnTo>
                    <a:lnTo>
                      <a:pt x="299" y="388"/>
                    </a:lnTo>
                    <a:lnTo>
                      <a:pt x="296" y="388"/>
                    </a:lnTo>
                    <a:lnTo>
                      <a:pt x="293" y="387"/>
                    </a:lnTo>
                    <a:lnTo>
                      <a:pt x="290" y="387"/>
                    </a:lnTo>
                    <a:lnTo>
                      <a:pt x="287" y="386"/>
                    </a:lnTo>
                    <a:lnTo>
                      <a:pt x="283" y="386"/>
                    </a:lnTo>
                    <a:lnTo>
                      <a:pt x="280" y="386"/>
                    </a:lnTo>
                    <a:lnTo>
                      <a:pt x="276" y="386"/>
                    </a:lnTo>
                    <a:lnTo>
                      <a:pt x="273" y="386"/>
                    </a:lnTo>
                    <a:lnTo>
                      <a:pt x="270" y="386"/>
                    </a:lnTo>
                    <a:lnTo>
                      <a:pt x="266" y="385"/>
                    </a:lnTo>
                    <a:lnTo>
                      <a:pt x="262" y="385"/>
                    </a:lnTo>
                    <a:lnTo>
                      <a:pt x="258" y="385"/>
                    </a:lnTo>
                    <a:lnTo>
                      <a:pt x="255" y="385"/>
                    </a:lnTo>
                    <a:lnTo>
                      <a:pt x="251" y="385"/>
                    </a:lnTo>
                    <a:lnTo>
                      <a:pt x="247" y="385"/>
                    </a:lnTo>
                    <a:lnTo>
                      <a:pt x="244" y="385"/>
                    </a:lnTo>
                    <a:lnTo>
                      <a:pt x="240" y="385"/>
                    </a:lnTo>
                    <a:lnTo>
                      <a:pt x="236" y="385"/>
                    </a:lnTo>
                    <a:lnTo>
                      <a:pt x="232" y="385"/>
                    </a:lnTo>
                    <a:lnTo>
                      <a:pt x="229" y="385"/>
                    </a:lnTo>
                    <a:lnTo>
                      <a:pt x="225" y="385"/>
                    </a:lnTo>
                    <a:lnTo>
                      <a:pt x="222" y="385"/>
                    </a:lnTo>
                    <a:lnTo>
                      <a:pt x="218" y="385"/>
                    </a:lnTo>
                    <a:lnTo>
                      <a:pt x="215" y="385"/>
                    </a:lnTo>
                    <a:lnTo>
                      <a:pt x="211" y="385"/>
                    </a:lnTo>
                    <a:lnTo>
                      <a:pt x="208" y="385"/>
                    </a:lnTo>
                    <a:lnTo>
                      <a:pt x="205" y="385"/>
                    </a:lnTo>
                    <a:lnTo>
                      <a:pt x="202" y="385"/>
                    </a:lnTo>
                    <a:lnTo>
                      <a:pt x="199" y="385"/>
                    </a:lnTo>
                    <a:lnTo>
                      <a:pt x="196" y="385"/>
                    </a:lnTo>
                    <a:lnTo>
                      <a:pt x="189" y="386"/>
                    </a:lnTo>
                    <a:lnTo>
                      <a:pt x="181" y="386"/>
                    </a:lnTo>
                    <a:lnTo>
                      <a:pt x="174" y="386"/>
                    </a:lnTo>
                    <a:lnTo>
                      <a:pt x="167" y="386"/>
                    </a:lnTo>
                    <a:lnTo>
                      <a:pt x="160" y="386"/>
                    </a:lnTo>
                    <a:lnTo>
                      <a:pt x="154" y="386"/>
                    </a:lnTo>
                    <a:lnTo>
                      <a:pt x="148" y="386"/>
                    </a:lnTo>
                    <a:lnTo>
                      <a:pt x="142" y="386"/>
                    </a:lnTo>
                    <a:lnTo>
                      <a:pt x="136" y="386"/>
                    </a:lnTo>
                    <a:lnTo>
                      <a:pt x="130" y="386"/>
                    </a:lnTo>
                    <a:lnTo>
                      <a:pt x="125" y="385"/>
                    </a:lnTo>
                    <a:lnTo>
                      <a:pt x="120" y="384"/>
                    </a:lnTo>
                    <a:lnTo>
                      <a:pt x="115" y="384"/>
                    </a:lnTo>
                    <a:lnTo>
                      <a:pt x="110" y="383"/>
                    </a:lnTo>
                    <a:lnTo>
                      <a:pt x="105" y="382"/>
                    </a:lnTo>
                    <a:lnTo>
                      <a:pt x="101" y="382"/>
                    </a:lnTo>
                    <a:lnTo>
                      <a:pt x="97" y="381"/>
                    </a:lnTo>
                    <a:lnTo>
                      <a:pt x="93" y="380"/>
                    </a:lnTo>
                    <a:lnTo>
                      <a:pt x="89" y="379"/>
                    </a:lnTo>
                    <a:lnTo>
                      <a:pt x="85" y="378"/>
                    </a:lnTo>
                    <a:lnTo>
                      <a:pt x="82" y="378"/>
                    </a:lnTo>
                    <a:lnTo>
                      <a:pt x="78" y="376"/>
                    </a:lnTo>
                    <a:lnTo>
                      <a:pt x="75" y="376"/>
                    </a:lnTo>
                    <a:lnTo>
                      <a:pt x="72" y="374"/>
                    </a:lnTo>
                    <a:lnTo>
                      <a:pt x="69" y="374"/>
                    </a:lnTo>
                    <a:lnTo>
                      <a:pt x="66" y="373"/>
                    </a:lnTo>
                    <a:lnTo>
                      <a:pt x="64" y="372"/>
                    </a:lnTo>
                    <a:lnTo>
                      <a:pt x="61" y="372"/>
                    </a:lnTo>
                    <a:lnTo>
                      <a:pt x="59" y="371"/>
                    </a:lnTo>
                    <a:lnTo>
                      <a:pt x="57" y="370"/>
                    </a:lnTo>
                    <a:lnTo>
                      <a:pt x="55" y="370"/>
                    </a:lnTo>
                    <a:lnTo>
                      <a:pt x="53" y="369"/>
                    </a:lnTo>
                    <a:lnTo>
                      <a:pt x="51" y="369"/>
                    </a:lnTo>
                    <a:lnTo>
                      <a:pt x="49" y="369"/>
                    </a:lnTo>
                    <a:lnTo>
                      <a:pt x="48" y="368"/>
                    </a:lnTo>
                    <a:lnTo>
                      <a:pt x="46" y="368"/>
                    </a:lnTo>
                    <a:lnTo>
                      <a:pt x="45" y="367"/>
                    </a:lnTo>
                    <a:lnTo>
                      <a:pt x="44" y="367"/>
                    </a:lnTo>
                    <a:lnTo>
                      <a:pt x="42" y="366"/>
                    </a:lnTo>
                    <a:lnTo>
                      <a:pt x="41" y="366"/>
                    </a:lnTo>
                    <a:lnTo>
                      <a:pt x="40" y="365"/>
                    </a:lnTo>
                    <a:lnTo>
                      <a:pt x="38" y="364"/>
                    </a:lnTo>
                    <a:lnTo>
                      <a:pt x="37" y="364"/>
                    </a:lnTo>
                    <a:lnTo>
                      <a:pt x="36" y="363"/>
                    </a:lnTo>
                    <a:lnTo>
                      <a:pt x="35" y="362"/>
                    </a:lnTo>
                    <a:lnTo>
                      <a:pt x="34" y="362"/>
                    </a:lnTo>
                    <a:lnTo>
                      <a:pt x="33" y="361"/>
                    </a:lnTo>
                    <a:lnTo>
                      <a:pt x="32" y="360"/>
                    </a:lnTo>
                    <a:lnTo>
                      <a:pt x="31" y="359"/>
                    </a:lnTo>
                    <a:lnTo>
                      <a:pt x="30" y="358"/>
                    </a:lnTo>
                    <a:lnTo>
                      <a:pt x="29" y="358"/>
                    </a:lnTo>
                    <a:lnTo>
                      <a:pt x="28" y="357"/>
                    </a:lnTo>
                    <a:lnTo>
                      <a:pt x="28" y="356"/>
                    </a:lnTo>
                    <a:lnTo>
                      <a:pt x="27" y="355"/>
                    </a:lnTo>
                    <a:lnTo>
                      <a:pt x="26" y="354"/>
                    </a:lnTo>
                    <a:lnTo>
                      <a:pt x="25" y="353"/>
                    </a:lnTo>
                    <a:lnTo>
                      <a:pt x="24" y="353"/>
                    </a:lnTo>
                    <a:lnTo>
                      <a:pt x="23" y="352"/>
                    </a:lnTo>
                    <a:lnTo>
                      <a:pt x="22" y="351"/>
                    </a:lnTo>
                    <a:lnTo>
                      <a:pt x="21" y="350"/>
                    </a:lnTo>
                    <a:lnTo>
                      <a:pt x="20" y="349"/>
                    </a:lnTo>
                    <a:lnTo>
                      <a:pt x="19" y="349"/>
                    </a:lnTo>
                    <a:lnTo>
                      <a:pt x="18" y="348"/>
                    </a:lnTo>
                    <a:lnTo>
                      <a:pt x="16" y="347"/>
                    </a:lnTo>
                    <a:lnTo>
                      <a:pt x="16" y="346"/>
                    </a:lnTo>
                    <a:lnTo>
                      <a:pt x="15" y="346"/>
                    </a:lnTo>
                    <a:lnTo>
                      <a:pt x="14" y="346"/>
                    </a:lnTo>
                    <a:lnTo>
                      <a:pt x="14" y="345"/>
                    </a:lnTo>
                    <a:lnTo>
                      <a:pt x="13" y="345"/>
                    </a:lnTo>
                    <a:lnTo>
                      <a:pt x="13" y="344"/>
                    </a:lnTo>
                    <a:lnTo>
                      <a:pt x="12" y="344"/>
                    </a:lnTo>
                    <a:lnTo>
                      <a:pt x="11" y="343"/>
                    </a:lnTo>
                    <a:lnTo>
                      <a:pt x="10" y="342"/>
                    </a:lnTo>
                    <a:lnTo>
                      <a:pt x="9" y="342"/>
                    </a:lnTo>
                    <a:lnTo>
                      <a:pt x="9" y="341"/>
                    </a:lnTo>
                    <a:lnTo>
                      <a:pt x="8" y="341"/>
                    </a:lnTo>
                    <a:lnTo>
                      <a:pt x="7" y="340"/>
                    </a:lnTo>
                    <a:lnTo>
                      <a:pt x="6" y="339"/>
                    </a:lnTo>
                    <a:lnTo>
                      <a:pt x="6" y="338"/>
                    </a:lnTo>
                    <a:lnTo>
                      <a:pt x="5" y="338"/>
                    </a:lnTo>
                    <a:lnTo>
                      <a:pt x="4" y="337"/>
                    </a:lnTo>
                    <a:lnTo>
                      <a:pt x="4" y="336"/>
                    </a:lnTo>
                    <a:lnTo>
                      <a:pt x="3" y="336"/>
                    </a:lnTo>
                    <a:lnTo>
                      <a:pt x="2" y="335"/>
                    </a:lnTo>
                    <a:lnTo>
                      <a:pt x="2" y="334"/>
                    </a:lnTo>
                    <a:lnTo>
                      <a:pt x="1" y="334"/>
                    </a:lnTo>
                    <a:lnTo>
                      <a:pt x="1" y="333"/>
                    </a:lnTo>
                    <a:lnTo>
                      <a:pt x="0" y="333"/>
                    </a:lnTo>
                    <a:lnTo>
                      <a:pt x="0" y="332"/>
                    </a:lnTo>
                    <a:lnTo>
                      <a:pt x="0" y="331"/>
                    </a:lnTo>
                    <a:lnTo>
                      <a:pt x="0" y="330"/>
                    </a:lnTo>
                    <a:lnTo>
                      <a:pt x="0" y="329"/>
                    </a:lnTo>
                    <a:lnTo>
                      <a:pt x="1" y="329"/>
                    </a:lnTo>
                    <a:lnTo>
                      <a:pt x="2" y="328"/>
                    </a:lnTo>
                    <a:lnTo>
                      <a:pt x="2" y="327"/>
                    </a:lnTo>
                    <a:lnTo>
                      <a:pt x="3" y="327"/>
                    </a:lnTo>
                    <a:lnTo>
                      <a:pt x="3" y="326"/>
                    </a:lnTo>
                    <a:lnTo>
                      <a:pt x="4" y="326"/>
                    </a:lnTo>
                    <a:lnTo>
                      <a:pt x="5" y="325"/>
                    </a:lnTo>
                    <a:lnTo>
                      <a:pt x="6" y="325"/>
                    </a:lnTo>
                    <a:lnTo>
                      <a:pt x="7" y="324"/>
                    </a:lnTo>
                    <a:lnTo>
                      <a:pt x="8" y="323"/>
                    </a:lnTo>
                    <a:lnTo>
                      <a:pt x="9" y="323"/>
                    </a:lnTo>
                    <a:lnTo>
                      <a:pt x="10" y="322"/>
                    </a:lnTo>
                    <a:lnTo>
                      <a:pt x="11" y="321"/>
                    </a:lnTo>
                    <a:lnTo>
                      <a:pt x="12" y="321"/>
                    </a:lnTo>
                    <a:lnTo>
                      <a:pt x="13" y="320"/>
                    </a:lnTo>
                    <a:lnTo>
                      <a:pt x="14" y="319"/>
                    </a:lnTo>
                    <a:lnTo>
                      <a:pt x="15" y="318"/>
                    </a:lnTo>
                    <a:lnTo>
                      <a:pt x="16" y="318"/>
                    </a:lnTo>
                    <a:lnTo>
                      <a:pt x="18" y="317"/>
                    </a:lnTo>
                    <a:lnTo>
                      <a:pt x="19" y="316"/>
                    </a:lnTo>
                    <a:lnTo>
                      <a:pt x="20" y="315"/>
                    </a:lnTo>
                    <a:lnTo>
                      <a:pt x="22" y="314"/>
                    </a:lnTo>
                    <a:lnTo>
                      <a:pt x="22" y="315"/>
                    </a:lnTo>
                    <a:lnTo>
                      <a:pt x="22" y="316"/>
                    </a:lnTo>
                    <a:lnTo>
                      <a:pt x="22" y="317"/>
                    </a:lnTo>
                    <a:lnTo>
                      <a:pt x="22" y="318"/>
                    </a:lnTo>
                    <a:lnTo>
                      <a:pt x="22" y="319"/>
                    </a:lnTo>
                    <a:lnTo>
                      <a:pt x="22" y="320"/>
                    </a:lnTo>
                    <a:lnTo>
                      <a:pt x="22" y="321"/>
                    </a:lnTo>
                    <a:lnTo>
                      <a:pt x="22" y="322"/>
                    </a:lnTo>
                    <a:lnTo>
                      <a:pt x="22" y="323"/>
                    </a:lnTo>
                    <a:lnTo>
                      <a:pt x="22" y="324"/>
                    </a:lnTo>
                    <a:lnTo>
                      <a:pt x="23" y="325"/>
                    </a:lnTo>
                    <a:lnTo>
                      <a:pt x="23" y="326"/>
                    </a:lnTo>
                    <a:lnTo>
                      <a:pt x="24" y="327"/>
                    </a:lnTo>
                    <a:lnTo>
                      <a:pt x="24" y="329"/>
                    </a:lnTo>
                    <a:lnTo>
                      <a:pt x="24" y="330"/>
                    </a:lnTo>
                    <a:lnTo>
                      <a:pt x="25" y="331"/>
                    </a:lnTo>
                    <a:lnTo>
                      <a:pt x="26" y="332"/>
                    </a:lnTo>
                    <a:lnTo>
                      <a:pt x="27" y="333"/>
                    </a:lnTo>
                    <a:lnTo>
                      <a:pt x="28" y="334"/>
                    </a:lnTo>
                    <a:lnTo>
                      <a:pt x="29" y="335"/>
                    </a:lnTo>
                    <a:lnTo>
                      <a:pt x="30" y="336"/>
                    </a:lnTo>
                    <a:lnTo>
                      <a:pt x="31" y="337"/>
                    </a:lnTo>
                    <a:lnTo>
                      <a:pt x="33" y="337"/>
                    </a:lnTo>
                    <a:lnTo>
                      <a:pt x="35" y="338"/>
                    </a:lnTo>
                    <a:lnTo>
                      <a:pt x="37" y="339"/>
                    </a:lnTo>
                    <a:lnTo>
                      <a:pt x="39" y="339"/>
                    </a:lnTo>
                    <a:lnTo>
                      <a:pt x="41" y="340"/>
                    </a:lnTo>
                    <a:lnTo>
                      <a:pt x="46" y="341"/>
                    </a:lnTo>
                    <a:lnTo>
                      <a:pt x="50" y="342"/>
                    </a:lnTo>
                    <a:lnTo>
                      <a:pt x="55" y="344"/>
                    </a:lnTo>
                    <a:lnTo>
                      <a:pt x="59" y="345"/>
                    </a:lnTo>
                    <a:lnTo>
                      <a:pt x="62" y="347"/>
                    </a:lnTo>
                    <a:lnTo>
                      <a:pt x="65" y="348"/>
                    </a:lnTo>
                    <a:lnTo>
                      <a:pt x="68" y="350"/>
                    </a:lnTo>
                    <a:lnTo>
                      <a:pt x="70" y="351"/>
                    </a:lnTo>
                    <a:lnTo>
                      <a:pt x="72" y="353"/>
                    </a:lnTo>
                    <a:lnTo>
                      <a:pt x="74" y="354"/>
                    </a:lnTo>
                    <a:lnTo>
                      <a:pt x="75" y="355"/>
                    </a:lnTo>
                    <a:lnTo>
                      <a:pt x="77" y="357"/>
                    </a:lnTo>
                    <a:lnTo>
                      <a:pt x="78" y="358"/>
                    </a:lnTo>
                    <a:lnTo>
                      <a:pt x="80" y="359"/>
                    </a:lnTo>
                    <a:lnTo>
                      <a:pt x="81" y="360"/>
                    </a:lnTo>
                    <a:lnTo>
                      <a:pt x="83" y="361"/>
                    </a:lnTo>
                    <a:lnTo>
                      <a:pt x="84" y="362"/>
                    </a:lnTo>
                    <a:lnTo>
                      <a:pt x="86" y="363"/>
                    </a:lnTo>
                    <a:lnTo>
                      <a:pt x="88" y="364"/>
                    </a:lnTo>
                    <a:lnTo>
                      <a:pt x="89" y="365"/>
                    </a:lnTo>
                    <a:lnTo>
                      <a:pt x="92" y="366"/>
                    </a:lnTo>
                    <a:lnTo>
                      <a:pt x="94" y="367"/>
                    </a:lnTo>
                    <a:lnTo>
                      <a:pt x="96" y="368"/>
                    </a:lnTo>
                    <a:lnTo>
                      <a:pt x="99" y="368"/>
                    </a:lnTo>
                    <a:lnTo>
                      <a:pt x="102" y="369"/>
                    </a:lnTo>
                    <a:lnTo>
                      <a:pt x="106" y="369"/>
                    </a:lnTo>
                    <a:lnTo>
                      <a:pt x="110" y="370"/>
                    </a:lnTo>
                    <a:lnTo>
                      <a:pt x="114" y="370"/>
                    </a:lnTo>
                    <a:lnTo>
                      <a:pt x="119" y="370"/>
                    </a:lnTo>
                    <a:lnTo>
                      <a:pt x="124" y="370"/>
                    </a:lnTo>
                    <a:lnTo>
                      <a:pt x="130" y="370"/>
                    </a:lnTo>
                    <a:lnTo>
                      <a:pt x="137" y="370"/>
                    </a:lnTo>
                    <a:lnTo>
                      <a:pt x="143" y="370"/>
                    </a:lnTo>
                    <a:lnTo>
                      <a:pt x="148" y="370"/>
                    </a:lnTo>
                    <a:lnTo>
                      <a:pt x="154" y="370"/>
                    </a:lnTo>
                    <a:lnTo>
                      <a:pt x="159" y="370"/>
                    </a:lnTo>
                    <a:lnTo>
                      <a:pt x="165" y="369"/>
                    </a:lnTo>
                    <a:lnTo>
                      <a:pt x="170" y="368"/>
                    </a:lnTo>
                    <a:lnTo>
                      <a:pt x="174" y="367"/>
                    </a:lnTo>
                    <a:lnTo>
                      <a:pt x="179" y="366"/>
                    </a:lnTo>
                    <a:lnTo>
                      <a:pt x="183" y="365"/>
                    </a:lnTo>
                    <a:lnTo>
                      <a:pt x="188" y="364"/>
                    </a:lnTo>
                    <a:lnTo>
                      <a:pt x="192" y="362"/>
                    </a:lnTo>
                    <a:lnTo>
                      <a:pt x="196" y="361"/>
                    </a:lnTo>
                    <a:lnTo>
                      <a:pt x="200" y="360"/>
                    </a:lnTo>
                    <a:lnTo>
                      <a:pt x="204" y="358"/>
                    </a:lnTo>
                    <a:lnTo>
                      <a:pt x="207" y="357"/>
                    </a:lnTo>
                    <a:lnTo>
                      <a:pt x="211" y="355"/>
                    </a:lnTo>
                    <a:lnTo>
                      <a:pt x="215" y="353"/>
                    </a:lnTo>
                    <a:lnTo>
                      <a:pt x="218" y="352"/>
                    </a:lnTo>
                    <a:lnTo>
                      <a:pt x="222" y="350"/>
                    </a:lnTo>
                    <a:lnTo>
                      <a:pt x="224" y="349"/>
                    </a:lnTo>
                    <a:lnTo>
                      <a:pt x="227" y="347"/>
                    </a:lnTo>
                    <a:lnTo>
                      <a:pt x="230" y="346"/>
                    </a:lnTo>
                    <a:lnTo>
                      <a:pt x="233" y="345"/>
                    </a:lnTo>
                    <a:lnTo>
                      <a:pt x="236" y="343"/>
                    </a:lnTo>
                    <a:lnTo>
                      <a:pt x="239" y="342"/>
                    </a:lnTo>
                    <a:lnTo>
                      <a:pt x="242" y="341"/>
                    </a:lnTo>
                    <a:lnTo>
                      <a:pt x="244" y="341"/>
                    </a:lnTo>
                    <a:lnTo>
                      <a:pt x="247" y="340"/>
                    </a:lnTo>
                    <a:lnTo>
                      <a:pt x="249" y="340"/>
                    </a:lnTo>
                    <a:lnTo>
                      <a:pt x="252" y="339"/>
                    </a:lnTo>
                    <a:lnTo>
                      <a:pt x="254" y="339"/>
                    </a:lnTo>
                    <a:lnTo>
                      <a:pt x="256" y="340"/>
                    </a:lnTo>
                    <a:lnTo>
                      <a:pt x="259" y="340"/>
                    </a:lnTo>
                    <a:lnTo>
                      <a:pt x="261" y="340"/>
                    </a:lnTo>
                    <a:lnTo>
                      <a:pt x="263" y="341"/>
                    </a:lnTo>
                    <a:lnTo>
                      <a:pt x="265" y="341"/>
                    </a:lnTo>
                    <a:lnTo>
                      <a:pt x="267" y="341"/>
                    </a:lnTo>
                    <a:lnTo>
                      <a:pt x="269" y="342"/>
                    </a:lnTo>
                    <a:lnTo>
                      <a:pt x="271" y="343"/>
                    </a:lnTo>
                    <a:lnTo>
                      <a:pt x="273" y="344"/>
                    </a:lnTo>
                    <a:lnTo>
                      <a:pt x="275" y="344"/>
                    </a:lnTo>
                    <a:lnTo>
                      <a:pt x="277" y="345"/>
                    </a:lnTo>
                    <a:lnTo>
                      <a:pt x="278" y="346"/>
                    </a:lnTo>
                    <a:lnTo>
                      <a:pt x="280" y="346"/>
                    </a:lnTo>
                    <a:lnTo>
                      <a:pt x="282" y="348"/>
                    </a:lnTo>
                    <a:lnTo>
                      <a:pt x="284" y="348"/>
                    </a:lnTo>
                    <a:lnTo>
                      <a:pt x="286" y="349"/>
                    </a:lnTo>
                    <a:lnTo>
                      <a:pt x="288" y="350"/>
                    </a:lnTo>
                    <a:lnTo>
                      <a:pt x="289" y="351"/>
                    </a:lnTo>
                    <a:lnTo>
                      <a:pt x="291" y="352"/>
                    </a:lnTo>
                    <a:lnTo>
                      <a:pt x="293" y="353"/>
                    </a:lnTo>
                    <a:lnTo>
                      <a:pt x="295" y="354"/>
                    </a:lnTo>
                    <a:lnTo>
                      <a:pt x="296" y="355"/>
                    </a:lnTo>
                    <a:lnTo>
                      <a:pt x="298" y="356"/>
                    </a:lnTo>
                    <a:lnTo>
                      <a:pt x="299" y="357"/>
                    </a:lnTo>
                    <a:lnTo>
                      <a:pt x="301" y="358"/>
                    </a:lnTo>
                    <a:lnTo>
                      <a:pt x="303" y="359"/>
                    </a:lnTo>
                    <a:lnTo>
                      <a:pt x="305" y="360"/>
                    </a:lnTo>
                    <a:lnTo>
                      <a:pt x="307" y="361"/>
                    </a:lnTo>
                    <a:lnTo>
                      <a:pt x="309" y="362"/>
                    </a:lnTo>
                    <a:lnTo>
                      <a:pt x="310" y="362"/>
                    </a:lnTo>
                    <a:lnTo>
                      <a:pt x="312" y="363"/>
                    </a:lnTo>
                    <a:lnTo>
                      <a:pt x="314" y="364"/>
                    </a:lnTo>
                    <a:lnTo>
                      <a:pt x="317" y="365"/>
                    </a:lnTo>
                    <a:lnTo>
                      <a:pt x="319" y="365"/>
                    </a:lnTo>
                    <a:lnTo>
                      <a:pt x="321" y="366"/>
                    </a:lnTo>
                    <a:lnTo>
                      <a:pt x="322" y="366"/>
                    </a:lnTo>
                    <a:lnTo>
                      <a:pt x="324" y="366"/>
                    </a:lnTo>
                    <a:lnTo>
                      <a:pt x="325" y="367"/>
                    </a:lnTo>
                    <a:lnTo>
                      <a:pt x="327" y="368"/>
                    </a:lnTo>
                    <a:lnTo>
                      <a:pt x="329" y="368"/>
                    </a:lnTo>
                    <a:lnTo>
                      <a:pt x="330" y="369"/>
                    </a:lnTo>
                    <a:lnTo>
                      <a:pt x="332" y="369"/>
                    </a:lnTo>
                    <a:lnTo>
                      <a:pt x="333" y="370"/>
                    </a:lnTo>
                    <a:lnTo>
                      <a:pt x="334" y="370"/>
                    </a:lnTo>
                    <a:lnTo>
                      <a:pt x="336" y="370"/>
                    </a:lnTo>
                    <a:lnTo>
                      <a:pt x="338" y="370"/>
                    </a:lnTo>
                    <a:lnTo>
                      <a:pt x="339" y="370"/>
                    </a:lnTo>
                    <a:lnTo>
                      <a:pt x="341" y="370"/>
                    </a:lnTo>
                    <a:lnTo>
                      <a:pt x="342" y="371"/>
                    </a:lnTo>
                    <a:lnTo>
                      <a:pt x="344" y="371"/>
                    </a:lnTo>
                    <a:lnTo>
                      <a:pt x="346" y="370"/>
                    </a:lnTo>
                    <a:lnTo>
                      <a:pt x="347" y="370"/>
                    </a:lnTo>
                    <a:lnTo>
                      <a:pt x="349" y="370"/>
                    </a:lnTo>
                    <a:lnTo>
                      <a:pt x="351" y="370"/>
                    </a:lnTo>
                    <a:lnTo>
                      <a:pt x="353" y="370"/>
                    </a:lnTo>
                    <a:lnTo>
                      <a:pt x="356" y="369"/>
                    </a:lnTo>
                    <a:lnTo>
                      <a:pt x="358" y="368"/>
                    </a:lnTo>
                    <a:lnTo>
                      <a:pt x="361" y="367"/>
                    </a:lnTo>
                    <a:lnTo>
                      <a:pt x="364" y="366"/>
                    </a:lnTo>
                    <a:lnTo>
                      <a:pt x="367" y="365"/>
                    </a:lnTo>
                    <a:lnTo>
                      <a:pt x="370" y="364"/>
                    </a:lnTo>
                    <a:lnTo>
                      <a:pt x="373" y="363"/>
                    </a:lnTo>
                    <a:lnTo>
                      <a:pt x="377" y="361"/>
                    </a:lnTo>
                    <a:lnTo>
                      <a:pt x="381" y="360"/>
                    </a:lnTo>
                    <a:lnTo>
                      <a:pt x="385" y="358"/>
                    </a:lnTo>
                    <a:lnTo>
                      <a:pt x="385" y="352"/>
                    </a:lnTo>
                    <a:lnTo>
                      <a:pt x="384" y="348"/>
                    </a:lnTo>
                    <a:lnTo>
                      <a:pt x="384" y="343"/>
                    </a:lnTo>
                    <a:lnTo>
                      <a:pt x="383" y="340"/>
                    </a:lnTo>
                    <a:lnTo>
                      <a:pt x="382" y="336"/>
                    </a:lnTo>
                    <a:lnTo>
                      <a:pt x="381" y="333"/>
                    </a:lnTo>
                    <a:lnTo>
                      <a:pt x="380" y="330"/>
                    </a:lnTo>
                    <a:lnTo>
                      <a:pt x="379" y="328"/>
                    </a:lnTo>
                    <a:lnTo>
                      <a:pt x="377" y="325"/>
                    </a:lnTo>
                    <a:lnTo>
                      <a:pt x="376" y="324"/>
                    </a:lnTo>
                    <a:lnTo>
                      <a:pt x="375" y="322"/>
                    </a:lnTo>
                    <a:lnTo>
                      <a:pt x="374" y="321"/>
                    </a:lnTo>
                    <a:lnTo>
                      <a:pt x="373" y="319"/>
                    </a:lnTo>
                    <a:lnTo>
                      <a:pt x="371" y="318"/>
                    </a:lnTo>
                    <a:lnTo>
                      <a:pt x="370" y="317"/>
                    </a:lnTo>
                    <a:lnTo>
                      <a:pt x="369" y="316"/>
                    </a:lnTo>
                    <a:lnTo>
                      <a:pt x="368" y="315"/>
                    </a:lnTo>
                    <a:lnTo>
                      <a:pt x="367" y="314"/>
                    </a:lnTo>
                    <a:lnTo>
                      <a:pt x="365" y="314"/>
                    </a:lnTo>
                    <a:lnTo>
                      <a:pt x="364" y="313"/>
                    </a:lnTo>
                    <a:lnTo>
                      <a:pt x="363" y="312"/>
                    </a:lnTo>
                    <a:lnTo>
                      <a:pt x="362" y="311"/>
                    </a:lnTo>
                    <a:lnTo>
                      <a:pt x="361" y="311"/>
                    </a:lnTo>
                    <a:lnTo>
                      <a:pt x="360" y="309"/>
                    </a:lnTo>
                    <a:lnTo>
                      <a:pt x="359" y="308"/>
                    </a:lnTo>
                    <a:lnTo>
                      <a:pt x="358" y="307"/>
                    </a:lnTo>
                    <a:lnTo>
                      <a:pt x="358" y="305"/>
                    </a:lnTo>
                    <a:lnTo>
                      <a:pt x="357" y="304"/>
                    </a:lnTo>
                    <a:lnTo>
                      <a:pt x="357" y="302"/>
                    </a:lnTo>
                    <a:lnTo>
                      <a:pt x="356" y="300"/>
                    </a:lnTo>
                    <a:lnTo>
                      <a:pt x="356" y="297"/>
                    </a:lnTo>
                    <a:lnTo>
                      <a:pt x="356" y="295"/>
                    </a:lnTo>
                    <a:lnTo>
                      <a:pt x="356" y="292"/>
                    </a:lnTo>
                    <a:lnTo>
                      <a:pt x="357" y="290"/>
                    </a:lnTo>
                    <a:lnTo>
                      <a:pt x="357" y="288"/>
                    </a:lnTo>
                    <a:lnTo>
                      <a:pt x="357" y="287"/>
                    </a:lnTo>
                    <a:lnTo>
                      <a:pt x="358" y="285"/>
                    </a:lnTo>
                    <a:lnTo>
                      <a:pt x="358" y="284"/>
                    </a:lnTo>
                    <a:lnTo>
                      <a:pt x="359" y="283"/>
                    </a:lnTo>
                    <a:lnTo>
                      <a:pt x="359" y="282"/>
                    </a:lnTo>
                    <a:lnTo>
                      <a:pt x="360" y="281"/>
                    </a:lnTo>
                    <a:lnTo>
                      <a:pt x="361" y="280"/>
                    </a:lnTo>
                    <a:lnTo>
                      <a:pt x="362" y="279"/>
                    </a:lnTo>
                    <a:lnTo>
                      <a:pt x="363" y="279"/>
                    </a:lnTo>
                    <a:lnTo>
                      <a:pt x="364" y="279"/>
                    </a:lnTo>
                    <a:lnTo>
                      <a:pt x="365" y="278"/>
                    </a:lnTo>
                    <a:lnTo>
                      <a:pt x="366" y="277"/>
                    </a:lnTo>
                    <a:lnTo>
                      <a:pt x="367" y="277"/>
                    </a:lnTo>
                    <a:lnTo>
                      <a:pt x="369" y="276"/>
                    </a:lnTo>
                    <a:lnTo>
                      <a:pt x="370" y="275"/>
                    </a:lnTo>
                    <a:lnTo>
                      <a:pt x="371" y="275"/>
                    </a:lnTo>
                    <a:lnTo>
                      <a:pt x="372" y="275"/>
                    </a:lnTo>
                    <a:lnTo>
                      <a:pt x="373" y="274"/>
                    </a:lnTo>
                    <a:lnTo>
                      <a:pt x="375" y="273"/>
                    </a:lnTo>
                    <a:lnTo>
                      <a:pt x="376" y="272"/>
                    </a:lnTo>
                    <a:lnTo>
                      <a:pt x="377" y="271"/>
                    </a:lnTo>
                    <a:lnTo>
                      <a:pt x="378" y="270"/>
                    </a:lnTo>
                    <a:lnTo>
                      <a:pt x="380" y="268"/>
                    </a:lnTo>
                    <a:lnTo>
                      <a:pt x="381" y="267"/>
                    </a:lnTo>
                    <a:lnTo>
                      <a:pt x="382" y="265"/>
                    </a:lnTo>
                    <a:lnTo>
                      <a:pt x="384" y="263"/>
                    </a:lnTo>
                    <a:lnTo>
                      <a:pt x="383" y="263"/>
                    </a:lnTo>
                    <a:lnTo>
                      <a:pt x="382" y="262"/>
                    </a:lnTo>
                    <a:lnTo>
                      <a:pt x="380" y="261"/>
                    </a:lnTo>
                    <a:lnTo>
                      <a:pt x="379" y="260"/>
                    </a:lnTo>
                    <a:lnTo>
                      <a:pt x="378" y="260"/>
                    </a:lnTo>
                    <a:lnTo>
                      <a:pt x="377" y="259"/>
                    </a:lnTo>
                    <a:lnTo>
                      <a:pt x="376" y="259"/>
                    </a:lnTo>
                    <a:lnTo>
                      <a:pt x="374" y="258"/>
                    </a:lnTo>
                    <a:lnTo>
                      <a:pt x="373" y="257"/>
                    </a:lnTo>
                    <a:lnTo>
                      <a:pt x="372" y="256"/>
                    </a:lnTo>
                    <a:lnTo>
                      <a:pt x="371" y="256"/>
                    </a:lnTo>
                    <a:lnTo>
                      <a:pt x="369" y="255"/>
                    </a:lnTo>
                    <a:lnTo>
                      <a:pt x="368" y="255"/>
                    </a:lnTo>
                    <a:lnTo>
                      <a:pt x="367" y="254"/>
                    </a:lnTo>
                    <a:lnTo>
                      <a:pt x="365" y="253"/>
                    </a:lnTo>
                    <a:lnTo>
                      <a:pt x="364" y="253"/>
                    </a:lnTo>
                    <a:lnTo>
                      <a:pt x="363" y="252"/>
                    </a:lnTo>
                    <a:lnTo>
                      <a:pt x="361" y="251"/>
                    </a:lnTo>
                    <a:lnTo>
                      <a:pt x="360" y="251"/>
                    </a:lnTo>
                    <a:lnTo>
                      <a:pt x="359" y="250"/>
                    </a:lnTo>
                    <a:lnTo>
                      <a:pt x="358" y="250"/>
                    </a:lnTo>
                    <a:lnTo>
                      <a:pt x="357" y="249"/>
                    </a:lnTo>
                    <a:lnTo>
                      <a:pt x="356" y="248"/>
                    </a:lnTo>
                    <a:lnTo>
                      <a:pt x="355" y="248"/>
                    </a:lnTo>
                    <a:lnTo>
                      <a:pt x="354" y="247"/>
                    </a:lnTo>
                    <a:lnTo>
                      <a:pt x="353" y="246"/>
                    </a:lnTo>
                    <a:lnTo>
                      <a:pt x="353" y="245"/>
                    </a:lnTo>
                    <a:lnTo>
                      <a:pt x="353" y="243"/>
                    </a:lnTo>
                    <a:lnTo>
                      <a:pt x="353" y="242"/>
                    </a:lnTo>
                    <a:lnTo>
                      <a:pt x="353" y="241"/>
                    </a:lnTo>
                    <a:lnTo>
                      <a:pt x="353" y="240"/>
                    </a:lnTo>
                    <a:lnTo>
                      <a:pt x="353" y="239"/>
                    </a:lnTo>
                    <a:lnTo>
                      <a:pt x="353" y="238"/>
                    </a:lnTo>
                    <a:lnTo>
                      <a:pt x="353" y="237"/>
                    </a:lnTo>
                    <a:lnTo>
                      <a:pt x="353" y="236"/>
                    </a:lnTo>
                    <a:lnTo>
                      <a:pt x="352" y="235"/>
                    </a:lnTo>
                    <a:lnTo>
                      <a:pt x="352" y="234"/>
                    </a:lnTo>
                    <a:lnTo>
                      <a:pt x="352" y="233"/>
                    </a:lnTo>
                    <a:lnTo>
                      <a:pt x="352" y="232"/>
                    </a:lnTo>
                    <a:lnTo>
                      <a:pt x="352" y="231"/>
                    </a:lnTo>
                    <a:lnTo>
                      <a:pt x="352" y="230"/>
                    </a:lnTo>
                    <a:lnTo>
                      <a:pt x="352" y="229"/>
                    </a:lnTo>
                    <a:lnTo>
                      <a:pt x="353" y="229"/>
                    </a:lnTo>
                    <a:lnTo>
                      <a:pt x="353" y="227"/>
                    </a:lnTo>
                    <a:lnTo>
                      <a:pt x="353" y="226"/>
                    </a:lnTo>
                    <a:lnTo>
                      <a:pt x="354" y="225"/>
                    </a:lnTo>
                    <a:lnTo>
                      <a:pt x="354" y="224"/>
                    </a:lnTo>
                    <a:lnTo>
                      <a:pt x="355" y="222"/>
                    </a:lnTo>
                    <a:lnTo>
                      <a:pt x="356" y="220"/>
                    </a:lnTo>
                    <a:lnTo>
                      <a:pt x="357" y="219"/>
                    </a:lnTo>
                    <a:lnTo>
                      <a:pt x="358" y="218"/>
                    </a:lnTo>
                    <a:lnTo>
                      <a:pt x="358" y="216"/>
                    </a:lnTo>
                    <a:lnTo>
                      <a:pt x="360" y="215"/>
                    </a:lnTo>
                    <a:lnTo>
                      <a:pt x="361" y="213"/>
                    </a:lnTo>
                    <a:lnTo>
                      <a:pt x="362" y="212"/>
                    </a:lnTo>
                    <a:lnTo>
                      <a:pt x="363" y="210"/>
                    </a:lnTo>
                    <a:lnTo>
                      <a:pt x="364" y="207"/>
                    </a:lnTo>
                    <a:lnTo>
                      <a:pt x="364" y="205"/>
                    </a:lnTo>
                    <a:lnTo>
                      <a:pt x="364" y="203"/>
                    </a:lnTo>
                    <a:lnTo>
                      <a:pt x="365" y="201"/>
                    </a:lnTo>
                    <a:lnTo>
                      <a:pt x="365" y="198"/>
                    </a:lnTo>
                    <a:lnTo>
                      <a:pt x="366" y="197"/>
                    </a:lnTo>
                    <a:lnTo>
                      <a:pt x="366" y="195"/>
                    </a:lnTo>
                    <a:lnTo>
                      <a:pt x="367" y="193"/>
                    </a:lnTo>
                    <a:lnTo>
                      <a:pt x="368" y="191"/>
                    </a:lnTo>
                    <a:lnTo>
                      <a:pt x="369" y="190"/>
                    </a:lnTo>
                    <a:lnTo>
                      <a:pt x="370" y="189"/>
                    </a:lnTo>
                    <a:lnTo>
                      <a:pt x="371" y="187"/>
                    </a:lnTo>
                    <a:lnTo>
                      <a:pt x="372" y="186"/>
                    </a:lnTo>
                    <a:lnTo>
                      <a:pt x="373" y="185"/>
                    </a:lnTo>
                    <a:lnTo>
                      <a:pt x="374" y="183"/>
                    </a:lnTo>
                    <a:lnTo>
                      <a:pt x="376" y="182"/>
                    </a:lnTo>
                    <a:lnTo>
                      <a:pt x="377" y="181"/>
                    </a:lnTo>
                    <a:lnTo>
                      <a:pt x="379" y="180"/>
                    </a:lnTo>
                    <a:lnTo>
                      <a:pt x="380" y="179"/>
                    </a:lnTo>
                    <a:lnTo>
                      <a:pt x="382" y="178"/>
                    </a:lnTo>
                    <a:lnTo>
                      <a:pt x="384" y="177"/>
                    </a:lnTo>
                    <a:lnTo>
                      <a:pt x="386" y="176"/>
                    </a:lnTo>
                    <a:lnTo>
                      <a:pt x="387" y="176"/>
                    </a:lnTo>
                    <a:lnTo>
                      <a:pt x="389" y="175"/>
                    </a:lnTo>
                    <a:lnTo>
                      <a:pt x="392" y="174"/>
                    </a:lnTo>
                    <a:lnTo>
                      <a:pt x="394" y="173"/>
                    </a:lnTo>
                    <a:lnTo>
                      <a:pt x="396" y="172"/>
                    </a:lnTo>
                    <a:lnTo>
                      <a:pt x="397" y="171"/>
                    </a:lnTo>
                    <a:lnTo>
                      <a:pt x="400" y="170"/>
                    </a:lnTo>
                    <a:lnTo>
                      <a:pt x="402" y="169"/>
                    </a:lnTo>
                    <a:lnTo>
                      <a:pt x="404" y="168"/>
                    </a:lnTo>
                    <a:lnTo>
                      <a:pt x="407" y="167"/>
                    </a:lnTo>
                    <a:lnTo>
                      <a:pt x="408" y="166"/>
                    </a:lnTo>
                    <a:lnTo>
                      <a:pt x="409" y="164"/>
                    </a:lnTo>
                    <a:lnTo>
                      <a:pt x="410" y="164"/>
                    </a:lnTo>
                    <a:lnTo>
                      <a:pt x="411" y="163"/>
                    </a:lnTo>
                    <a:lnTo>
                      <a:pt x="412" y="162"/>
                    </a:lnTo>
                    <a:lnTo>
                      <a:pt x="412" y="161"/>
                    </a:lnTo>
                    <a:lnTo>
                      <a:pt x="413" y="160"/>
                    </a:lnTo>
                    <a:lnTo>
                      <a:pt x="413" y="159"/>
                    </a:lnTo>
                    <a:lnTo>
                      <a:pt x="414" y="158"/>
                    </a:lnTo>
                    <a:lnTo>
                      <a:pt x="414" y="157"/>
                    </a:lnTo>
                    <a:lnTo>
                      <a:pt x="414" y="156"/>
                    </a:lnTo>
                    <a:lnTo>
                      <a:pt x="414" y="155"/>
                    </a:lnTo>
                    <a:lnTo>
                      <a:pt x="413" y="155"/>
                    </a:lnTo>
                    <a:lnTo>
                      <a:pt x="413" y="154"/>
                    </a:lnTo>
                    <a:lnTo>
                      <a:pt x="413" y="153"/>
                    </a:lnTo>
                    <a:lnTo>
                      <a:pt x="413" y="152"/>
                    </a:lnTo>
                    <a:lnTo>
                      <a:pt x="412" y="151"/>
                    </a:lnTo>
                    <a:lnTo>
                      <a:pt x="412" y="150"/>
                    </a:lnTo>
                    <a:lnTo>
                      <a:pt x="411" y="149"/>
                    </a:lnTo>
                    <a:lnTo>
                      <a:pt x="411" y="148"/>
                    </a:lnTo>
                    <a:lnTo>
                      <a:pt x="411" y="147"/>
                    </a:lnTo>
                    <a:lnTo>
                      <a:pt x="410" y="146"/>
                    </a:lnTo>
                    <a:lnTo>
                      <a:pt x="410" y="145"/>
                    </a:lnTo>
                    <a:lnTo>
                      <a:pt x="410" y="144"/>
                    </a:lnTo>
                    <a:lnTo>
                      <a:pt x="410" y="142"/>
                    </a:lnTo>
                    <a:lnTo>
                      <a:pt x="410" y="141"/>
                    </a:lnTo>
                    <a:lnTo>
                      <a:pt x="410" y="139"/>
                    </a:lnTo>
                    <a:lnTo>
                      <a:pt x="410" y="138"/>
                    </a:lnTo>
                    <a:lnTo>
                      <a:pt x="410" y="136"/>
                    </a:lnTo>
                    <a:lnTo>
                      <a:pt x="410" y="135"/>
                    </a:lnTo>
                    <a:lnTo>
                      <a:pt x="410" y="133"/>
                    </a:lnTo>
                    <a:lnTo>
                      <a:pt x="409" y="132"/>
                    </a:lnTo>
                    <a:lnTo>
                      <a:pt x="409" y="130"/>
                    </a:lnTo>
                    <a:lnTo>
                      <a:pt x="409" y="129"/>
                    </a:lnTo>
                    <a:lnTo>
                      <a:pt x="408" y="128"/>
                    </a:lnTo>
                    <a:lnTo>
                      <a:pt x="407" y="127"/>
                    </a:lnTo>
                    <a:lnTo>
                      <a:pt x="406" y="125"/>
                    </a:lnTo>
                    <a:lnTo>
                      <a:pt x="406" y="124"/>
                    </a:lnTo>
                    <a:lnTo>
                      <a:pt x="404" y="123"/>
                    </a:lnTo>
                    <a:lnTo>
                      <a:pt x="404" y="122"/>
                    </a:lnTo>
                    <a:lnTo>
                      <a:pt x="402" y="121"/>
                    </a:lnTo>
                    <a:lnTo>
                      <a:pt x="401" y="119"/>
                    </a:lnTo>
                    <a:lnTo>
                      <a:pt x="400" y="119"/>
                    </a:lnTo>
                    <a:lnTo>
                      <a:pt x="398" y="117"/>
                    </a:lnTo>
                    <a:lnTo>
                      <a:pt x="397" y="117"/>
                    </a:lnTo>
                    <a:lnTo>
                      <a:pt x="396" y="115"/>
                    </a:lnTo>
                    <a:lnTo>
                      <a:pt x="395" y="115"/>
                    </a:lnTo>
                    <a:lnTo>
                      <a:pt x="393" y="114"/>
                    </a:lnTo>
                    <a:lnTo>
                      <a:pt x="392" y="113"/>
                    </a:lnTo>
                    <a:lnTo>
                      <a:pt x="391" y="112"/>
                    </a:lnTo>
                    <a:lnTo>
                      <a:pt x="389" y="111"/>
                    </a:lnTo>
                    <a:lnTo>
                      <a:pt x="387" y="110"/>
                    </a:lnTo>
                    <a:lnTo>
                      <a:pt x="386" y="109"/>
                    </a:lnTo>
                    <a:lnTo>
                      <a:pt x="384" y="108"/>
                    </a:lnTo>
                    <a:lnTo>
                      <a:pt x="383" y="108"/>
                    </a:lnTo>
                    <a:lnTo>
                      <a:pt x="381" y="107"/>
                    </a:lnTo>
                    <a:lnTo>
                      <a:pt x="380" y="106"/>
                    </a:lnTo>
                    <a:lnTo>
                      <a:pt x="378" y="106"/>
                    </a:lnTo>
                    <a:lnTo>
                      <a:pt x="376" y="105"/>
                    </a:lnTo>
                    <a:lnTo>
                      <a:pt x="375" y="104"/>
                    </a:lnTo>
                    <a:lnTo>
                      <a:pt x="373" y="102"/>
                    </a:lnTo>
                    <a:lnTo>
                      <a:pt x="372" y="100"/>
                    </a:lnTo>
                    <a:lnTo>
                      <a:pt x="371" y="98"/>
                    </a:lnTo>
                    <a:lnTo>
                      <a:pt x="371" y="97"/>
                    </a:lnTo>
                    <a:lnTo>
                      <a:pt x="370" y="95"/>
                    </a:lnTo>
                    <a:lnTo>
                      <a:pt x="370" y="94"/>
                    </a:lnTo>
                    <a:lnTo>
                      <a:pt x="370" y="92"/>
                    </a:lnTo>
                    <a:lnTo>
                      <a:pt x="370" y="91"/>
                    </a:lnTo>
                    <a:lnTo>
                      <a:pt x="370" y="89"/>
                    </a:lnTo>
                    <a:lnTo>
                      <a:pt x="370" y="88"/>
                    </a:lnTo>
                    <a:lnTo>
                      <a:pt x="371" y="86"/>
                    </a:lnTo>
                    <a:lnTo>
                      <a:pt x="371" y="85"/>
                    </a:lnTo>
                    <a:lnTo>
                      <a:pt x="371" y="84"/>
                    </a:lnTo>
                    <a:lnTo>
                      <a:pt x="372" y="82"/>
                    </a:lnTo>
                    <a:lnTo>
                      <a:pt x="372" y="81"/>
                    </a:lnTo>
                    <a:lnTo>
                      <a:pt x="373" y="79"/>
                    </a:lnTo>
                    <a:lnTo>
                      <a:pt x="373" y="78"/>
                    </a:lnTo>
                    <a:lnTo>
                      <a:pt x="374" y="77"/>
                    </a:lnTo>
                    <a:lnTo>
                      <a:pt x="374" y="75"/>
                    </a:lnTo>
                    <a:lnTo>
                      <a:pt x="374" y="74"/>
                    </a:lnTo>
                    <a:lnTo>
                      <a:pt x="374" y="72"/>
                    </a:lnTo>
                    <a:lnTo>
                      <a:pt x="374" y="70"/>
                    </a:lnTo>
                    <a:lnTo>
                      <a:pt x="374" y="69"/>
                    </a:lnTo>
                    <a:lnTo>
                      <a:pt x="374" y="67"/>
                    </a:lnTo>
                    <a:lnTo>
                      <a:pt x="373" y="65"/>
                    </a:lnTo>
                    <a:lnTo>
                      <a:pt x="373" y="63"/>
                    </a:lnTo>
                    <a:lnTo>
                      <a:pt x="371" y="61"/>
                    </a:lnTo>
                    <a:lnTo>
                      <a:pt x="370" y="59"/>
                    </a:lnTo>
                    <a:lnTo>
                      <a:pt x="369" y="57"/>
                    </a:lnTo>
                    <a:lnTo>
                      <a:pt x="367" y="55"/>
                    </a:lnTo>
                    <a:lnTo>
                      <a:pt x="365" y="53"/>
                    </a:lnTo>
                    <a:lnTo>
                      <a:pt x="363" y="50"/>
                    </a:lnTo>
                    <a:lnTo>
                      <a:pt x="364" y="50"/>
                    </a:lnTo>
                    <a:lnTo>
                      <a:pt x="366" y="50"/>
                    </a:lnTo>
                    <a:lnTo>
                      <a:pt x="368" y="50"/>
                    </a:lnTo>
                    <a:lnTo>
                      <a:pt x="370" y="50"/>
                    </a:lnTo>
                    <a:lnTo>
                      <a:pt x="371" y="50"/>
                    </a:lnTo>
                    <a:lnTo>
                      <a:pt x="373" y="50"/>
                    </a:lnTo>
                    <a:lnTo>
                      <a:pt x="375" y="50"/>
                    </a:lnTo>
                    <a:lnTo>
                      <a:pt x="376" y="50"/>
                    </a:lnTo>
                    <a:lnTo>
                      <a:pt x="378" y="50"/>
                    </a:lnTo>
                    <a:lnTo>
                      <a:pt x="380" y="49"/>
                    </a:lnTo>
                    <a:lnTo>
                      <a:pt x="381" y="49"/>
                    </a:lnTo>
                    <a:lnTo>
                      <a:pt x="383" y="49"/>
                    </a:lnTo>
                    <a:lnTo>
                      <a:pt x="385" y="49"/>
                    </a:lnTo>
                    <a:lnTo>
                      <a:pt x="387" y="49"/>
                    </a:lnTo>
                    <a:lnTo>
                      <a:pt x="388" y="49"/>
                    </a:lnTo>
                    <a:lnTo>
                      <a:pt x="390" y="49"/>
                    </a:lnTo>
                    <a:lnTo>
                      <a:pt x="392" y="49"/>
                    </a:lnTo>
                    <a:lnTo>
                      <a:pt x="394" y="48"/>
                    </a:lnTo>
                    <a:lnTo>
                      <a:pt x="396" y="48"/>
                    </a:lnTo>
                    <a:lnTo>
                      <a:pt x="397" y="48"/>
                    </a:lnTo>
                    <a:lnTo>
                      <a:pt x="399" y="47"/>
                    </a:lnTo>
                    <a:lnTo>
                      <a:pt x="401" y="47"/>
                    </a:lnTo>
                    <a:lnTo>
                      <a:pt x="403" y="46"/>
                    </a:lnTo>
                    <a:lnTo>
                      <a:pt x="405" y="46"/>
                    </a:lnTo>
                    <a:lnTo>
                      <a:pt x="407" y="45"/>
                    </a:lnTo>
                    <a:lnTo>
                      <a:pt x="409" y="44"/>
                    </a:lnTo>
                    <a:lnTo>
                      <a:pt x="411" y="44"/>
                    </a:lnTo>
                    <a:lnTo>
                      <a:pt x="413" y="43"/>
                    </a:lnTo>
                    <a:lnTo>
                      <a:pt x="416" y="42"/>
                    </a:lnTo>
                    <a:lnTo>
                      <a:pt x="418" y="41"/>
                    </a:lnTo>
                    <a:lnTo>
                      <a:pt x="420" y="40"/>
                    </a:lnTo>
                    <a:lnTo>
                      <a:pt x="422" y="39"/>
                    </a:lnTo>
                    <a:lnTo>
                      <a:pt x="424" y="38"/>
                    </a:lnTo>
                    <a:lnTo>
                      <a:pt x="426" y="38"/>
                    </a:lnTo>
                    <a:lnTo>
                      <a:pt x="427" y="37"/>
                    </a:lnTo>
                    <a:lnTo>
                      <a:pt x="428" y="36"/>
                    </a:lnTo>
                    <a:lnTo>
                      <a:pt x="429" y="36"/>
                    </a:lnTo>
                    <a:lnTo>
                      <a:pt x="430" y="34"/>
                    </a:lnTo>
                    <a:lnTo>
                      <a:pt x="431" y="33"/>
                    </a:lnTo>
                    <a:lnTo>
                      <a:pt x="431" y="32"/>
                    </a:lnTo>
                    <a:lnTo>
                      <a:pt x="432" y="31"/>
                    </a:lnTo>
                    <a:lnTo>
                      <a:pt x="433" y="30"/>
                    </a:lnTo>
                    <a:lnTo>
                      <a:pt x="433" y="28"/>
                    </a:lnTo>
                    <a:lnTo>
                      <a:pt x="433" y="27"/>
                    </a:lnTo>
                    <a:lnTo>
                      <a:pt x="433" y="26"/>
                    </a:lnTo>
                    <a:lnTo>
                      <a:pt x="434" y="24"/>
                    </a:lnTo>
                    <a:lnTo>
                      <a:pt x="434" y="23"/>
                    </a:lnTo>
                    <a:lnTo>
                      <a:pt x="434" y="21"/>
                    </a:lnTo>
                    <a:lnTo>
                      <a:pt x="434" y="20"/>
                    </a:lnTo>
                    <a:lnTo>
                      <a:pt x="434" y="18"/>
                    </a:lnTo>
                    <a:lnTo>
                      <a:pt x="434" y="16"/>
                    </a:lnTo>
                    <a:lnTo>
                      <a:pt x="434" y="15"/>
                    </a:lnTo>
                    <a:lnTo>
                      <a:pt x="434" y="14"/>
                    </a:lnTo>
                    <a:lnTo>
                      <a:pt x="434" y="12"/>
                    </a:lnTo>
                    <a:lnTo>
                      <a:pt x="434" y="11"/>
                    </a:lnTo>
                    <a:lnTo>
                      <a:pt x="434" y="9"/>
                    </a:lnTo>
                    <a:lnTo>
                      <a:pt x="433" y="8"/>
                    </a:lnTo>
                    <a:lnTo>
                      <a:pt x="433" y="7"/>
                    </a:lnTo>
                    <a:lnTo>
                      <a:pt x="433" y="5"/>
                    </a:lnTo>
                    <a:lnTo>
                      <a:pt x="434" y="4"/>
                    </a:lnTo>
                    <a:lnTo>
                      <a:pt x="434" y="3"/>
                    </a:lnTo>
                    <a:lnTo>
                      <a:pt x="434" y="2"/>
                    </a:lnTo>
                    <a:lnTo>
                      <a:pt x="434" y="0"/>
                    </a:lnTo>
                    <a:lnTo>
                      <a:pt x="435" y="0"/>
                    </a:lnTo>
                  </a:path>
                </a:pathLst>
              </a:custGeom>
              <a:solidFill>
                <a:srgbClr val="C9B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28" name="Freeform 42"/>
              <p:cNvSpPr>
                <a:spLocks noChangeAspect="1"/>
              </p:cNvSpPr>
              <p:nvPr/>
            </p:nvSpPr>
            <p:spPr bwMode="auto">
              <a:xfrm>
                <a:off x="1284" y="1453"/>
                <a:ext cx="435" cy="117"/>
              </a:xfrm>
              <a:custGeom>
                <a:avLst/>
                <a:gdLst>
                  <a:gd name="T0" fmla="*/ 48 w 435"/>
                  <a:gd name="T1" fmla="*/ 90 h 117"/>
                  <a:gd name="T2" fmla="*/ 79 w 435"/>
                  <a:gd name="T3" fmla="*/ 96 h 117"/>
                  <a:gd name="T4" fmla="*/ 111 w 435"/>
                  <a:gd name="T5" fmla="*/ 102 h 117"/>
                  <a:gd name="T6" fmla="*/ 139 w 435"/>
                  <a:gd name="T7" fmla="*/ 107 h 117"/>
                  <a:gd name="T8" fmla="*/ 167 w 435"/>
                  <a:gd name="T9" fmla="*/ 112 h 117"/>
                  <a:gd name="T10" fmla="*/ 196 w 435"/>
                  <a:gd name="T11" fmla="*/ 116 h 117"/>
                  <a:gd name="T12" fmla="*/ 233 w 435"/>
                  <a:gd name="T13" fmla="*/ 113 h 117"/>
                  <a:gd name="T14" fmla="*/ 265 w 435"/>
                  <a:gd name="T15" fmla="*/ 108 h 117"/>
                  <a:gd name="T16" fmla="*/ 295 w 435"/>
                  <a:gd name="T17" fmla="*/ 101 h 117"/>
                  <a:gd name="T18" fmla="*/ 326 w 435"/>
                  <a:gd name="T19" fmla="*/ 95 h 117"/>
                  <a:gd name="T20" fmla="*/ 356 w 435"/>
                  <a:gd name="T21" fmla="*/ 92 h 117"/>
                  <a:gd name="T22" fmla="*/ 384 w 435"/>
                  <a:gd name="T23" fmla="*/ 91 h 117"/>
                  <a:gd name="T24" fmla="*/ 404 w 435"/>
                  <a:gd name="T25" fmla="*/ 90 h 117"/>
                  <a:gd name="T26" fmla="*/ 410 w 435"/>
                  <a:gd name="T27" fmla="*/ 86 h 117"/>
                  <a:gd name="T28" fmla="*/ 412 w 435"/>
                  <a:gd name="T29" fmla="*/ 82 h 117"/>
                  <a:gd name="T30" fmla="*/ 415 w 435"/>
                  <a:gd name="T31" fmla="*/ 77 h 117"/>
                  <a:gd name="T32" fmla="*/ 418 w 435"/>
                  <a:gd name="T33" fmla="*/ 77 h 117"/>
                  <a:gd name="T34" fmla="*/ 422 w 435"/>
                  <a:gd name="T35" fmla="*/ 77 h 117"/>
                  <a:gd name="T36" fmla="*/ 426 w 435"/>
                  <a:gd name="T37" fmla="*/ 76 h 117"/>
                  <a:gd name="T38" fmla="*/ 428 w 435"/>
                  <a:gd name="T39" fmla="*/ 74 h 117"/>
                  <a:gd name="T40" fmla="*/ 430 w 435"/>
                  <a:gd name="T41" fmla="*/ 72 h 117"/>
                  <a:gd name="T42" fmla="*/ 432 w 435"/>
                  <a:gd name="T43" fmla="*/ 70 h 117"/>
                  <a:gd name="T44" fmla="*/ 434 w 435"/>
                  <a:gd name="T45" fmla="*/ 57 h 117"/>
                  <a:gd name="T46" fmla="*/ 430 w 435"/>
                  <a:gd name="T47" fmla="*/ 37 h 117"/>
                  <a:gd name="T48" fmla="*/ 419 w 435"/>
                  <a:gd name="T49" fmla="*/ 25 h 117"/>
                  <a:gd name="T50" fmla="*/ 404 w 435"/>
                  <a:gd name="T51" fmla="*/ 19 h 117"/>
                  <a:gd name="T52" fmla="*/ 388 w 435"/>
                  <a:gd name="T53" fmla="*/ 12 h 117"/>
                  <a:gd name="T54" fmla="*/ 367 w 435"/>
                  <a:gd name="T55" fmla="*/ 11 h 117"/>
                  <a:gd name="T56" fmla="*/ 345 w 435"/>
                  <a:gd name="T57" fmla="*/ 12 h 117"/>
                  <a:gd name="T58" fmla="*/ 333 w 435"/>
                  <a:gd name="T59" fmla="*/ 8 h 117"/>
                  <a:gd name="T60" fmla="*/ 320 w 435"/>
                  <a:gd name="T61" fmla="*/ 3 h 117"/>
                  <a:gd name="T62" fmla="*/ 308 w 435"/>
                  <a:gd name="T63" fmla="*/ 0 h 117"/>
                  <a:gd name="T64" fmla="*/ 295 w 435"/>
                  <a:gd name="T65" fmla="*/ 0 h 117"/>
                  <a:gd name="T66" fmla="*/ 281 w 435"/>
                  <a:gd name="T67" fmla="*/ 4 h 117"/>
                  <a:gd name="T68" fmla="*/ 267 w 435"/>
                  <a:gd name="T69" fmla="*/ 9 h 117"/>
                  <a:gd name="T70" fmla="*/ 236 w 435"/>
                  <a:gd name="T71" fmla="*/ 5 h 117"/>
                  <a:gd name="T72" fmla="*/ 192 w 435"/>
                  <a:gd name="T73" fmla="*/ 8 h 117"/>
                  <a:gd name="T74" fmla="*/ 148 w 435"/>
                  <a:gd name="T75" fmla="*/ 17 h 117"/>
                  <a:gd name="T76" fmla="*/ 117 w 435"/>
                  <a:gd name="T77" fmla="*/ 21 h 117"/>
                  <a:gd name="T78" fmla="*/ 104 w 435"/>
                  <a:gd name="T79" fmla="*/ 19 h 117"/>
                  <a:gd name="T80" fmla="*/ 96 w 435"/>
                  <a:gd name="T81" fmla="*/ 16 h 117"/>
                  <a:gd name="T82" fmla="*/ 87 w 435"/>
                  <a:gd name="T83" fmla="*/ 15 h 117"/>
                  <a:gd name="T84" fmla="*/ 78 w 435"/>
                  <a:gd name="T85" fmla="*/ 17 h 117"/>
                  <a:gd name="T86" fmla="*/ 72 w 435"/>
                  <a:gd name="T87" fmla="*/ 21 h 117"/>
                  <a:gd name="T88" fmla="*/ 67 w 435"/>
                  <a:gd name="T89" fmla="*/ 22 h 117"/>
                  <a:gd name="T90" fmla="*/ 55 w 435"/>
                  <a:gd name="T91" fmla="*/ 24 h 117"/>
                  <a:gd name="T92" fmla="*/ 40 w 435"/>
                  <a:gd name="T93" fmla="*/ 27 h 117"/>
                  <a:gd name="T94" fmla="*/ 22 w 435"/>
                  <a:gd name="T95" fmla="*/ 33 h 117"/>
                  <a:gd name="T96" fmla="*/ 11 w 435"/>
                  <a:gd name="T97" fmla="*/ 38 h 117"/>
                  <a:gd name="T98" fmla="*/ 7 w 435"/>
                  <a:gd name="T99" fmla="*/ 43 h 117"/>
                  <a:gd name="T100" fmla="*/ 4 w 435"/>
                  <a:gd name="T101" fmla="*/ 52 h 117"/>
                  <a:gd name="T102" fmla="*/ 1 w 435"/>
                  <a:gd name="T103" fmla="*/ 61 h 117"/>
                  <a:gd name="T104" fmla="*/ 0 w 435"/>
                  <a:gd name="T105" fmla="*/ 68 h 117"/>
                  <a:gd name="T106" fmla="*/ 0 w 435"/>
                  <a:gd name="T107" fmla="*/ 74 h 117"/>
                  <a:gd name="T108" fmla="*/ 2 w 435"/>
                  <a:gd name="T109" fmla="*/ 79 h 117"/>
                  <a:gd name="T110" fmla="*/ 8 w 435"/>
                  <a:gd name="T111" fmla="*/ 85 h 117"/>
                  <a:gd name="T112" fmla="*/ 17 w 435"/>
                  <a:gd name="T113" fmla="*/ 89 h 1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35"/>
                  <a:gd name="T172" fmla="*/ 0 h 117"/>
                  <a:gd name="T173" fmla="*/ 435 w 435"/>
                  <a:gd name="T174" fmla="*/ 117 h 11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35" h="117">
                    <a:moveTo>
                      <a:pt x="24" y="90"/>
                    </a:moveTo>
                    <a:lnTo>
                      <a:pt x="26" y="90"/>
                    </a:lnTo>
                    <a:lnTo>
                      <a:pt x="28" y="89"/>
                    </a:lnTo>
                    <a:lnTo>
                      <a:pt x="31" y="89"/>
                    </a:lnTo>
                    <a:lnTo>
                      <a:pt x="34" y="89"/>
                    </a:lnTo>
                    <a:lnTo>
                      <a:pt x="36" y="89"/>
                    </a:lnTo>
                    <a:lnTo>
                      <a:pt x="39" y="90"/>
                    </a:lnTo>
                    <a:lnTo>
                      <a:pt x="42" y="90"/>
                    </a:lnTo>
                    <a:lnTo>
                      <a:pt x="45" y="90"/>
                    </a:lnTo>
                    <a:lnTo>
                      <a:pt x="48" y="90"/>
                    </a:lnTo>
                    <a:lnTo>
                      <a:pt x="51" y="91"/>
                    </a:lnTo>
                    <a:lnTo>
                      <a:pt x="54" y="91"/>
                    </a:lnTo>
                    <a:lnTo>
                      <a:pt x="57" y="91"/>
                    </a:lnTo>
                    <a:lnTo>
                      <a:pt x="60" y="92"/>
                    </a:lnTo>
                    <a:lnTo>
                      <a:pt x="63" y="93"/>
                    </a:lnTo>
                    <a:lnTo>
                      <a:pt x="66" y="93"/>
                    </a:lnTo>
                    <a:lnTo>
                      <a:pt x="70" y="94"/>
                    </a:lnTo>
                    <a:lnTo>
                      <a:pt x="73" y="94"/>
                    </a:lnTo>
                    <a:lnTo>
                      <a:pt x="76" y="95"/>
                    </a:lnTo>
                    <a:lnTo>
                      <a:pt x="79" y="96"/>
                    </a:lnTo>
                    <a:lnTo>
                      <a:pt x="82" y="96"/>
                    </a:lnTo>
                    <a:lnTo>
                      <a:pt x="85" y="97"/>
                    </a:lnTo>
                    <a:lnTo>
                      <a:pt x="89" y="98"/>
                    </a:lnTo>
                    <a:lnTo>
                      <a:pt x="92" y="98"/>
                    </a:lnTo>
                    <a:lnTo>
                      <a:pt x="95" y="99"/>
                    </a:lnTo>
                    <a:lnTo>
                      <a:pt x="98" y="99"/>
                    </a:lnTo>
                    <a:lnTo>
                      <a:pt x="101" y="100"/>
                    </a:lnTo>
                    <a:lnTo>
                      <a:pt x="104" y="101"/>
                    </a:lnTo>
                    <a:lnTo>
                      <a:pt x="107" y="101"/>
                    </a:lnTo>
                    <a:lnTo>
                      <a:pt x="111" y="102"/>
                    </a:lnTo>
                    <a:lnTo>
                      <a:pt x="113" y="103"/>
                    </a:lnTo>
                    <a:lnTo>
                      <a:pt x="116" y="103"/>
                    </a:lnTo>
                    <a:lnTo>
                      <a:pt x="119" y="103"/>
                    </a:lnTo>
                    <a:lnTo>
                      <a:pt x="122" y="103"/>
                    </a:lnTo>
                    <a:lnTo>
                      <a:pt x="125" y="104"/>
                    </a:lnTo>
                    <a:lnTo>
                      <a:pt x="128" y="105"/>
                    </a:lnTo>
                    <a:lnTo>
                      <a:pt x="131" y="105"/>
                    </a:lnTo>
                    <a:lnTo>
                      <a:pt x="133" y="106"/>
                    </a:lnTo>
                    <a:lnTo>
                      <a:pt x="136" y="106"/>
                    </a:lnTo>
                    <a:lnTo>
                      <a:pt x="139" y="107"/>
                    </a:lnTo>
                    <a:lnTo>
                      <a:pt x="142" y="107"/>
                    </a:lnTo>
                    <a:lnTo>
                      <a:pt x="144" y="108"/>
                    </a:lnTo>
                    <a:lnTo>
                      <a:pt x="147" y="108"/>
                    </a:lnTo>
                    <a:lnTo>
                      <a:pt x="150" y="109"/>
                    </a:lnTo>
                    <a:lnTo>
                      <a:pt x="153" y="109"/>
                    </a:lnTo>
                    <a:lnTo>
                      <a:pt x="155" y="110"/>
                    </a:lnTo>
                    <a:lnTo>
                      <a:pt x="158" y="111"/>
                    </a:lnTo>
                    <a:lnTo>
                      <a:pt x="161" y="111"/>
                    </a:lnTo>
                    <a:lnTo>
                      <a:pt x="164" y="112"/>
                    </a:lnTo>
                    <a:lnTo>
                      <a:pt x="167" y="112"/>
                    </a:lnTo>
                    <a:lnTo>
                      <a:pt x="169" y="113"/>
                    </a:lnTo>
                    <a:lnTo>
                      <a:pt x="172" y="113"/>
                    </a:lnTo>
                    <a:lnTo>
                      <a:pt x="175" y="114"/>
                    </a:lnTo>
                    <a:lnTo>
                      <a:pt x="178" y="114"/>
                    </a:lnTo>
                    <a:lnTo>
                      <a:pt x="181" y="115"/>
                    </a:lnTo>
                    <a:lnTo>
                      <a:pt x="184" y="115"/>
                    </a:lnTo>
                    <a:lnTo>
                      <a:pt x="187" y="115"/>
                    </a:lnTo>
                    <a:lnTo>
                      <a:pt x="190" y="115"/>
                    </a:lnTo>
                    <a:lnTo>
                      <a:pt x="193" y="115"/>
                    </a:lnTo>
                    <a:lnTo>
                      <a:pt x="196" y="116"/>
                    </a:lnTo>
                    <a:lnTo>
                      <a:pt x="200" y="116"/>
                    </a:lnTo>
                    <a:lnTo>
                      <a:pt x="203" y="116"/>
                    </a:lnTo>
                    <a:lnTo>
                      <a:pt x="207" y="115"/>
                    </a:lnTo>
                    <a:lnTo>
                      <a:pt x="210" y="115"/>
                    </a:lnTo>
                    <a:lnTo>
                      <a:pt x="214" y="115"/>
                    </a:lnTo>
                    <a:lnTo>
                      <a:pt x="218" y="115"/>
                    </a:lnTo>
                    <a:lnTo>
                      <a:pt x="221" y="115"/>
                    </a:lnTo>
                    <a:lnTo>
                      <a:pt x="225" y="114"/>
                    </a:lnTo>
                    <a:lnTo>
                      <a:pt x="229" y="114"/>
                    </a:lnTo>
                    <a:lnTo>
                      <a:pt x="233" y="113"/>
                    </a:lnTo>
                    <a:lnTo>
                      <a:pt x="237" y="113"/>
                    </a:lnTo>
                    <a:lnTo>
                      <a:pt x="240" y="113"/>
                    </a:lnTo>
                    <a:lnTo>
                      <a:pt x="243" y="112"/>
                    </a:lnTo>
                    <a:lnTo>
                      <a:pt x="246" y="112"/>
                    </a:lnTo>
                    <a:lnTo>
                      <a:pt x="250" y="111"/>
                    </a:lnTo>
                    <a:lnTo>
                      <a:pt x="253" y="111"/>
                    </a:lnTo>
                    <a:lnTo>
                      <a:pt x="256" y="110"/>
                    </a:lnTo>
                    <a:lnTo>
                      <a:pt x="260" y="109"/>
                    </a:lnTo>
                    <a:lnTo>
                      <a:pt x="263" y="109"/>
                    </a:lnTo>
                    <a:lnTo>
                      <a:pt x="265" y="108"/>
                    </a:lnTo>
                    <a:lnTo>
                      <a:pt x="268" y="107"/>
                    </a:lnTo>
                    <a:lnTo>
                      <a:pt x="271" y="107"/>
                    </a:lnTo>
                    <a:lnTo>
                      <a:pt x="274" y="106"/>
                    </a:lnTo>
                    <a:lnTo>
                      <a:pt x="277" y="105"/>
                    </a:lnTo>
                    <a:lnTo>
                      <a:pt x="280" y="105"/>
                    </a:lnTo>
                    <a:lnTo>
                      <a:pt x="283" y="104"/>
                    </a:lnTo>
                    <a:lnTo>
                      <a:pt x="286" y="103"/>
                    </a:lnTo>
                    <a:lnTo>
                      <a:pt x="289" y="103"/>
                    </a:lnTo>
                    <a:lnTo>
                      <a:pt x="292" y="102"/>
                    </a:lnTo>
                    <a:lnTo>
                      <a:pt x="295" y="101"/>
                    </a:lnTo>
                    <a:lnTo>
                      <a:pt x="298" y="101"/>
                    </a:lnTo>
                    <a:lnTo>
                      <a:pt x="301" y="100"/>
                    </a:lnTo>
                    <a:lnTo>
                      <a:pt x="304" y="99"/>
                    </a:lnTo>
                    <a:lnTo>
                      <a:pt x="307" y="98"/>
                    </a:lnTo>
                    <a:lnTo>
                      <a:pt x="310" y="98"/>
                    </a:lnTo>
                    <a:lnTo>
                      <a:pt x="313" y="97"/>
                    </a:lnTo>
                    <a:lnTo>
                      <a:pt x="316" y="97"/>
                    </a:lnTo>
                    <a:lnTo>
                      <a:pt x="319" y="96"/>
                    </a:lnTo>
                    <a:lnTo>
                      <a:pt x="322" y="95"/>
                    </a:lnTo>
                    <a:lnTo>
                      <a:pt x="326" y="95"/>
                    </a:lnTo>
                    <a:lnTo>
                      <a:pt x="329" y="94"/>
                    </a:lnTo>
                    <a:lnTo>
                      <a:pt x="332" y="94"/>
                    </a:lnTo>
                    <a:lnTo>
                      <a:pt x="335" y="94"/>
                    </a:lnTo>
                    <a:lnTo>
                      <a:pt x="338" y="94"/>
                    </a:lnTo>
                    <a:lnTo>
                      <a:pt x="341" y="93"/>
                    </a:lnTo>
                    <a:lnTo>
                      <a:pt x="344" y="93"/>
                    </a:lnTo>
                    <a:lnTo>
                      <a:pt x="347" y="93"/>
                    </a:lnTo>
                    <a:lnTo>
                      <a:pt x="350" y="93"/>
                    </a:lnTo>
                    <a:lnTo>
                      <a:pt x="353" y="92"/>
                    </a:lnTo>
                    <a:lnTo>
                      <a:pt x="356" y="92"/>
                    </a:lnTo>
                    <a:lnTo>
                      <a:pt x="359" y="92"/>
                    </a:lnTo>
                    <a:lnTo>
                      <a:pt x="362" y="92"/>
                    </a:lnTo>
                    <a:lnTo>
                      <a:pt x="365" y="92"/>
                    </a:lnTo>
                    <a:lnTo>
                      <a:pt x="368" y="92"/>
                    </a:lnTo>
                    <a:lnTo>
                      <a:pt x="370" y="91"/>
                    </a:lnTo>
                    <a:lnTo>
                      <a:pt x="373" y="91"/>
                    </a:lnTo>
                    <a:lnTo>
                      <a:pt x="376" y="91"/>
                    </a:lnTo>
                    <a:lnTo>
                      <a:pt x="379" y="91"/>
                    </a:lnTo>
                    <a:lnTo>
                      <a:pt x="381" y="91"/>
                    </a:lnTo>
                    <a:lnTo>
                      <a:pt x="384" y="91"/>
                    </a:lnTo>
                    <a:lnTo>
                      <a:pt x="386" y="91"/>
                    </a:lnTo>
                    <a:lnTo>
                      <a:pt x="388" y="91"/>
                    </a:lnTo>
                    <a:lnTo>
                      <a:pt x="390" y="91"/>
                    </a:lnTo>
                    <a:lnTo>
                      <a:pt x="393" y="91"/>
                    </a:lnTo>
                    <a:lnTo>
                      <a:pt x="395" y="90"/>
                    </a:lnTo>
                    <a:lnTo>
                      <a:pt x="397" y="90"/>
                    </a:lnTo>
                    <a:lnTo>
                      <a:pt x="399" y="90"/>
                    </a:lnTo>
                    <a:lnTo>
                      <a:pt x="401" y="90"/>
                    </a:lnTo>
                    <a:lnTo>
                      <a:pt x="403" y="90"/>
                    </a:lnTo>
                    <a:lnTo>
                      <a:pt x="404" y="90"/>
                    </a:lnTo>
                    <a:lnTo>
                      <a:pt x="405" y="89"/>
                    </a:lnTo>
                    <a:lnTo>
                      <a:pt x="406" y="89"/>
                    </a:lnTo>
                    <a:lnTo>
                      <a:pt x="407" y="89"/>
                    </a:lnTo>
                    <a:lnTo>
                      <a:pt x="408" y="88"/>
                    </a:lnTo>
                    <a:lnTo>
                      <a:pt x="409" y="88"/>
                    </a:lnTo>
                    <a:lnTo>
                      <a:pt x="409" y="87"/>
                    </a:lnTo>
                    <a:lnTo>
                      <a:pt x="410" y="86"/>
                    </a:lnTo>
                    <a:lnTo>
                      <a:pt x="411" y="85"/>
                    </a:lnTo>
                    <a:lnTo>
                      <a:pt x="412" y="84"/>
                    </a:lnTo>
                    <a:lnTo>
                      <a:pt x="412" y="83"/>
                    </a:lnTo>
                    <a:lnTo>
                      <a:pt x="412" y="82"/>
                    </a:lnTo>
                    <a:lnTo>
                      <a:pt x="413" y="81"/>
                    </a:lnTo>
                    <a:lnTo>
                      <a:pt x="413" y="80"/>
                    </a:lnTo>
                    <a:lnTo>
                      <a:pt x="414" y="79"/>
                    </a:lnTo>
                    <a:lnTo>
                      <a:pt x="414" y="78"/>
                    </a:lnTo>
                    <a:lnTo>
                      <a:pt x="414" y="77"/>
                    </a:lnTo>
                    <a:lnTo>
                      <a:pt x="415" y="77"/>
                    </a:lnTo>
                    <a:lnTo>
                      <a:pt x="415" y="76"/>
                    </a:lnTo>
                    <a:lnTo>
                      <a:pt x="416" y="76"/>
                    </a:lnTo>
                    <a:lnTo>
                      <a:pt x="416" y="77"/>
                    </a:lnTo>
                    <a:lnTo>
                      <a:pt x="417" y="77"/>
                    </a:lnTo>
                    <a:lnTo>
                      <a:pt x="418" y="77"/>
                    </a:lnTo>
                    <a:lnTo>
                      <a:pt x="419" y="77"/>
                    </a:lnTo>
                    <a:lnTo>
                      <a:pt x="420" y="77"/>
                    </a:lnTo>
                    <a:lnTo>
                      <a:pt x="421" y="77"/>
                    </a:lnTo>
                    <a:lnTo>
                      <a:pt x="422" y="77"/>
                    </a:lnTo>
                    <a:lnTo>
                      <a:pt x="423" y="77"/>
                    </a:lnTo>
                    <a:lnTo>
                      <a:pt x="424" y="77"/>
                    </a:lnTo>
                    <a:lnTo>
                      <a:pt x="425" y="77"/>
                    </a:lnTo>
                    <a:lnTo>
                      <a:pt x="425" y="76"/>
                    </a:lnTo>
                    <a:lnTo>
                      <a:pt x="426" y="76"/>
                    </a:lnTo>
                    <a:lnTo>
                      <a:pt x="427" y="76"/>
                    </a:lnTo>
                    <a:lnTo>
                      <a:pt x="427" y="75"/>
                    </a:lnTo>
                    <a:lnTo>
                      <a:pt x="428" y="75"/>
                    </a:lnTo>
                    <a:lnTo>
                      <a:pt x="428" y="74"/>
                    </a:lnTo>
                    <a:lnTo>
                      <a:pt x="429" y="74"/>
                    </a:lnTo>
                    <a:lnTo>
                      <a:pt x="429" y="73"/>
                    </a:lnTo>
                    <a:lnTo>
                      <a:pt x="430" y="73"/>
                    </a:lnTo>
                    <a:lnTo>
                      <a:pt x="430" y="72"/>
                    </a:lnTo>
                    <a:lnTo>
                      <a:pt x="431" y="72"/>
                    </a:lnTo>
                    <a:lnTo>
                      <a:pt x="431" y="71"/>
                    </a:lnTo>
                    <a:lnTo>
                      <a:pt x="432" y="71"/>
                    </a:lnTo>
                    <a:lnTo>
                      <a:pt x="432" y="70"/>
                    </a:lnTo>
                    <a:lnTo>
                      <a:pt x="432" y="69"/>
                    </a:lnTo>
                    <a:lnTo>
                      <a:pt x="433" y="69"/>
                    </a:lnTo>
                    <a:lnTo>
                      <a:pt x="433" y="66"/>
                    </a:lnTo>
                    <a:lnTo>
                      <a:pt x="433" y="64"/>
                    </a:lnTo>
                    <a:lnTo>
                      <a:pt x="433" y="61"/>
                    </a:lnTo>
                    <a:lnTo>
                      <a:pt x="434" y="59"/>
                    </a:lnTo>
                    <a:lnTo>
                      <a:pt x="434" y="57"/>
                    </a:lnTo>
                    <a:lnTo>
                      <a:pt x="434" y="55"/>
                    </a:lnTo>
                    <a:lnTo>
                      <a:pt x="434" y="53"/>
                    </a:lnTo>
                    <a:lnTo>
                      <a:pt x="433" y="51"/>
                    </a:lnTo>
                    <a:lnTo>
                      <a:pt x="433" y="48"/>
                    </a:lnTo>
                    <a:lnTo>
                      <a:pt x="433" y="47"/>
                    </a:lnTo>
                    <a:lnTo>
                      <a:pt x="432" y="44"/>
                    </a:lnTo>
                    <a:lnTo>
                      <a:pt x="432" y="42"/>
                    </a:lnTo>
                    <a:lnTo>
                      <a:pt x="431" y="41"/>
                    </a:lnTo>
                    <a:lnTo>
                      <a:pt x="431" y="39"/>
                    </a:lnTo>
                    <a:lnTo>
                      <a:pt x="430" y="37"/>
                    </a:lnTo>
                    <a:lnTo>
                      <a:pt x="429" y="35"/>
                    </a:lnTo>
                    <a:lnTo>
                      <a:pt x="429" y="34"/>
                    </a:lnTo>
                    <a:lnTo>
                      <a:pt x="428" y="33"/>
                    </a:lnTo>
                    <a:lnTo>
                      <a:pt x="427" y="31"/>
                    </a:lnTo>
                    <a:lnTo>
                      <a:pt x="425" y="30"/>
                    </a:lnTo>
                    <a:lnTo>
                      <a:pt x="424" y="29"/>
                    </a:lnTo>
                    <a:lnTo>
                      <a:pt x="423" y="28"/>
                    </a:lnTo>
                    <a:lnTo>
                      <a:pt x="421" y="27"/>
                    </a:lnTo>
                    <a:lnTo>
                      <a:pt x="420" y="26"/>
                    </a:lnTo>
                    <a:lnTo>
                      <a:pt x="419" y="25"/>
                    </a:lnTo>
                    <a:lnTo>
                      <a:pt x="417" y="25"/>
                    </a:lnTo>
                    <a:lnTo>
                      <a:pt x="415" y="24"/>
                    </a:lnTo>
                    <a:lnTo>
                      <a:pt x="414" y="24"/>
                    </a:lnTo>
                    <a:lnTo>
                      <a:pt x="412" y="24"/>
                    </a:lnTo>
                    <a:lnTo>
                      <a:pt x="410" y="24"/>
                    </a:lnTo>
                    <a:lnTo>
                      <a:pt x="408" y="24"/>
                    </a:lnTo>
                    <a:lnTo>
                      <a:pt x="406" y="24"/>
                    </a:lnTo>
                    <a:lnTo>
                      <a:pt x="405" y="22"/>
                    </a:lnTo>
                    <a:lnTo>
                      <a:pt x="405" y="21"/>
                    </a:lnTo>
                    <a:lnTo>
                      <a:pt x="404" y="19"/>
                    </a:lnTo>
                    <a:lnTo>
                      <a:pt x="403" y="18"/>
                    </a:lnTo>
                    <a:lnTo>
                      <a:pt x="401" y="17"/>
                    </a:lnTo>
                    <a:lnTo>
                      <a:pt x="400" y="16"/>
                    </a:lnTo>
                    <a:lnTo>
                      <a:pt x="399" y="15"/>
                    </a:lnTo>
                    <a:lnTo>
                      <a:pt x="397" y="14"/>
                    </a:lnTo>
                    <a:lnTo>
                      <a:pt x="396" y="13"/>
                    </a:lnTo>
                    <a:lnTo>
                      <a:pt x="394" y="13"/>
                    </a:lnTo>
                    <a:lnTo>
                      <a:pt x="392" y="12"/>
                    </a:lnTo>
                    <a:lnTo>
                      <a:pt x="390" y="12"/>
                    </a:lnTo>
                    <a:lnTo>
                      <a:pt x="388" y="12"/>
                    </a:lnTo>
                    <a:lnTo>
                      <a:pt x="387" y="11"/>
                    </a:lnTo>
                    <a:lnTo>
                      <a:pt x="385" y="11"/>
                    </a:lnTo>
                    <a:lnTo>
                      <a:pt x="383" y="11"/>
                    </a:lnTo>
                    <a:lnTo>
                      <a:pt x="381" y="11"/>
                    </a:lnTo>
                    <a:lnTo>
                      <a:pt x="378" y="11"/>
                    </a:lnTo>
                    <a:lnTo>
                      <a:pt x="376" y="11"/>
                    </a:lnTo>
                    <a:lnTo>
                      <a:pt x="374" y="11"/>
                    </a:lnTo>
                    <a:lnTo>
                      <a:pt x="372" y="11"/>
                    </a:lnTo>
                    <a:lnTo>
                      <a:pt x="369" y="11"/>
                    </a:lnTo>
                    <a:lnTo>
                      <a:pt x="367" y="11"/>
                    </a:lnTo>
                    <a:lnTo>
                      <a:pt x="365" y="11"/>
                    </a:lnTo>
                    <a:lnTo>
                      <a:pt x="362" y="12"/>
                    </a:lnTo>
                    <a:lnTo>
                      <a:pt x="360" y="12"/>
                    </a:lnTo>
                    <a:lnTo>
                      <a:pt x="358" y="12"/>
                    </a:lnTo>
                    <a:lnTo>
                      <a:pt x="355" y="12"/>
                    </a:lnTo>
                    <a:lnTo>
                      <a:pt x="353" y="12"/>
                    </a:lnTo>
                    <a:lnTo>
                      <a:pt x="351" y="12"/>
                    </a:lnTo>
                    <a:lnTo>
                      <a:pt x="349" y="12"/>
                    </a:lnTo>
                    <a:lnTo>
                      <a:pt x="346" y="13"/>
                    </a:lnTo>
                    <a:lnTo>
                      <a:pt x="345" y="12"/>
                    </a:lnTo>
                    <a:lnTo>
                      <a:pt x="344" y="12"/>
                    </a:lnTo>
                    <a:lnTo>
                      <a:pt x="342" y="12"/>
                    </a:lnTo>
                    <a:lnTo>
                      <a:pt x="341" y="11"/>
                    </a:lnTo>
                    <a:lnTo>
                      <a:pt x="340" y="11"/>
                    </a:lnTo>
                    <a:lnTo>
                      <a:pt x="338" y="10"/>
                    </a:lnTo>
                    <a:lnTo>
                      <a:pt x="337" y="10"/>
                    </a:lnTo>
                    <a:lnTo>
                      <a:pt x="336" y="9"/>
                    </a:lnTo>
                    <a:lnTo>
                      <a:pt x="335" y="9"/>
                    </a:lnTo>
                    <a:lnTo>
                      <a:pt x="334" y="8"/>
                    </a:lnTo>
                    <a:lnTo>
                      <a:pt x="333" y="8"/>
                    </a:lnTo>
                    <a:lnTo>
                      <a:pt x="331" y="8"/>
                    </a:lnTo>
                    <a:lnTo>
                      <a:pt x="330" y="7"/>
                    </a:lnTo>
                    <a:lnTo>
                      <a:pt x="329" y="7"/>
                    </a:lnTo>
                    <a:lnTo>
                      <a:pt x="328" y="6"/>
                    </a:lnTo>
                    <a:lnTo>
                      <a:pt x="326" y="5"/>
                    </a:lnTo>
                    <a:lnTo>
                      <a:pt x="325" y="5"/>
                    </a:lnTo>
                    <a:lnTo>
                      <a:pt x="324" y="4"/>
                    </a:lnTo>
                    <a:lnTo>
                      <a:pt x="323" y="4"/>
                    </a:lnTo>
                    <a:lnTo>
                      <a:pt x="321" y="4"/>
                    </a:lnTo>
                    <a:lnTo>
                      <a:pt x="320" y="3"/>
                    </a:lnTo>
                    <a:lnTo>
                      <a:pt x="319" y="3"/>
                    </a:lnTo>
                    <a:lnTo>
                      <a:pt x="318" y="3"/>
                    </a:lnTo>
                    <a:lnTo>
                      <a:pt x="317" y="2"/>
                    </a:lnTo>
                    <a:lnTo>
                      <a:pt x="315" y="2"/>
                    </a:lnTo>
                    <a:lnTo>
                      <a:pt x="314" y="1"/>
                    </a:lnTo>
                    <a:lnTo>
                      <a:pt x="313" y="1"/>
                    </a:lnTo>
                    <a:lnTo>
                      <a:pt x="312" y="1"/>
                    </a:lnTo>
                    <a:lnTo>
                      <a:pt x="310" y="0"/>
                    </a:lnTo>
                    <a:lnTo>
                      <a:pt x="309" y="0"/>
                    </a:lnTo>
                    <a:lnTo>
                      <a:pt x="308" y="0"/>
                    </a:lnTo>
                    <a:lnTo>
                      <a:pt x="306" y="0"/>
                    </a:lnTo>
                    <a:lnTo>
                      <a:pt x="305" y="0"/>
                    </a:lnTo>
                    <a:lnTo>
                      <a:pt x="304" y="0"/>
                    </a:lnTo>
                    <a:lnTo>
                      <a:pt x="303" y="0"/>
                    </a:lnTo>
                    <a:lnTo>
                      <a:pt x="302" y="0"/>
                    </a:lnTo>
                    <a:lnTo>
                      <a:pt x="300" y="0"/>
                    </a:lnTo>
                    <a:lnTo>
                      <a:pt x="299" y="0"/>
                    </a:lnTo>
                    <a:lnTo>
                      <a:pt x="298" y="0"/>
                    </a:lnTo>
                    <a:lnTo>
                      <a:pt x="297" y="0"/>
                    </a:lnTo>
                    <a:lnTo>
                      <a:pt x="295" y="0"/>
                    </a:lnTo>
                    <a:lnTo>
                      <a:pt x="294" y="0"/>
                    </a:lnTo>
                    <a:lnTo>
                      <a:pt x="292" y="1"/>
                    </a:lnTo>
                    <a:lnTo>
                      <a:pt x="291" y="1"/>
                    </a:lnTo>
                    <a:lnTo>
                      <a:pt x="289" y="1"/>
                    </a:lnTo>
                    <a:lnTo>
                      <a:pt x="289" y="2"/>
                    </a:lnTo>
                    <a:lnTo>
                      <a:pt x="287" y="2"/>
                    </a:lnTo>
                    <a:lnTo>
                      <a:pt x="285" y="3"/>
                    </a:lnTo>
                    <a:lnTo>
                      <a:pt x="284" y="3"/>
                    </a:lnTo>
                    <a:lnTo>
                      <a:pt x="282" y="4"/>
                    </a:lnTo>
                    <a:lnTo>
                      <a:pt x="281" y="4"/>
                    </a:lnTo>
                    <a:lnTo>
                      <a:pt x="280" y="4"/>
                    </a:lnTo>
                    <a:lnTo>
                      <a:pt x="278" y="5"/>
                    </a:lnTo>
                    <a:lnTo>
                      <a:pt x="276" y="5"/>
                    </a:lnTo>
                    <a:lnTo>
                      <a:pt x="275" y="6"/>
                    </a:lnTo>
                    <a:lnTo>
                      <a:pt x="274" y="7"/>
                    </a:lnTo>
                    <a:lnTo>
                      <a:pt x="272" y="7"/>
                    </a:lnTo>
                    <a:lnTo>
                      <a:pt x="271" y="8"/>
                    </a:lnTo>
                    <a:lnTo>
                      <a:pt x="270" y="8"/>
                    </a:lnTo>
                    <a:lnTo>
                      <a:pt x="268" y="8"/>
                    </a:lnTo>
                    <a:lnTo>
                      <a:pt x="267" y="9"/>
                    </a:lnTo>
                    <a:lnTo>
                      <a:pt x="266" y="9"/>
                    </a:lnTo>
                    <a:lnTo>
                      <a:pt x="265" y="10"/>
                    </a:lnTo>
                    <a:lnTo>
                      <a:pt x="264" y="10"/>
                    </a:lnTo>
                    <a:lnTo>
                      <a:pt x="260" y="8"/>
                    </a:lnTo>
                    <a:lnTo>
                      <a:pt x="256" y="7"/>
                    </a:lnTo>
                    <a:lnTo>
                      <a:pt x="252" y="6"/>
                    </a:lnTo>
                    <a:lnTo>
                      <a:pt x="248" y="6"/>
                    </a:lnTo>
                    <a:lnTo>
                      <a:pt x="243" y="5"/>
                    </a:lnTo>
                    <a:lnTo>
                      <a:pt x="240" y="5"/>
                    </a:lnTo>
                    <a:lnTo>
                      <a:pt x="236" y="5"/>
                    </a:lnTo>
                    <a:lnTo>
                      <a:pt x="231" y="5"/>
                    </a:lnTo>
                    <a:lnTo>
                      <a:pt x="227" y="5"/>
                    </a:lnTo>
                    <a:lnTo>
                      <a:pt x="222" y="5"/>
                    </a:lnTo>
                    <a:lnTo>
                      <a:pt x="218" y="5"/>
                    </a:lnTo>
                    <a:lnTo>
                      <a:pt x="214" y="5"/>
                    </a:lnTo>
                    <a:lnTo>
                      <a:pt x="210" y="6"/>
                    </a:lnTo>
                    <a:lnTo>
                      <a:pt x="205" y="6"/>
                    </a:lnTo>
                    <a:lnTo>
                      <a:pt x="201" y="7"/>
                    </a:lnTo>
                    <a:lnTo>
                      <a:pt x="196" y="8"/>
                    </a:lnTo>
                    <a:lnTo>
                      <a:pt x="192" y="8"/>
                    </a:lnTo>
                    <a:lnTo>
                      <a:pt x="188" y="9"/>
                    </a:lnTo>
                    <a:lnTo>
                      <a:pt x="183" y="9"/>
                    </a:lnTo>
                    <a:lnTo>
                      <a:pt x="179" y="10"/>
                    </a:lnTo>
                    <a:lnTo>
                      <a:pt x="174" y="11"/>
                    </a:lnTo>
                    <a:lnTo>
                      <a:pt x="170" y="12"/>
                    </a:lnTo>
                    <a:lnTo>
                      <a:pt x="166" y="13"/>
                    </a:lnTo>
                    <a:lnTo>
                      <a:pt x="161" y="14"/>
                    </a:lnTo>
                    <a:lnTo>
                      <a:pt x="157" y="15"/>
                    </a:lnTo>
                    <a:lnTo>
                      <a:pt x="153" y="15"/>
                    </a:lnTo>
                    <a:lnTo>
                      <a:pt x="148" y="17"/>
                    </a:lnTo>
                    <a:lnTo>
                      <a:pt x="144" y="17"/>
                    </a:lnTo>
                    <a:lnTo>
                      <a:pt x="141" y="18"/>
                    </a:lnTo>
                    <a:lnTo>
                      <a:pt x="137" y="19"/>
                    </a:lnTo>
                    <a:lnTo>
                      <a:pt x="133" y="19"/>
                    </a:lnTo>
                    <a:lnTo>
                      <a:pt x="129" y="20"/>
                    </a:lnTo>
                    <a:lnTo>
                      <a:pt x="125" y="21"/>
                    </a:lnTo>
                    <a:lnTo>
                      <a:pt x="123" y="21"/>
                    </a:lnTo>
                    <a:lnTo>
                      <a:pt x="120" y="21"/>
                    </a:lnTo>
                    <a:lnTo>
                      <a:pt x="119" y="21"/>
                    </a:lnTo>
                    <a:lnTo>
                      <a:pt x="117" y="21"/>
                    </a:lnTo>
                    <a:lnTo>
                      <a:pt x="115" y="21"/>
                    </a:lnTo>
                    <a:lnTo>
                      <a:pt x="114" y="21"/>
                    </a:lnTo>
                    <a:lnTo>
                      <a:pt x="112" y="21"/>
                    </a:lnTo>
                    <a:lnTo>
                      <a:pt x="111" y="20"/>
                    </a:lnTo>
                    <a:lnTo>
                      <a:pt x="109" y="20"/>
                    </a:lnTo>
                    <a:lnTo>
                      <a:pt x="108" y="20"/>
                    </a:lnTo>
                    <a:lnTo>
                      <a:pt x="107" y="20"/>
                    </a:lnTo>
                    <a:lnTo>
                      <a:pt x="106" y="19"/>
                    </a:lnTo>
                    <a:lnTo>
                      <a:pt x="105" y="19"/>
                    </a:lnTo>
                    <a:lnTo>
                      <a:pt x="104" y="19"/>
                    </a:lnTo>
                    <a:lnTo>
                      <a:pt x="103" y="18"/>
                    </a:lnTo>
                    <a:lnTo>
                      <a:pt x="102" y="18"/>
                    </a:lnTo>
                    <a:lnTo>
                      <a:pt x="101" y="17"/>
                    </a:lnTo>
                    <a:lnTo>
                      <a:pt x="100" y="17"/>
                    </a:lnTo>
                    <a:lnTo>
                      <a:pt x="99" y="17"/>
                    </a:lnTo>
                    <a:lnTo>
                      <a:pt x="98" y="17"/>
                    </a:lnTo>
                    <a:lnTo>
                      <a:pt x="97" y="16"/>
                    </a:lnTo>
                    <a:lnTo>
                      <a:pt x="96" y="16"/>
                    </a:lnTo>
                    <a:lnTo>
                      <a:pt x="95" y="15"/>
                    </a:lnTo>
                    <a:lnTo>
                      <a:pt x="94" y="15"/>
                    </a:lnTo>
                    <a:lnTo>
                      <a:pt x="93" y="15"/>
                    </a:lnTo>
                    <a:lnTo>
                      <a:pt x="92" y="15"/>
                    </a:lnTo>
                    <a:lnTo>
                      <a:pt x="91" y="15"/>
                    </a:lnTo>
                    <a:lnTo>
                      <a:pt x="90" y="15"/>
                    </a:lnTo>
                    <a:lnTo>
                      <a:pt x="89" y="15"/>
                    </a:lnTo>
                    <a:lnTo>
                      <a:pt x="87" y="15"/>
                    </a:lnTo>
                    <a:lnTo>
                      <a:pt x="85" y="15"/>
                    </a:lnTo>
                    <a:lnTo>
                      <a:pt x="83" y="15"/>
                    </a:lnTo>
                    <a:lnTo>
                      <a:pt x="82" y="16"/>
                    </a:lnTo>
                    <a:lnTo>
                      <a:pt x="81" y="16"/>
                    </a:lnTo>
                    <a:lnTo>
                      <a:pt x="80" y="16"/>
                    </a:lnTo>
                    <a:lnTo>
                      <a:pt x="80" y="17"/>
                    </a:lnTo>
                    <a:lnTo>
                      <a:pt x="79" y="17"/>
                    </a:lnTo>
                    <a:lnTo>
                      <a:pt x="78" y="17"/>
                    </a:lnTo>
                    <a:lnTo>
                      <a:pt x="77" y="17"/>
                    </a:lnTo>
                    <a:lnTo>
                      <a:pt x="77" y="18"/>
                    </a:lnTo>
                    <a:lnTo>
                      <a:pt x="76" y="18"/>
                    </a:lnTo>
                    <a:lnTo>
                      <a:pt x="75" y="19"/>
                    </a:lnTo>
                    <a:lnTo>
                      <a:pt x="74" y="19"/>
                    </a:lnTo>
                    <a:lnTo>
                      <a:pt x="73" y="20"/>
                    </a:lnTo>
                    <a:lnTo>
                      <a:pt x="72" y="20"/>
                    </a:lnTo>
                    <a:lnTo>
                      <a:pt x="72" y="21"/>
                    </a:lnTo>
                    <a:lnTo>
                      <a:pt x="71" y="21"/>
                    </a:lnTo>
                    <a:lnTo>
                      <a:pt x="70" y="21"/>
                    </a:lnTo>
                    <a:lnTo>
                      <a:pt x="69" y="21"/>
                    </a:lnTo>
                    <a:lnTo>
                      <a:pt x="69" y="22"/>
                    </a:lnTo>
                    <a:lnTo>
                      <a:pt x="68" y="22"/>
                    </a:lnTo>
                    <a:lnTo>
                      <a:pt x="67" y="22"/>
                    </a:lnTo>
                    <a:lnTo>
                      <a:pt x="65" y="22"/>
                    </a:lnTo>
                    <a:lnTo>
                      <a:pt x="65" y="23"/>
                    </a:lnTo>
                    <a:lnTo>
                      <a:pt x="63" y="23"/>
                    </a:lnTo>
                    <a:lnTo>
                      <a:pt x="62" y="23"/>
                    </a:lnTo>
                    <a:lnTo>
                      <a:pt x="61" y="23"/>
                    </a:lnTo>
                    <a:lnTo>
                      <a:pt x="60" y="23"/>
                    </a:lnTo>
                    <a:lnTo>
                      <a:pt x="59" y="23"/>
                    </a:lnTo>
                    <a:lnTo>
                      <a:pt x="58" y="24"/>
                    </a:lnTo>
                    <a:lnTo>
                      <a:pt x="56" y="24"/>
                    </a:lnTo>
                    <a:lnTo>
                      <a:pt x="55" y="24"/>
                    </a:lnTo>
                    <a:lnTo>
                      <a:pt x="54" y="24"/>
                    </a:lnTo>
                    <a:lnTo>
                      <a:pt x="52" y="25"/>
                    </a:lnTo>
                    <a:lnTo>
                      <a:pt x="51" y="25"/>
                    </a:lnTo>
                    <a:lnTo>
                      <a:pt x="49" y="25"/>
                    </a:lnTo>
                    <a:lnTo>
                      <a:pt x="48" y="25"/>
                    </a:lnTo>
                    <a:lnTo>
                      <a:pt x="47" y="25"/>
                    </a:lnTo>
                    <a:lnTo>
                      <a:pt x="45" y="26"/>
                    </a:lnTo>
                    <a:lnTo>
                      <a:pt x="43" y="26"/>
                    </a:lnTo>
                    <a:lnTo>
                      <a:pt x="41" y="27"/>
                    </a:lnTo>
                    <a:lnTo>
                      <a:pt x="40" y="27"/>
                    </a:lnTo>
                    <a:lnTo>
                      <a:pt x="38" y="27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2" y="29"/>
                    </a:lnTo>
                    <a:lnTo>
                      <a:pt x="31" y="29"/>
                    </a:lnTo>
                    <a:lnTo>
                      <a:pt x="29" y="30"/>
                    </a:lnTo>
                    <a:lnTo>
                      <a:pt x="27" y="30"/>
                    </a:lnTo>
                    <a:lnTo>
                      <a:pt x="25" y="31"/>
                    </a:lnTo>
                    <a:lnTo>
                      <a:pt x="24" y="32"/>
                    </a:lnTo>
                    <a:lnTo>
                      <a:pt x="22" y="33"/>
                    </a:lnTo>
                    <a:lnTo>
                      <a:pt x="20" y="33"/>
                    </a:lnTo>
                    <a:lnTo>
                      <a:pt x="17" y="34"/>
                    </a:lnTo>
                    <a:lnTo>
                      <a:pt x="16" y="34"/>
                    </a:lnTo>
                    <a:lnTo>
                      <a:pt x="15" y="35"/>
                    </a:lnTo>
                    <a:lnTo>
                      <a:pt x="14" y="35"/>
                    </a:lnTo>
                    <a:lnTo>
                      <a:pt x="14" y="36"/>
                    </a:lnTo>
                    <a:lnTo>
                      <a:pt x="13" y="37"/>
                    </a:lnTo>
                    <a:lnTo>
                      <a:pt x="12" y="37"/>
                    </a:lnTo>
                    <a:lnTo>
                      <a:pt x="11" y="38"/>
                    </a:lnTo>
                    <a:lnTo>
                      <a:pt x="10" y="38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9" y="40"/>
                    </a:lnTo>
                    <a:lnTo>
                      <a:pt x="8" y="41"/>
                    </a:lnTo>
                    <a:lnTo>
                      <a:pt x="8" y="42"/>
                    </a:lnTo>
                    <a:lnTo>
                      <a:pt x="7" y="43"/>
                    </a:lnTo>
                    <a:lnTo>
                      <a:pt x="7" y="44"/>
                    </a:lnTo>
                    <a:lnTo>
                      <a:pt x="6" y="45"/>
                    </a:lnTo>
                    <a:lnTo>
                      <a:pt x="6" y="46"/>
                    </a:lnTo>
                    <a:lnTo>
                      <a:pt x="6" y="47"/>
                    </a:lnTo>
                    <a:lnTo>
                      <a:pt x="6" y="48"/>
                    </a:lnTo>
                    <a:lnTo>
                      <a:pt x="5" y="49"/>
                    </a:lnTo>
                    <a:lnTo>
                      <a:pt x="5" y="50"/>
                    </a:lnTo>
                    <a:lnTo>
                      <a:pt x="5" y="51"/>
                    </a:lnTo>
                    <a:lnTo>
                      <a:pt x="4" y="52"/>
                    </a:lnTo>
                    <a:lnTo>
                      <a:pt x="3" y="54"/>
                    </a:lnTo>
                    <a:lnTo>
                      <a:pt x="3" y="55"/>
                    </a:lnTo>
                    <a:lnTo>
                      <a:pt x="2" y="57"/>
                    </a:lnTo>
                    <a:lnTo>
                      <a:pt x="1" y="58"/>
                    </a:lnTo>
                    <a:lnTo>
                      <a:pt x="1" y="59"/>
                    </a:lnTo>
                    <a:lnTo>
                      <a:pt x="1" y="60"/>
                    </a:lnTo>
                    <a:lnTo>
                      <a:pt x="1" y="61"/>
                    </a:lnTo>
                    <a:lnTo>
                      <a:pt x="0" y="62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0" y="65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5"/>
                    </a:lnTo>
                    <a:lnTo>
                      <a:pt x="0" y="76"/>
                    </a:lnTo>
                    <a:lnTo>
                      <a:pt x="1" y="77"/>
                    </a:lnTo>
                    <a:lnTo>
                      <a:pt x="1" y="78"/>
                    </a:lnTo>
                    <a:lnTo>
                      <a:pt x="1" y="79"/>
                    </a:lnTo>
                    <a:lnTo>
                      <a:pt x="2" y="79"/>
                    </a:lnTo>
                    <a:lnTo>
                      <a:pt x="2" y="80"/>
                    </a:lnTo>
                    <a:lnTo>
                      <a:pt x="3" y="81"/>
                    </a:lnTo>
                    <a:lnTo>
                      <a:pt x="4" y="82"/>
                    </a:lnTo>
                    <a:lnTo>
                      <a:pt x="5" y="82"/>
                    </a:lnTo>
                    <a:lnTo>
                      <a:pt x="5" y="83"/>
                    </a:lnTo>
                    <a:lnTo>
                      <a:pt x="6" y="84"/>
                    </a:lnTo>
                    <a:lnTo>
                      <a:pt x="7" y="85"/>
                    </a:lnTo>
                    <a:lnTo>
                      <a:pt x="8" y="85"/>
                    </a:lnTo>
                    <a:lnTo>
                      <a:pt x="9" y="86"/>
                    </a:lnTo>
                    <a:lnTo>
                      <a:pt x="10" y="86"/>
                    </a:lnTo>
                    <a:lnTo>
                      <a:pt x="11" y="87"/>
                    </a:lnTo>
                    <a:lnTo>
                      <a:pt x="12" y="87"/>
                    </a:lnTo>
                    <a:lnTo>
                      <a:pt x="13" y="87"/>
                    </a:lnTo>
                    <a:lnTo>
                      <a:pt x="14" y="88"/>
                    </a:lnTo>
                    <a:lnTo>
                      <a:pt x="15" y="88"/>
                    </a:lnTo>
                    <a:lnTo>
                      <a:pt x="16" y="89"/>
                    </a:lnTo>
                    <a:lnTo>
                      <a:pt x="17" y="89"/>
                    </a:lnTo>
                    <a:lnTo>
                      <a:pt x="18" y="89"/>
                    </a:lnTo>
                    <a:lnTo>
                      <a:pt x="19" y="89"/>
                    </a:lnTo>
                    <a:lnTo>
                      <a:pt x="20" y="89"/>
                    </a:lnTo>
                    <a:lnTo>
                      <a:pt x="21" y="90"/>
                    </a:lnTo>
                    <a:lnTo>
                      <a:pt x="22" y="90"/>
                    </a:lnTo>
                    <a:lnTo>
                      <a:pt x="23" y="90"/>
                    </a:lnTo>
                    <a:lnTo>
                      <a:pt x="24" y="90"/>
                    </a:lnTo>
                  </a:path>
                </a:pathLst>
              </a:custGeom>
              <a:solidFill>
                <a:srgbClr val="E3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29" name="Freeform 43"/>
              <p:cNvSpPr>
                <a:spLocks noChangeAspect="1"/>
              </p:cNvSpPr>
              <p:nvPr/>
            </p:nvSpPr>
            <p:spPr bwMode="auto">
              <a:xfrm>
                <a:off x="1284" y="1453"/>
                <a:ext cx="435" cy="117"/>
              </a:xfrm>
              <a:custGeom>
                <a:avLst/>
                <a:gdLst>
                  <a:gd name="T0" fmla="*/ 48 w 435"/>
                  <a:gd name="T1" fmla="*/ 90 h 117"/>
                  <a:gd name="T2" fmla="*/ 79 w 435"/>
                  <a:gd name="T3" fmla="*/ 96 h 117"/>
                  <a:gd name="T4" fmla="*/ 111 w 435"/>
                  <a:gd name="T5" fmla="*/ 102 h 117"/>
                  <a:gd name="T6" fmla="*/ 139 w 435"/>
                  <a:gd name="T7" fmla="*/ 107 h 117"/>
                  <a:gd name="T8" fmla="*/ 167 w 435"/>
                  <a:gd name="T9" fmla="*/ 112 h 117"/>
                  <a:gd name="T10" fmla="*/ 196 w 435"/>
                  <a:gd name="T11" fmla="*/ 116 h 117"/>
                  <a:gd name="T12" fmla="*/ 233 w 435"/>
                  <a:gd name="T13" fmla="*/ 113 h 117"/>
                  <a:gd name="T14" fmla="*/ 265 w 435"/>
                  <a:gd name="T15" fmla="*/ 108 h 117"/>
                  <a:gd name="T16" fmla="*/ 295 w 435"/>
                  <a:gd name="T17" fmla="*/ 101 h 117"/>
                  <a:gd name="T18" fmla="*/ 326 w 435"/>
                  <a:gd name="T19" fmla="*/ 95 h 117"/>
                  <a:gd name="T20" fmla="*/ 356 w 435"/>
                  <a:gd name="T21" fmla="*/ 92 h 117"/>
                  <a:gd name="T22" fmla="*/ 384 w 435"/>
                  <a:gd name="T23" fmla="*/ 91 h 117"/>
                  <a:gd name="T24" fmla="*/ 404 w 435"/>
                  <a:gd name="T25" fmla="*/ 90 h 117"/>
                  <a:gd name="T26" fmla="*/ 410 w 435"/>
                  <a:gd name="T27" fmla="*/ 86 h 117"/>
                  <a:gd name="T28" fmla="*/ 412 w 435"/>
                  <a:gd name="T29" fmla="*/ 82 h 117"/>
                  <a:gd name="T30" fmla="*/ 415 w 435"/>
                  <a:gd name="T31" fmla="*/ 77 h 117"/>
                  <a:gd name="T32" fmla="*/ 418 w 435"/>
                  <a:gd name="T33" fmla="*/ 77 h 117"/>
                  <a:gd name="T34" fmla="*/ 422 w 435"/>
                  <a:gd name="T35" fmla="*/ 77 h 117"/>
                  <a:gd name="T36" fmla="*/ 426 w 435"/>
                  <a:gd name="T37" fmla="*/ 76 h 117"/>
                  <a:gd name="T38" fmla="*/ 428 w 435"/>
                  <a:gd name="T39" fmla="*/ 74 h 117"/>
                  <a:gd name="T40" fmla="*/ 430 w 435"/>
                  <a:gd name="T41" fmla="*/ 72 h 117"/>
                  <a:gd name="T42" fmla="*/ 432 w 435"/>
                  <a:gd name="T43" fmla="*/ 70 h 117"/>
                  <a:gd name="T44" fmla="*/ 434 w 435"/>
                  <a:gd name="T45" fmla="*/ 57 h 117"/>
                  <a:gd name="T46" fmla="*/ 430 w 435"/>
                  <a:gd name="T47" fmla="*/ 37 h 117"/>
                  <a:gd name="T48" fmla="*/ 419 w 435"/>
                  <a:gd name="T49" fmla="*/ 25 h 117"/>
                  <a:gd name="T50" fmla="*/ 404 w 435"/>
                  <a:gd name="T51" fmla="*/ 19 h 117"/>
                  <a:gd name="T52" fmla="*/ 388 w 435"/>
                  <a:gd name="T53" fmla="*/ 12 h 117"/>
                  <a:gd name="T54" fmla="*/ 367 w 435"/>
                  <a:gd name="T55" fmla="*/ 11 h 117"/>
                  <a:gd name="T56" fmla="*/ 345 w 435"/>
                  <a:gd name="T57" fmla="*/ 12 h 117"/>
                  <a:gd name="T58" fmla="*/ 333 w 435"/>
                  <a:gd name="T59" fmla="*/ 8 h 117"/>
                  <a:gd name="T60" fmla="*/ 320 w 435"/>
                  <a:gd name="T61" fmla="*/ 3 h 117"/>
                  <a:gd name="T62" fmla="*/ 308 w 435"/>
                  <a:gd name="T63" fmla="*/ 0 h 117"/>
                  <a:gd name="T64" fmla="*/ 295 w 435"/>
                  <a:gd name="T65" fmla="*/ 0 h 117"/>
                  <a:gd name="T66" fmla="*/ 281 w 435"/>
                  <a:gd name="T67" fmla="*/ 4 h 117"/>
                  <a:gd name="T68" fmla="*/ 267 w 435"/>
                  <a:gd name="T69" fmla="*/ 9 h 117"/>
                  <a:gd name="T70" fmla="*/ 236 w 435"/>
                  <a:gd name="T71" fmla="*/ 5 h 117"/>
                  <a:gd name="T72" fmla="*/ 192 w 435"/>
                  <a:gd name="T73" fmla="*/ 8 h 117"/>
                  <a:gd name="T74" fmla="*/ 148 w 435"/>
                  <a:gd name="T75" fmla="*/ 17 h 117"/>
                  <a:gd name="T76" fmla="*/ 117 w 435"/>
                  <a:gd name="T77" fmla="*/ 21 h 117"/>
                  <a:gd name="T78" fmla="*/ 104 w 435"/>
                  <a:gd name="T79" fmla="*/ 19 h 117"/>
                  <a:gd name="T80" fmla="*/ 96 w 435"/>
                  <a:gd name="T81" fmla="*/ 16 h 117"/>
                  <a:gd name="T82" fmla="*/ 87 w 435"/>
                  <a:gd name="T83" fmla="*/ 15 h 117"/>
                  <a:gd name="T84" fmla="*/ 78 w 435"/>
                  <a:gd name="T85" fmla="*/ 17 h 117"/>
                  <a:gd name="T86" fmla="*/ 72 w 435"/>
                  <a:gd name="T87" fmla="*/ 21 h 117"/>
                  <a:gd name="T88" fmla="*/ 67 w 435"/>
                  <a:gd name="T89" fmla="*/ 22 h 117"/>
                  <a:gd name="T90" fmla="*/ 55 w 435"/>
                  <a:gd name="T91" fmla="*/ 24 h 117"/>
                  <a:gd name="T92" fmla="*/ 40 w 435"/>
                  <a:gd name="T93" fmla="*/ 27 h 117"/>
                  <a:gd name="T94" fmla="*/ 22 w 435"/>
                  <a:gd name="T95" fmla="*/ 33 h 117"/>
                  <a:gd name="T96" fmla="*/ 11 w 435"/>
                  <a:gd name="T97" fmla="*/ 38 h 117"/>
                  <a:gd name="T98" fmla="*/ 7 w 435"/>
                  <a:gd name="T99" fmla="*/ 43 h 117"/>
                  <a:gd name="T100" fmla="*/ 4 w 435"/>
                  <a:gd name="T101" fmla="*/ 52 h 117"/>
                  <a:gd name="T102" fmla="*/ 1 w 435"/>
                  <a:gd name="T103" fmla="*/ 61 h 117"/>
                  <a:gd name="T104" fmla="*/ 0 w 435"/>
                  <a:gd name="T105" fmla="*/ 68 h 117"/>
                  <a:gd name="T106" fmla="*/ 0 w 435"/>
                  <a:gd name="T107" fmla="*/ 74 h 117"/>
                  <a:gd name="T108" fmla="*/ 2 w 435"/>
                  <a:gd name="T109" fmla="*/ 79 h 117"/>
                  <a:gd name="T110" fmla="*/ 8 w 435"/>
                  <a:gd name="T111" fmla="*/ 85 h 117"/>
                  <a:gd name="T112" fmla="*/ 17 w 435"/>
                  <a:gd name="T113" fmla="*/ 89 h 1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35"/>
                  <a:gd name="T172" fmla="*/ 0 h 117"/>
                  <a:gd name="T173" fmla="*/ 435 w 435"/>
                  <a:gd name="T174" fmla="*/ 117 h 11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35" h="117">
                    <a:moveTo>
                      <a:pt x="24" y="90"/>
                    </a:moveTo>
                    <a:lnTo>
                      <a:pt x="26" y="90"/>
                    </a:lnTo>
                    <a:lnTo>
                      <a:pt x="28" y="89"/>
                    </a:lnTo>
                    <a:lnTo>
                      <a:pt x="31" y="89"/>
                    </a:lnTo>
                    <a:lnTo>
                      <a:pt x="34" y="89"/>
                    </a:lnTo>
                    <a:lnTo>
                      <a:pt x="36" y="89"/>
                    </a:lnTo>
                    <a:lnTo>
                      <a:pt x="39" y="90"/>
                    </a:lnTo>
                    <a:lnTo>
                      <a:pt x="42" y="90"/>
                    </a:lnTo>
                    <a:lnTo>
                      <a:pt x="45" y="90"/>
                    </a:lnTo>
                    <a:lnTo>
                      <a:pt x="48" y="90"/>
                    </a:lnTo>
                    <a:lnTo>
                      <a:pt x="51" y="91"/>
                    </a:lnTo>
                    <a:lnTo>
                      <a:pt x="54" y="91"/>
                    </a:lnTo>
                    <a:lnTo>
                      <a:pt x="57" y="91"/>
                    </a:lnTo>
                    <a:lnTo>
                      <a:pt x="60" y="92"/>
                    </a:lnTo>
                    <a:lnTo>
                      <a:pt x="63" y="93"/>
                    </a:lnTo>
                    <a:lnTo>
                      <a:pt x="66" y="93"/>
                    </a:lnTo>
                    <a:lnTo>
                      <a:pt x="70" y="94"/>
                    </a:lnTo>
                    <a:lnTo>
                      <a:pt x="73" y="94"/>
                    </a:lnTo>
                    <a:lnTo>
                      <a:pt x="76" y="95"/>
                    </a:lnTo>
                    <a:lnTo>
                      <a:pt x="79" y="96"/>
                    </a:lnTo>
                    <a:lnTo>
                      <a:pt x="82" y="96"/>
                    </a:lnTo>
                    <a:lnTo>
                      <a:pt x="85" y="97"/>
                    </a:lnTo>
                    <a:lnTo>
                      <a:pt x="89" y="98"/>
                    </a:lnTo>
                    <a:lnTo>
                      <a:pt x="92" y="98"/>
                    </a:lnTo>
                    <a:lnTo>
                      <a:pt x="95" y="99"/>
                    </a:lnTo>
                    <a:lnTo>
                      <a:pt x="98" y="99"/>
                    </a:lnTo>
                    <a:lnTo>
                      <a:pt x="101" y="100"/>
                    </a:lnTo>
                    <a:lnTo>
                      <a:pt x="104" y="101"/>
                    </a:lnTo>
                    <a:lnTo>
                      <a:pt x="107" y="101"/>
                    </a:lnTo>
                    <a:lnTo>
                      <a:pt x="111" y="102"/>
                    </a:lnTo>
                    <a:lnTo>
                      <a:pt x="113" y="103"/>
                    </a:lnTo>
                    <a:lnTo>
                      <a:pt x="116" y="103"/>
                    </a:lnTo>
                    <a:lnTo>
                      <a:pt x="119" y="103"/>
                    </a:lnTo>
                    <a:lnTo>
                      <a:pt x="122" y="103"/>
                    </a:lnTo>
                    <a:lnTo>
                      <a:pt x="125" y="104"/>
                    </a:lnTo>
                    <a:lnTo>
                      <a:pt x="128" y="105"/>
                    </a:lnTo>
                    <a:lnTo>
                      <a:pt x="131" y="105"/>
                    </a:lnTo>
                    <a:lnTo>
                      <a:pt x="133" y="106"/>
                    </a:lnTo>
                    <a:lnTo>
                      <a:pt x="136" y="106"/>
                    </a:lnTo>
                    <a:lnTo>
                      <a:pt x="139" y="107"/>
                    </a:lnTo>
                    <a:lnTo>
                      <a:pt x="142" y="107"/>
                    </a:lnTo>
                    <a:lnTo>
                      <a:pt x="144" y="108"/>
                    </a:lnTo>
                    <a:lnTo>
                      <a:pt x="147" y="108"/>
                    </a:lnTo>
                    <a:lnTo>
                      <a:pt x="150" y="109"/>
                    </a:lnTo>
                    <a:lnTo>
                      <a:pt x="153" y="109"/>
                    </a:lnTo>
                    <a:lnTo>
                      <a:pt x="155" y="110"/>
                    </a:lnTo>
                    <a:lnTo>
                      <a:pt x="158" y="111"/>
                    </a:lnTo>
                    <a:lnTo>
                      <a:pt x="161" y="111"/>
                    </a:lnTo>
                    <a:lnTo>
                      <a:pt x="164" y="112"/>
                    </a:lnTo>
                    <a:lnTo>
                      <a:pt x="167" y="112"/>
                    </a:lnTo>
                    <a:lnTo>
                      <a:pt x="169" y="113"/>
                    </a:lnTo>
                    <a:lnTo>
                      <a:pt x="172" y="113"/>
                    </a:lnTo>
                    <a:lnTo>
                      <a:pt x="175" y="114"/>
                    </a:lnTo>
                    <a:lnTo>
                      <a:pt x="178" y="114"/>
                    </a:lnTo>
                    <a:lnTo>
                      <a:pt x="181" y="115"/>
                    </a:lnTo>
                    <a:lnTo>
                      <a:pt x="184" y="115"/>
                    </a:lnTo>
                    <a:lnTo>
                      <a:pt x="187" y="115"/>
                    </a:lnTo>
                    <a:lnTo>
                      <a:pt x="190" y="115"/>
                    </a:lnTo>
                    <a:lnTo>
                      <a:pt x="193" y="115"/>
                    </a:lnTo>
                    <a:lnTo>
                      <a:pt x="196" y="116"/>
                    </a:lnTo>
                    <a:lnTo>
                      <a:pt x="200" y="116"/>
                    </a:lnTo>
                    <a:lnTo>
                      <a:pt x="203" y="116"/>
                    </a:lnTo>
                    <a:lnTo>
                      <a:pt x="207" y="115"/>
                    </a:lnTo>
                    <a:lnTo>
                      <a:pt x="210" y="115"/>
                    </a:lnTo>
                    <a:lnTo>
                      <a:pt x="214" y="115"/>
                    </a:lnTo>
                    <a:lnTo>
                      <a:pt x="218" y="115"/>
                    </a:lnTo>
                    <a:lnTo>
                      <a:pt x="221" y="115"/>
                    </a:lnTo>
                    <a:lnTo>
                      <a:pt x="225" y="114"/>
                    </a:lnTo>
                    <a:lnTo>
                      <a:pt x="229" y="114"/>
                    </a:lnTo>
                    <a:lnTo>
                      <a:pt x="233" y="113"/>
                    </a:lnTo>
                    <a:lnTo>
                      <a:pt x="237" y="113"/>
                    </a:lnTo>
                    <a:lnTo>
                      <a:pt x="240" y="113"/>
                    </a:lnTo>
                    <a:lnTo>
                      <a:pt x="243" y="112"/>
                    </a:lnTo>
                    <a:lnTo>
                      <a:pt x="246" y="112"/>
                    </a:lnTo>
                    <a:lnTo>
                      <a:pt x="250" y="111"/>
                    </a:lnTo>
                    <a:lnTo>
                      <a:pt x="253" y="111"/>
                    </a:lnTo>
                    <a:lnTo>
                      <a:pt x="256" y="110"/>
                    </a:lnTo>
                    <a:lnTo>
                      <a:pt x="260" y="109"/>
                    </a:lnTo>
                    <a:lnTo>
                      <a:pt x="263" y="109"/>
                    </a:lnTo>
                    <a:lnTo>
                      <a:pt x="265" y="108"/>
                    </a:lnTo>
                    <a:lnTo>
                      <a:pt x="268" y="107"/>
                    </a:lnTo>
                    <a:lnTo>
                      <a:pt x="271" y="107"/>
                    </a:lnTo>
                    <a:lnTo>
                      <a:pt x="274" y="106"/>
                    </a:lnTo>
                    <a:lnTo>
                      <a:pt x="277" y="105"/>
                    </a:lnTo>
                    <a:lnTo>
                      <a:pt x="280" y="105"/>
                    </a:lnTo>
                    <a:lnTo>
                      <a:pt x="283" y="104"/>
                    </a:lnTo>
                    <a:lnTo>
                      <a:pt x="286" y="103"/>
                    </a:lnTo>
                    <a:lnTo>
                      <a:pt x="289" y="103"/>
                    </a:lnTo>
                    <a:lnTo>
                      <a:pt x="292" y="102"/>
                    </a:lnTo>
                    <a:lnTo>
                      <a:pt x="295" y="101"/>
                    </a:lnTo>
                    <a:lnTo>
                      <a:pt x="298" y="101"/>
                    </a:lnTo>
                    <a:lnTo>
                      <a:pt x="301" y="100"/>
                    </a:lnTo>
                    <a:lnTo>
                      <a:pt x="304" y="99"/>
                    </a:lnTo>
                    <a:lnTo>
                      <a:pt x="307" y="98"/>
                    </a:lnTo>
                    <a:lnTo>
                      <a:pt x="310" y="98"/>
                    </a:lnTo>
                    <a:lnTo>
                      <a:pt x="313" y="97"/>
                    </a:lnTo>
                    <a:lnTo>
                      <a:pt x="316" y="97"/>
                    </a:lnTo>
                    <a:lnTo>
                      <a:pt x="319" y="96"/>
                    </a:lnTo>
                    <a:lnTo>
                      <a:pt x="322" y="95"/>
                    </a:lnTo>
                    <a:lnTo>
                      <a:pt x="326" y="95"/>
                    </a:lnTo>
                    <a:lnTo>
                      <a:pt x="329" y="94"/>
                    </a:lnTo>
                    <a:lnTo>
                      <a:pt x="332" y="94"/>
                    </a:lnTo>
                    <a:lnTo>
                      <a:pt x="335" y="94"/>
                    </a:lnTo>
                    <a:lnTo>
                      <a:pt x="338" y="94"/>
                    </a:lnTo>
                    <a:lnTo>
                      <a:pt x="341" y="93"/>
                    </a:lnTo>
                    <a:lnTo>
                      <a:pt x="344" y="93"/>
                    </a:lnTo>
                    <a:lnTo>
                      <a:pt x="347" y="93"/>
                    </a:lnTo>
                    <a:lnTo>
                      <a:pt x="350" y="93"/>
                    </a:lnTo>
                    <a:lnTo>
                      <a:pt x="353" y="92"/>
                    </a:lnTo>
                    <a:lnTo>
                      <a:pt x="356" y="92"/>
                    </a:lnTo>
                    <a:lnTo>
                      <a:pt x="359" y="92"/>
                    </a:lnTo>
                    <a:lnTo>
                      <a:pt x="362" y="92"/>
                    </a:lnTo>
                    <a:lnTo>
                      <a:pt x="365" y="92"/>
                    </a:lnTo>
                    <a:lnTo>
                      <a:pt x="368" y="92"/>
                    </a:lnTo>
                    <a:lnTo>
                      <a:pt x="370" y="91"/>
                    </a:lnTo>
                    <a:lnTo>
                      <a:pt x="373" y="91"/>
                    </a:lnTo>
                    <a:lnTo>
                      <a:pt x="376" y="91"/>
                    </a:lnTo>
                    <a:lnTo>
                      <a:pt x="379" y="91"/>
                    </a:lnTo>
                    <a:lnTo>
                      <a:pt x="381" y="91"/>
                    </a:lnTo>
                    <a:lnTo>
                      <a:pt x="384" y="91"/>
                    </a:lnTo>
                    <a:lnTo>
                      <a:pt x="386" y="91"/>
                    </a:lnTo>
                    <a:lnTo>
                      <a:pt x="388" y="91"/>
                    </a:lnTo>
                    <a:lnTo>
                      <a:pt x="390" y="91"/>
                    </a:lnTo>
                    <a:lnTo>
                      <a:pt x="393" y="91"/>
                    </a:lnTo>
                    <a:lnTo>
                      <a:pt x="395" y="90"/>
                    </a:lnTo>
                    <a:lnTo>
                      <a:pt x="397" y="90"/>
                    </a:lnTo>
                    <a:lnTo>
                      <a:pt x="399" y="90"/>
                    </a:lnTo>
                    <a:lnTo>
                      <a:pt x="401" y="90"/>
                    </a:lnTo>
                    <a:lnTo>
                      <a:pt x="403" y="90"/>
                    </a:lnTo>
                    <a:lnTo>
                      <a:pt x="404" y="90"/>
                    </a:lnTo>
                    <a:lnTo>
                      <a:pt x="405" y="89"/>
                    </a:lnTo>
                    <a:lnTo>
                      <a:pt x="406" y="89"/>
                    </a:lnTo>
                    <a:lnTo>
                      <a:pt x="407" y="89"/>
                    </a:lnTo>
                    <a:lnTo>
                      <a:pt x="408" y="88"/>
                    </a:lnTo>
                    <a:lnTo>
                      <a:pt x="409" y="88"/>
                    </a:lnTo>
                    <a:lnTo>
                      <a:pt x="409" y="87"/>
                    </a:lnTo>
                    <a:lnTo>
                      <a:pt x="410" y="86"/>
                    </a:lnTo>
                    <a:lnTo>
                      <a:pt x="411" y="85"/>
                    </a:lnTo>
                    <a:lnTo>
                      <a:pt x="412" y="84"/>
                    </a:lnTo>
                    <a:lnTo>
                      <a:pt x="412" y="83"/>
                    </a:lnTo>
                    <a:lnTo>
                      <a:pt x="412" y="82"/>
                    </a:lnTo>
                    <a:lnTo>
                      <a:pt x="413" y="81"/>
                    </a:lnTo>
                    <a:lnTo>
                      <a:pt x="413" y="80"/>
                    </a:lnTo>
                    <a:lnTo>
                      <a:pt x="414" y="79"/>
                    </a:lnTo>
                    <a:lnTo>
                      <a:pt x="414" y="78"/>
                    </a:lnTo>
                    <a:lnTo>
                      <a:pt x="414" y="77"/>
                    </a:lnTo>
                    <a:lnTo>
                      <a:pt x="415" y="77"/>
                    </a:lnTo>
                    <a:lnTo>
                      <a:pt x="415" y="76"/>
                    </a:lnTo>
                    <a:lnTo>
                      <a:pt x="416" y="76"/>
                    </a:lnTo>
                    <a:lnTo>
                      <a:pt x="416" y="77"/>
                    </a:lnTo>
                    <a:lnTo>
                      <a:pt x="417" y="77"/>
                    </a:lnTo>
                    <a:lnTo>
                      <a:pt x="418" y="77"/>
                    </a:lnTo>
                    <a:lnTo>
                      <a:pt x="419" y="77"/>
                    </a:lnTo>
                    <a:lnTo>
                      <a:pt x="420" y="77"/>
                    </a:lnTo>
                    <a:lnTo>
                      <a:pt x="421" y="77"/>
                    </a:lnTo>
                    <a:lnTo>
                      <a:pt x="422" y="77"/>
                    </a:lnTo>
                    <a:lnTo>
                      <a:pt x="423" y="77"/>
                    </a:lnTo>
                    <a:lnTo>
                      <a:pt x="424" y="77"/>
                    </a:lnTo>
                    <a:lnTo>
                      <a:pt x="425" y="77"/>
                    </a:lnTo>
                    <a:lnTo>
                      <a:pt x="425" y="76"/>
                    </a:lnTo>
                    <a:lnTo>
                      <a:pt x="426" y="76"/>
                    </a:lnTo>
                    <a:lnTo>
                      <a:pt x="427" y="76"/>
                    </a:lnTo>
                    <a:lnTo>
                      <a:pt x="427" y="75"/>
                    </a:lnTo>
                    <a:lnTo>
                      <a:pt x="428" y="75"/>
                    </a:lnTo>
                    <a:lnTo>
                      <a:pt x="428" y="74"/>
                    </a:lnTo>
                    <a:lnTo>
                      <a:pt x="429" y="74"/>
                    </a:lnTo>
                    <a:lnTo>
                      <a:pt x="429" y="73"/>
                    </a:lnTo>
                    <a:lnTo>
                      <a:pt x="430" y="73"/>
                    </a:lnTo>
                    <a:lnTo>
                      <a:pt x="430" y="72"/>
                    </a:lnTo>
                    <a:lnTo>
                      <a:pt x="431" y="72"/>
                    </a:lnTo>
                    <a:lnTo>
                      <a:pt x="431" y="71"/>
                    </a:lnTo>
                    <a:lnTo>
                      <a:pt x="432" y="71"/>
                    </a:lnTo>
                    <a:lnTo>
                      <a:pt x="432" y="70"/>
                    </a:lnTo>
                    <a:lnTo>
                      <a:pt x="432" y="69"/>
                    </a:lnTo>
                    <a:lnTo>
                      <a:pt x="433" y="69"/>
                    </a:lnTo>
                    <a:lnTo>
                      <a:pt x="433" y="66"/>
                    </a:lnTo>
                    <a:lnTo>
                      <a:pt x="433" y="64"/>
                    </a:lnTo>
                    <a:lnTo>
                      <a:pt x="433" y="61"/>
                    </a:lnTo>
                    <a:lnTo>
                      <a:pt x="434" y="59"/>
                    </a:lnTo>
                    <a:lnTo>
                      <a:pt x="434" y="57"/>
                    </a:lnTo>
                    <a:lnTo>
                      <a:pt x="434" y="55"/>
                    </a:lnTo>
                    <a:lnTo>
                      <a:pt x="434" y="53"/>
                    </a:lnTo>
                    <a:lnTo>
                      <a:pt x="433" y="51"/>
                    </a:lnTo>
                    <a:lnTo>
                      <a:pt x="433" y="48"/>
                    </a:lnTo>
                    <a:lnTo>
                      <a:pt x="433" y="47"/>
                    </a:lnTo>
                    <a:lnTo>
                      <a:pt x="432" y="44"/>
                    </a:lnTo>
                    <a:lnTo>
                      <a:pt x="432" y="42"/>
                    </a:lnTo>
                    <a:lnTo>
                      <a:pt x="431" y="41"/>
                    </a:lnTo>
                    <a:lnTo>
                      <a:pt x="431" y="39"/>
                    </a:lnTo>
                    <a:lnTo>
                      <a:pt x="430" y="37"/>
                    </a:lnTo>
                    <a:lnTo>
                      <a:pt x="429" y="35"/>
                    </a:lnTo>
                    <a:lnTo>
                      <a:pt x="429" y="34"/>
                    </a:lnTo>
                    <a:lnTo>
                      <a:pt x="428" y="33"/>
                    </a:lnTo>
                    <a:lnTo>
                      <a:pt x="427" y="31"/>
                    </a:lnTo>
                    <a:lnTo>
                      <a:pt x="425" y="30"/>
                    </a:lnTo>
                    <a:lnTo>
                      <a:pt x="424" y="29"/>
                    </a:lnTo>
                    <a:lnTo>
                      <a:pt x="423" y="28"/>
                    </a:lnTo>
                    <a:lnTo>
                      <a:pt x="421" y="27"/>
                    </a:lnTo>
                    <a:lnTo>
                      <a:pt x="420" y="26"/>
                    </a:lnTo>
                    <a:lnTo>
                      <a:pt x="419" y="25"/>
                    </a:lnTo>
                    <a:lnTo>
                      <a:pt x="417" y="25"/>
                    </a:lnTo>
                    <a:lnTo>
                      <a:pt x="415" y="24"/>
                    </a:lnTo>
                    <a:lnTo>
                      <a:pt x="414" y="24"/>
                    </a:lnTo>
                    <a:lnTo>
                      <a:pt x="412" y="24"/>
                    </a:lnTo>
                    <a:lnTo>
                      <a:pt x="410" y="24"/>
                    </a:lnTo>
                    <a:lnTo>
                      <a:pt x="408" y="24"/>
                    </a:lnTo>
                    <a:lnTo>
                      <a:pt x="406" y="24"/>
                    </a:lnTo>
                    <a:lnTo>
                      <a:pt x="405" y="22"/>
                    </a:lnTo>
                    <a:lnTo>
                      <a:pt x="405" y="21"/>
                    </a:lnTo>
                    <a:lnTo>
                      <a:pt x="404" y="19"/>
                    </a:lnTo>
                    <a:lnTo>
                      <a:pt x="403" y="18"/>
                    </a:lnTo>
                    <a:lnTo>
                      <a:pt x="401" y="17"/>
                    </a:lnTo>
                    <a:lnTo>
                      <a:pt x="400" y="16"/>
                    </a:lnTo>
                    <a:lnTo>
                      <a:pt x="399" y="15"/>
                    </a:lnTo>
                    <a:lnTo>
                      <a:pt x="397" y="14"/>
                    </a:lnTo>
                    <a:lnTo>
                      <a:pt x="396" y="13"/>
                    </a:lnTo>
                    <a:lnTo>
                      <a:pt x="394" y="13"/>
                    </a:lnTo>
                    <a:lnTo>
                      <a:pt x="392" y="12"/>
                    </a:lnTo>
                    <a:lnTo>
                      <a:pt x="390" y="12"/>
                    </a:lnTo>
                    <a:lnTo>
                      <a:pt x="388" y="12"/>
                    </a:lnTo>
                    <a:lnTo>
                      <a:pt x="387" y="11"/>
                    </a:lnTo>
                    <a:lnTo>
                      <a:pt x="385" y="11"/>
                    </a:lnTo>
                    <a:lnTo>
                      <a:pt x="383" y="11"/>
                    </a:lnTo>
                    <a:lnTo>
                      <a:pt x="381" y="11"/>
                    </a:lnTo>
                    <a:lnTo>
                      <a:pt x="378" y="11"/>
                    </a:lnTo>
                    <a:lnTo>
                      <a:pt x="376" y="11"/>
                    </a:lnTo>
                    <a:lnTo>
                      <a:pt x="374" y="11"/>
                    </a:lnTo>
                    <a:lnTo>
                      <a:pt x="372" y="11"/>
                    </a:lnTo>
                    <a:lnTo>
                      <a:pt x="369" y="11"/>
                    </a:lnTo>
                    <a:lnTo>
                      <a:pt x="367" y="11"/>
                    </a:lnTo>
                    <a:lnTo>
                      <a:pt x="365" y="11"/>
                    </a:lnTo>
                    <a:lnTo>
                      <a:pt x="362" y="12"/>
                    </a:lnTo>
                    <a:lnTo>
                      <a:pt x="360" y="12"/>
                    </a:lnTo>
                    <a:lnTo>
                      <a:pt x="358" y="12"/>
                    </a:lnTo>
                    <a:lnTo>
                      <a:pt x="355" y="12"/>
                    </a:lnTo>
                    <a:lnTo>
                      <a:pt x="353" y="12"/>
                    </a:lnTo>
                    <a:lnTo>
                      <a:pt x="351" y="12"/>
                    </a:lnTo>
                    <a:lnTo>
                      <a:pt x="349" y="12"/>
                    </a:lnTo>
                    <a:lnTo>
                      <a:pt x="346" y="13"/>
                    </a:lnTo>
                    <a:lnTo>
                      <a:pt x="345" y="12"/>
                    </a:lnTo>
                    <a:lnTo>
                      <a:pt x="344" y="12"/>
                    </a:lnTo>
                    <a:lnTo>
                      <a:pt x="342" y="12"/>
                    </a:lnTo>
                    <a:lnTo>
                      <a:pt x="341" y="11"/>
                    </a:lnTo>
                    <a:lnTo>
                      <a:pt x="340" y="11"/>
                    </a:lnTo>
                    <a:lnTo>
                      <a:pt x="338" y="10"/>
                    </a:lnTo>
                    <a:lnTo>
                      <a:pt x="337" y="10"/>
                    </a:lnTo>
                    <a:lnTo>
                      <a:pt x="336" y="9"/>
                    </a:lnTo>
                    <a:lnTo>
                      <a:pt x="335" y="9"/>
                    </a:lnTo>
                    <a:lnTo>
                      <a:pt x="334" y="8"/>
                    </a:lnTo>
                    <a:lnTo>
                      <a:pt x="333" y="8"/>
                    </a:lnTo>
                    <a:lnTo>
                      <a:pt x="331" y="8"/>
                    </a:lnTo>
                    <a:lnTo>
                      <a:pt x="330" y="7"/>
                    </a:lnTo>
                    <a:lnTo>
                      <a:pt x="329" y="7"/>
                    </a:lnTo>
                    <a:lnTo>
                      <a:pt x="328" y="6"/>
                    </a:lnTo>
                    <a:lnTo>
                      <a:pt x="326" y="5"/>
                    </a:lnTo>
                    <a:lnTo>
                      <a:pt x="325" y="5"/>
                    </a:lnTo>
                    <a:lnTo>
                      <a:pt x="324" y="4"/>
                    </a:lnTo>
                    <a:lnTo>
                      <a:pt x="323" y="4"/>
                    </a:lnTo>
                    <a:lnTo>
                      <a:pt x="321" y="4"/>
                    </a:lnTo>
                    <a:lnTo>
                      <a:pt x="320" y="3"/>
                    </a:lnTo>
                    <a:lnTo>
                      <a:pt x="319" y="3"/>
                    </a:lnTo>
                    <a:lnTo>
                      <a:pt x="318" y="3"/>
                    </a:lnTo>
                    <a:lnTo>
                      <a:pt x="317" y="2"/>
                    </a:lnTo>
                    <a:lnTo>
                      <a:pt x="315" y="2"/>
                    </a:lnTo>
                    <a:lnTo>
                      <a:pt x="314" y="1"/>
                    </a:lnTo>
                    <a:lnTo>
                      <a:pt x="313" y="1"/>
                    </a:lnTo>
                    <a:lnTo>
                      <a:pt x="312" y="1"/>
                    </a:lnTo>
                    <a:lnTo>
                      <a:pt x="310" y="0"/>
                    </a:lnTo>
                    <a:lnTo>
                      <a:pt x="309" y="0"/>
                    </a:lnTo>
                    <a:lnTo>
                      <a:pt x="308" y="0"/>
                    </a:lnTo>
                    <a:lnTo>
                      <a:pt x="306" y="0"/>
                    </a:lnTo>
                    <a:lnTo>
                      <a:pt x="305" y="0"/>
                    </a:lnTo>
                    <a:lnTo>
                      <a:pt x="304" y="0"/>
                    </a:lnTo>
                    <a:lnTo>
                      <a:pt x="303" y="0"/>
                    </a:lnTo>
                    <a:lnTo>
                      <a:pt x="302" y="0"/>
                    </a:lnTo>
                    <a:lnTo>
                      <a:pt x="300" y="0"/>
                    </a:lnTo>
                    <a:lnTo>
                      <a:pt x="299" y="0"/>
                    </a:lnTo>
                    <a:lnTo>
                      <a:pt x="298" y="0"/>
                    </a:lnTo>
                    <a:lnTo>
                      <a:pt x="297" y="0"/>
                    </a:lnTo>
                    <a:lnTo>
                      <a:pt x="295" y="0"/>
                    </a:lnTo>
                    <a:lnTo>
                      <a:pt x="294" y="0"/>
                    </a:lnTo>
                    <a:lnTo>
                      <a:pt x="292" y="1"/>
                    </a:lnTo>
                    <a:lnTo>
                      <a:pt x="291" y="1"/>
                    </a:lnTo>
                    <a:lnTo>
                      <a:pt x="289" y="1"/>
                    </a:lnTo>
                    <a:lnTo>
                      <a:pt x="289" y="2"/>
                    </a:lnTo>
                    <a:lnTo>
                      <a:pt x="287" y="2"/>
                    </a:lnTo>
                    <a:lnTo>
                      <a:pt x="285" y="3"/>
                    </a:lnTo>
                    <a:lnTo>
                      <a:pt x="284" y="3"/>
                    </a:lnTo>
                    <a:lnTo>
                      <a:pt x="282" y="4"/>
                    </a:lnTo>
                    <a:lnTo>
                      <a:pt x="281" y="4"/>
                    </a:lnTo>
                    <a:lnTo>
                      <a:pt x="280" y="4"/>
                    </a:lnTo>
                    <a:lnTo>
                      <a:pt x="278" y="5"/>
                    </a:lnTo>
                    <a:lnTo>
                      <a:pt x="276" y="5"/>
                    </a:lnTo>
                    <a:lnTo>
                      <a:pt x="275" y="6"/>
                    </a:lnTo>
                    <a:lnTo>
                      <a:pt x="274" y="7"/>
                    </a:lnTo>
                    <a:lnTo>
                      <a:pt x="272" y="7"/>
                    </a:lnTo>
                    <a:lnTo>
                      <a:pt x="271" y="8"/>
                    </a:lnTo>
                    <a:lnTo>
                      <a:pt x="270" y="8"/>
                    </a:lnTo>
                    <a:lnTo>
                      <a:pt x="268" y="8"/>
                    </a:lnTo>
                    <a:lnTo>
                      <a:pt x="267" y="9"/>
                    </a:lnTo>
                    <a:lnTo>
                      <a:pt x="266" y="9"/>
                    </a:lnTo>
                    <a:lnTo>
                      <a:pt x="265" y="10"/>
                    </a:lnTo>
                    <a:lnTo>
                      <a:pt x="264" y="10"/>
                    </a:lnTo>
                    <a:lnTo>
                      <a:pt x="260" y="8"/>
                    </a:lnTo>
                    <a:lnTo>
                      <a:pt x="256" y="7"/>
                    </a:lnTo>
                    <a:lnTo>
                      <a:pt x="252" y="6"/>
                    </a:lnTo>
                    <a:lnTo>
                      <a:pt x="248" y="6"/>
                    </a:lnTo>
                    <a:lnTo>
                      <a:pt x="243" y="5"/>
                    </a:lnTo>
                    <a:lnTo>
                      <a:pt x="240" y="5"/>
                    </a:lnTo>
                    <a:lnTo>
                      <a:pt x="236" y="5"/>
                    </a:lnTo>
                    <a:lnTo>
                      <a:pt x="231" y="5"/>
                    </a:lnTo>
                    <a:lnTo>
                      <a:pt x="227" y="5"/>
                    </a:lnTo>
                    <a:lnTo>
                      <a:pt x="222" y="5"/>
                    </a:lnTo>
                    <a:lnTo>
                      <a:pt x="218" y="5"/>
                    </a:lnTo>
                    <a:lnTo>
                      <a:pt x="214" y="5"/>
                    </a:lnTo>
                    <a:lnTo>
                      <a:pt x="210" y="6"/>
                    </a:lnTo>
                    <a:lnTo>
                      <a:pt x="205" y="6"/>
                    </a:lnTo>
                    <a:lnTo>
                      <a:pt x="201" y="7"/>
                    </a:lnTo>
                    <a:lnTo>
                      <a:pt x="196" y="8"/>
                    </a:lnTo>
                    <a:lnTo>
                      <a:pt x="192" y="8"/>
                    </a:lnTo>
                    <a:lnTo>
                      <a:pt x="188" y="9"/>
                    </a:lnTo>
                    <a:lnTo>
                      <a:pt x="183" y="9"/>
                    </a:lnTo>
                    <a:lnTo>
                      <a:pt x="179" y="10"/>
                    </a:lnTo>
                    <a:lnTo>
                      <a:pt x="174" y="11"/>
                    </a:lnTo>
                    <a:lnTo>
                      <a:pt x="170" y="12"/>
                    </a:lnTo>
                    <a:lnTo>
                      <a:pt x="166" y="13"/>
                    </a:lnTo>
                    <a:lnTo>
                      <a:pt x="161" y="14"/>
                    </a:lnTo>
                    <a:lnTo>
                      <a:pt x="157" y="15"/>
                    </a:lnTo>
                    <a:lnTo>
                      <a:pt x="153" y="15"/>
                    </a:lnTo>
                    <a:lnTo>
                      <a:pt x="148" y="17"/>
                    </a:lnTo>
                    <a:lnTo>
                      <a:pt x="144" y="17"/>
                    </a:lnTo>
                    <a:lnTo>
                      <a:pt x="141" y="18"/>
                    </a:lnTo>
                    <a:lnTo>
                      <a:pt x="137" y="19"/>
                    </a:lnTo>
                    <a:lnTo>
                      <a:pt x="133" y="19"/>
                    </a:lnTo>
                    <a:lnTo>
                      <a:pt x="129" y="20"/>
                    </a:lnTo>
                    <a:lnTo>
                      <a:pt x="125" y="21"/>
                    </a:lnTo>
                    <a:lnTo>
                      <a:pt x="123" y="21"/>
                    </a:lnTo>
                    <a:lnTo>
                      <a:pt x="120" y="21"/>
                    </a:lnTo>
                    <a:lnTo>
                      <a:pt x="119" y="21"/>
                    </a:lnTo>
                    <a:lnTo>
                      <a:pt x="117" y="21"/>
                    </a:lnTo>
                    <a:lnTo>
                      <a:pt x="115" y="21"/>
                    </a:lnTo>
                    <a:lnTo>
                      <a:pt x="114" y="21"/>
                    </a:lnTo>
                    <a:lnTo>
                      <a:pt x="112" y="21"/>
                    </a:lnTo>
                    <a:lnTo>
                      <a:pt x="111" y="20"/>
                    </a:lnTo>
                    <a:lnTo>
                      <a:pt x="109" y="20"/>
                    </a:lnTo>
                    <a:lnTo>
                      <a:pt x="108" y="20"/>
                    </a:lnTo>
                    <a:lnTo>
                      <a:pt x="107" y="20"/>
                    </a:lnTo>
                    <a:lnTo>
                      <a:pt x="106" y="19"/>
                    </a:lnTo>
                    <a:lnTo>
                      <a:pt x="105" y="19"/>
                    </a:lnTo>
                    <a:lnTo>
                      <a:pt x="104" y="19"/>
                    </a:lnTo>
                    <a:lnTo>
                      <a:pt x="103" y="18"/>
                    </a:lnTo>
                    <a:lnTo>
                      <a:pt x="102" y="18"/>
                    </a:lnTo>
                    <a:lnTo>
                      <a:pt x="101" y="17"/>
                    </a:lnTo>
                    <a:lnTo>
                      <a:pt x="100" y="17"/>
                    </a:lnTo>
                    <a:lnTo>
                      <a:pt x="99" y="17"/>
                    </a:lnTo>
                    <a:lnTo>
                      <a:pt x="98" y="17"/>
                    </a:lnTo>
                    <a:lnTo>
                      <a:pt x="97" y="16"/>
                    </a:lnTo>
                    <a:lnTo>
                      <a:pt x="96" y="16"/>
                    </a:lnTo>
                    <a:lnTo>
                      <a:pt x="95" y="15"/>
                    </a:lnTo>
                    <a:lnTo>
                      <a:pt x="94" y="15"/>
                    </a:lnTo>
                    <a:lnTo>
                      <a:pt x="93" y="15"/>
                    </a:lnTo>
                    <a:lnTo>
                      <a:pt x="92" y="15"/>
                    </a:lnTo>
                    <a:lnTo>
                      <a:pt x="91" y="15"/>
                    </a:lnTo>
                    <a:lnTo>
                      <a:pt x="90" y="15"/>
                    </a:lnTo>
                    <a:lnTo>
                      <a:pt x="89" y="15"/>
                    </a:lnTo>
                    <a:lnTo>
                      <a:pt x="87" y="15"/>
                    </a:lnTo>
                    <a:lnTo>
                      <a:pt x="85" y="15"/>
                    </a:lnTo>
                    <a:lnTo>
                      <a:pt x="83" y="15"/>
                    </a:lnTo>
                    <a:lnTo>
                      <a:pt x="82" y="16"/>
                    </a:lnTo>
                    <a:lnTo>
                      <a:pt x="81" y="16"/>
                    </a:lnTo>
                    <a:lnTo>
                      <a:pt x="80" y="16"/>
                    </a:lnTo>
                    <a:lnTo>
                      <a:pt x="80" y="17"/>
                    </a:lnTo>
                    <a:lnTo>
                      <a:pt x="79" y="17"/>
                    </a:lnTo>
                    <a:lnTo>
                      <a:pt x="78" y="17"/>
                    </a:lnTo>
                    <a:lnTo>
                      <a:pt x="77" y="17"/>
                    </a:lnTo>
                    <a:lnTo>
                      <a:pt x="77" y="18"/>
                    </a:lnTo>
                    <a:lnTo>
                      <a:pt x="76" y="18"/>
                    </a:lnTo>
                    <a:lnTo>
                      <a:pt x="75" y="19"/>
                    </a:lnTo>
                    <a:lnTo>
                      <a:pt x="74" y="19"/>
                    </a:lnTo>
                    <a:lnTo>
                      <a:pt x="73" y="20"/>
                    </a:lnTo>
                    <a:lnTo>
                      <a:pt x="72" y="20"/>
                    </a:lnTo>
                    <a:lnTo>
                      <a:pt x="72" y="21"/>
                    </a:lnTo>
                    <a:lnTo>
                      <a:pt x="71" y="21"/>
                    </a:lnTo>
                    <a:lnTo>
                      <a:pt x="70" y="21"/>
                    </a:lnTo>
                    <a:lnTo>
                      <a:pt x="69" y="21"/>
                    </a:lnTo>
                    <a:lnTo>
                      <a:pt x="69" y="22"/>
                    </a:lnTo>
                    <a:lnTo>
                      <a:pt x="68" y="22"/>
                    </a:lnTo>
                    <a:lnTo>
                      <a:pt x="67" y="22"/>
                    </a:lnTo>
                    <a:lnTo>
                      <a:pt x="65" y="22"/>
                    </a:lnTo>
                    <a:lnTo>
                      <a:pt x="65" y="23"/>
                    </a:lnTo>
                    <a:lnTo>
                      <a:pt x="63" y="23"/>
                    </a:lnTo>
                    <a:lnTo>
                      <a:pt x="62" y="23"/>
                    </a:lnTo>
                    <a:lnTo>
                      <a:pt x="61" y="23"/>
                    </a:lnTo>
                    <a:lnTo>
                      <a:pt x="60" y="23"/>
                    </a:lnTo>
                    <a:lnTo>
                      <a:pt x="59" y="23"/>
                    </a:lnTo>
                    <a:lnTo>
                      <a:pt x="58" y="24"/>
                    </a:lnTo>
                    <a:lnTo>
                      <a:pt x="56" y="24"/>
                    </a:lnTo>
                    <a:lnTo>
                      <a:pt x="55" y="24"/>
                    </a:lnTo>
                    <a:lnTo>
                      <a:pt x="54" y="24"/>
                    </a:lnTo>
                    <a:lnTo>
                      <a:pt x="52" y="25"/>
                    </a:lnTo>
                    <a:lnTo>
                      <a:pt x="51" y="25"/>
                    </a:lnTo>
                    <a:lnTo>
                      <a:pt x="49" y="25"/>
                    </a:lnTo>
                    <a:lnTo>
                      <a:pt x="48" y="25"/>
                    </a:lnTo>
                    <a:lnTo>
                      <a:pt x="47" y="25"/>
                    </a:lnTo>
                    <a:lnTo>
                      <a:pt x="45" y="26"/>
                    </a:lnTo>
                    <a:lnTo>
                      <a:pt x="43" y="26"/>
                    </a:lnTo>
                    <a:lnTo>
                      <a:pt x="41" y="27"/>
                    </a:lnTo>
                    <a:lnTo>
                      <a:pt x="40" y="27"/>
                    </a:lnTo>
                    <a:lnTo>
                      <a:pt x="38" y="27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2" y="29"/>
                    </a:lnTo>
                    <a:lnTo>
                      <a:pt x="31" y="29"/>
                    </a:lnTo>
                    <a:lnTo>
                      <a:pt x="29" y="30"/>
                    </a:lnTo>
                    <a:lnTo>
                      <a:pt x="27" y="30"/>
                    </a:lnTo>
                    <a:lnTo>
                      <a:pt x="25" y="31"/>
                    </a:lnTo>
                    <a:lnTo>
                      <a:pt x="24" y="32"/>
                    </a:lnTo>
                    <a:lnTo>
                      <a:pt x="22" y="33"/>
                    </a:lnTo>
                    <a:lnTo>
                      <a:pt x="20" y="33"/>
                    </a:lnTo>
                    <a:lnTo>
                      <a:pt x="17" y="34"/>
                    </a:lnTo>
                    <a:lnTo>
                      <a:pt x="16" y="34"/>
                    </a:lnTo>
                    <a:lnTo>
                      <a:pt x="15" y="35"/>
                    </a:lnTo>
                    <a:lnTo>
                      <a:pt x="14" y="35"/>
                    </a:lnTo>
                    <a:lnTo>
                      <a:pt x="14" y="36"/>
                    </a:lnTo>
                    <a:lnTo>
                      <a:pt x="13" y="37"/>
                    </a:lnTo>
                    <a:lnTo>
                      <a:pt x="12" y="37"/>
                    </a:lnTo>
                    <a:lnTo>
                      <a:pt x="11" y="38"/>
                    </a:lnTo>
                    <a:lnTo>
                      <a:pt x="10" y="38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9" y="40"/>
                    </a:lnTo>
                    <a:lnTo>
                      <a:pt x="8" y="41"/>
                    </a:lnTo>
                    <a:lnTo>
                      <a:pt x="8" y="42"/>
                    </a:lnTo>
                    <a:lnTo>
                      <a:pt x="7" y="43"/>
                    </a:lnTo>
                    <a:lnTo>
                      <a:pt x="7" y="44"/>
                    </a:lnTo>
                    <a:lnTo>
                      <a:pt x="6" y="45"/>
                    </a:lnTo>
                    <a:lnTo>
                      <a:pt x="6" y="46"/>
                    </a:lnTo>
                    <a:lnTo>
                      <a:pt x="6" y="47"/>
                    </a:lnTo>
                    <a:lnTo>
                      <a:pt x="6" y="48"/>
                    </a:lnTo>
                    <a:lnTo>
                      <a:pt x="5" y="49"/>
                    </a:lnTo>
                    <a:lnTo>
                      <a:pt x="5" y="50"/>
                    </a:lnTo>
                    <a:lnTo>
                      <a:pt x="5" y="51"/>
                    </a:lnTo>
                    <a:lnTo>
                      <a:pt x="4" y="52"/>
                    </a:lnTo>
                    <a:lnTo>
                      <a:pt x="3" y="54"/>
                    </a:lnTo>
                    <a:lnTo>
                      <a:pt x="3" y="55"/>
                    </a:lnTo>
                    <a:lnTo>
                      <a:pt x="2" y="57"/>
                    </a:lnTo>
                    <a:lnTo>
                      <a:pt x="1" y="58"/>
                    </a:lnTo>
                    <a:lnTo>
                      <a:pt x="1" y="59"/>
                    </a:lnTo>
                    <a:lnTo>
                      <a:pt x="1" y="60"/>
                    </a:lnTo>
                    <a:lnTo>
                      <a:pt x="1" y="61"/>
                    </a:lnTo>
                    <a:lnTo>
                      <a:pt x="0" y="62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0" y="65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5"/>
                    </a:lnTo>
                    <a:lnTo>
                      <a:pt x="0" y="76"/>
                    </a:lnTo>
                    <a:lnTo>
                      <a:pt x="1" y="77"/>
                    </a:lnTo>
                    <a:lnTo>
                      <a:pt x="1" y="78"/>
                    </a:lnTo>
                    <a:lnTo>
                      <a:pt x="1" y="79"/>
                    </a:lnTo>
                    <a:lnTo>
                      <a:pt x="2" y="79"/>
                    </a:lnTo>
                    <a:lnTo>
                      <a:pt x="2" y="80"/>
                    </a:lnTo>
                    <a:lnTo>
                      <a:pt x="3" y="81"/>
                    </a:lnTo>
                    <a:lnTo>
                      <a:pt x="4" y="82"/>
                    </a:lnTo>
                    <a:lnTo>
                      <a:pt x="5" y="82"/>
                    </a:lnTo>
                    <a:lnTo>
                      <a:pt x="5" y="83"/>
                    </a:lnTo>
                    <a:lnTo>
                      <a:pt x="6" y="84"/>
                    </a:lnTo>
                    <a:lnTo>
                      <a:pt x="7" y="85"/>
                    </a:lnTo>
                    <a:lnTo>
                      <a:pt x="8" y="85"/>
                    </a:lnTo>
                    <a:lnTo>
                      <a:pt x="9" y="86"/>
                    </a:lnTo>
                    <a:lnTo>
                      <a:pt x="10" y="86"/>
                    </a:lnTo>
                    <a:lnTo>
                      <a:pt x="11" y="87"/>
                    </a:lnTo>
                    <a:lnTo>
                      <a:pt x="12" y="87"/>
                    </a:lnTo>
                    <a:lnTo>
                      <a:pt x="13" y="87"/>
                    </a:lnTo>
                    <a:lnTo>
                      <a:pt x="14" y="88"/>
                    </a:lnTo>
                    <a:lnTo>
                      <a:pt x="15" y="88"/>
                    </a:lnTo>
                    <a:lnTo>
                      <a:pt x="16" y="89"/>
                    </a:lnTo>
                    <a:lnTo>
                      <a:pt x="17" y="89"/>
                    </a:lnTo>
                    <a:lnTo>
                      <a:pt x="18" y="89"/>
                    </a:lnTo>
                    <a:lnTo>
                      <a:pt x="19" y="89"/>
                    </a:lnTo>
                    <a:lnTo>
                      <a:pt x="20" y="89"/>
                    </a:lnTo>
                    <a:lnTo>
                      <a:pt x="21" y="90"/>
                    </a:lnTo>
                    <a:lnTo>
                      <a:pt x="22" y="90"/>
                    </a:lnTo>
                    <a:lnTo>
                      <a:pt x="23" y="90"/>
                    </a:lnTo>
                    <a:lnTo>
                      <a:pt x="24" y="90"/>
                    </a:lnTo>
                  </a:path>
                </a:pathLst>
              </a:custGeom>
              <a:noFill/>
              <a:ln w="12699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30" name="Freeform 44"/>
              <p:cNvSpPr>
                <a:spLocks noChangeAspect="1"/>
              </p:cNvSpPr>
              <p:nvPr/>
            </p:nvSpPr>
            <p:spPr bwMode="auto">
              <a:xfrm>
                <a:off x="1287" y="1529"/>
                <a:ext cx="474" cy="364"/>
              </a:xfrm>
              <a:custGeom>
                <a:avLst/>
                <a:gdLst>
                  <a:gd name="T0" fmla="*/ 457 w 474"/>
                  <a:gd name="T1" fmla="*/ 358 h 364"/>
                  <a:gd name="T2" fmla="*/ 464 w 474"/>
                  <a:gd name="T3" fmla="*/ 353 h 364"/>
                  <a:gd name="T4" fmla="*/ 463 w 474"/>
                  <a:gd name="T5" fmla="*/ 345 h 364"/>
                  <a:gd name="T6" fmla="*/ 457 w 474"/>
                  <a:gd name="T7" fmla="*/ 340 h 364"/>
                  <a:gd name="T8" fmla="*/ 450 w 474"/>
                  <a:gd name="T9" fmla="*/ 340 h 364"/>
                  <a:gd name="T10" fmla="*/ 446 w 474"/>
                  <a:gd name="T11" fmla="*/ 336 h 364"/>
                  <a:gd name="T12" fmla="*/ 440 w 474"/>
                  <a:gd name="T13" fmla="*/ 320 h 364"/>
                  <a:gd name="T14" fmla="*/ 440 w 474"/>
                  <a:gd name="T15" fmla="*/ 275 h 364"/>
                  <a:gd name="T16" fmla="*/ 435 w 474"/>
                  <a:gd name="T17" fmla="*/ 229 h 364"/>
                  <a:gd name="T18" fmla="*/ 438 w 474"/>
                  <a:gd name="T19" fmla="*/ 191 h 364"/>
                  <a:gd name="T20" fmla="*/ 438 w 474"/>
                  <a:gd name="T21" fmla="*/ 154 h 364"/>
                  <a:gd name="T22" fmla="*/ 442 w 474"/>
                  <a:gd name="T23" fmla="*/ 123 h 364"/>
                  <a:gd name="T24" fmla="*/ 440 w 474"/>
                  <a:gd name="T25" fmla="*/ 86 h 364"/>
                  <a:gd name="T26" fmla="*/ 433 w 474"/>
                  <a:gd name="T27" fmla="*/ 57 h 364"/>
                  <a:gd name="T28" fmla="*/ 423 w 474"/>
                  <a:gd name="T29" fmla="*/ 34 h 364"/>
                  <a:gd name="T30" fmla="*/ 407 w 474"/>
                  <a:gd name="T31" fmla="*/ 13 h 364"/>
                  <a:gd name="T32" fmla="*/ 408 w 474"/>
                  <a:gd name="T33" fmla="*/ 8 h 364"/>
                  <a:gd name="T34" fmla="*/ 411 w 474"/>
                  <a:gd name="T35" fmla="*/ 2 h 364"/>
                  <a:gd name="T36" fmla="*/ 415 w 474"/>
                  <a:gd name="T37" fmla="*/ 7 h 364"/>
                  <a:gd name="T38" fmla="*/ 426 w 474"/>
                  <a:gd name="T39" fmla="*/ 22 h 364"/>
                  <a:gd name="T40" fmla="*/ 432 w 474"/>
                  <a:gd name="T41" fmla="*/ 36 h 364"/>
                  <a:gd name="T42" fmla="*/ 437 w 474"/>
                  <a:gd name="T43" fmla="*/ 55 h 364"/>
                  <a:gd name="T44" fmla="*/ 439 w 474"/>
                  <a:gd name="T45" fmla="*/ 74 h 364"/>
                  <a:gd name="T46" fmla="*/ 445 w 474"/>
                  <a:gd name="T47" fmla="*/ 97 h 364"/>
                  <a:gd name="T48" fmla="*/ 447 w 474"/>
                  <a:gd name="T49" fmla="*/ 125 h 364"/>
                  <a:gd name="T50" fmla="*/ 448 w 474"/>
                  <a:gd name="T51" fmla="*/ 153 h 364"/>
                  <a:gd name="T52" fmla="*/ 449 w 474"/>
                  <a:gd name="T53" fmla="*/ 164 h 364"/>
                  <a:gd name="T54" fmla="*/ 445 w 474"/>
                  <a:gd name="T55" fmla="*/ 198 h 364"/>
                  <a:gd name="T56" fmla="*/ 450 w 474"/>
                  <a:gd name="T57" fmla="*/ 258 h 364"/>
                  <a:gd name="T58" fmla="*/ 451 w 474"/>
                  <a:gd name="T59" fmla="*/ 323 h 364"/>
                  <a:gd name="T60" fmla="*/ 469 w 474"/>
                  <a:gd name="T61" fmla="*/ 340 h 364"/>
                  <a:gd name="T62" fmla="*/ 471 w 474"/>
                  <a:gd name="T63" fmla="*/ 356 h 364"/>
                  <a:gd name="T64" fmla="*/ 461 w 474"/>
                  <a:gd name="T65" fmla="*/ 361 h 364"/>
                  <a:gd name="T66" fmla="*/ 452 w 474"/>
                  <a:gd name="T67" fmla="*/ 363 h 364"/>
                  <a:gd name="T68" fmla="*/ 2 w 474"/>
                  <a:gd name="T69" fmla="*/ 308 h 364"/>
                  <a:gd name="T70" fmla="*/ 7 w 474"/>
                  <a:gd name="T71" fmla="*/ 298 h 364"/>
                  <a:gd name="T72" fmla="*/ 14 w 474"/>
                  <a:gd name="T73" fmla="*/ 288 h 364"/>
                  <a:gd name="T74" fmla="*/ 13 w 474"/>
                  <a:gd name="T75" fmla="*/ 271 h 364"/>
                  <a:gd name="T76" fmla="*/ 13 w 474"/>
                  <a:gd name="T77" fmla="*/ 254 h 364"/>
                  <a:gd name="T78" fmla="*/ 14 w 474"/>
                  <a:gd name="T79" fmla="*/ 214 h 364"/>
                  <a:gd name="T80" fmla="*/ 9 w 474"/>
                  <a:gd name="T81" fmla="*/ 166 h 364"/>
                  <a:gd name="T82" fmla="*/ 9 w 474"/>
                  <a:gd name="T83" fmla="*/ 125 h 364"/>
                  <a:gd name="T84" fmla="*/ 10 w 474"/>
                  <a:gd name="T85" fmla="*/ 81 h 364"/>
                  <a:gd name="T86" fmla="*/ 14 w 474"/>
                  <a:gd name="T87" fmla="*/ 46 h 364"/>
                  <a:gd name="T88" fmla="*/ 20 w 474"/>
                  <a:gd name="T89" fmla="*/ 28 h 364"/>
                  <a:gd name="T90" fmla="*/ 30 w 474"/>
                  <a:gd name="T91" fmla="*/ 12 h 364"/>
                  <a:gd name="T92" fmla="*/ 27 w 474"/>
                  <a:gd name="T93" fmla="*/ 14 h 364"/>
                  <a:gd name="T94" fmla="*/ 24 w 474"/>
                  <a:gd name="T95" fmla="*/ 16 h 364"/>
                  <a:gd name="T96" fmla="*/ 21 w 474"/>
                  <a:gd name="T97" fmla="*/ 20 h 364"/>
                  <a:gd name="T98" fmla="*/ 18 w 474"/>
                  <a:gd name="T99" fmla="*/ 24 h 364"/>
                  <a:gd name="T100" fmla="*/ 13 w 474"/>
                  <a:gd name="T101" fmla="*/ 34 h 364"/>
                  <a:gd name="T102" fmla="*/ 9 w 474"/>
                  <a:gd name="T103" fmla="*/ 63 h 364"/>
                  <a:gd name="T104" fmla="*/ 7 w 474"/>
                  <a:gd name="T105" fmla="*/ 104 h 364"/>
                  <a:gd name="T106" fmla="*/ 6 w 474"/>
                  <a:gd name="T107" fmla="*/ 146 h 364"/>
                  <a:gd name="T108" fmla="*/ 10 w 474"/>
                  <a:gd name="T109" fmla="*/ 183 h 364"/>
                  <a:gd name="T110" fmla="*/ 8 w 474"/>
                  <a:gd name="T111" fmla="*/ 236 h 364"/>
                  <a:gd name="T112" fmla="*/ 9 w 474"/>
                  <a:gd name="T113" fmla="*/ 286 h 364"/>
                  <a:gd name="T114" fmla="*/ 6 w 474"/>
                  <a:gd name="T115" fmla="*/ 298 h 364"/>
                  <a:gd name="T116" fmla="*/ 1 w 474"/>
                  <a:gd name="T117" fmla="*/ 309 h 36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74"/>
                  <a:gd name="T178" fmla="*/ 0 h 364"/>
                  <a:gd name="T179" fmla="*/ 474 w 474"/>
                  <a:gd name="T180" fmla="*/ 364 h 36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74" h="364">
                    <a:moveTo>
                      <a:pt x="447" y="363"/>
                    </a:moveTo>
                    <a:lnTo>
                      <a:pt x="448" y="363"/>
                    </a:lnTo>
                    <a:lnTo>
                      <a:pt x="448" y="362"/>
                    </a:lnTo>
                    <a:lnTo>
                      <a:pt x="449" y="362"/>
                    </a:lnTo>
                    <a:lnTo>
                      <a:pt x="450" y="362"/>
                    </a:lnTo>
                    <a:lnTo>
                      <a:pt x="451" y="362"/>
                    </a:lnTo>
                    <a:lnTo>
                      <a:pt x="452" y="361"/>
                    </a:lnTo>
                    <a:lnTo>
                      <a:pt x="453" y="360"/>
                    </a:lnTo>
                    <a:lnTo>
                      <a:pt x="454" y="360"/>
                    </a:lnTo>
                    <a:lnTo>
                      <a:pt x="455" y="360"/>
                    </a:lnTo>
                    <a:lnTo>
                      <a:pt x="455" y="359"/>
                    </a:lnTo>
                    <a:lnTo>
                      <a:pt x="456" y="359"/>
                    </a:lnTo>
                    <a:lnTo>
                      <a:pt x="457" y="358"/>
                    </a:lnTo>
                    <a:lnTo>
                      <a:pt x="458" y="358"/>
                    </a:lnTo>
                    <a:lnTo>
                      <a:pt x="459" y="358"/>
                    </a:lnTo>
                    <a:lnTo>
                      <a:pt x="459" y="357"/>
                    </a:lnTo>
                    <a:lnTo>
                      <a:pt x="460" y="356"/>
                    </a:lnTo>
                    <a:lnTo>
                      <a:pt x="461" y="356"/>
                    </a:lnTo>
                    <a:lnTo>
                      <a:pt x="461" y="355"/>
                    </a:lnTo>
                    <a:lnTo>
                      <a:pt x="462" y="355"/>
                    </a:lnTo>
                    <a:lnTo>
                      <a:pt x="462" y="354"/>
                    </a:lnTo>
                    <a:lnTo>
                      <a:pt x="463" y="354"/>
                    </a:lnTo>
                    <a:lnTo>
                      <a:pt x="464" y="353"/>
                    </a:lnTo>
                    <a:lnTo>
                      <a:pt x="464" y="352"/>
                    </a:lnTo>
                    <a:lnTo>
                      <a:pt x="464" y="351"/>
                    </a:lnTo>
                    <a:lnTo>
                      <a:pt x="464" y="350"/>
                    </a:lnTo>
                    <a:lnTo>
                      <a:pt x="464" y="349"/>
                    </a:lnTo>
                    <a:lnTo>
                      <a:pt x="464" y="348"/>
                    </a:lnTo>
                    <a:lnTo>
                      <a:pt x="464" y="347"/>
                    </a:lnTo>
                    <a:lnTo>
                      <a:pt x="464" y="346"/>
                    </a:lnTo>
                    <a:lnTo>
                      <a:pt x="463" y="346"/>
                    </a:lnTo>
                    <a:lnTo>
                      <a:pt x="463" y="345"/>
                    </a:lnTo>
                    <a:lnTo>
                      <a:pt x="462" y="344"/>
                    </a:lnTo>
                    <a:lnTo>
                      <a:pt x="462" y="343"/>
                    </a:lnTo>
                    <a:lnTo>
                      <a:pt x="461" y="342"/>
                    </a:lnTo>
                    <a:lnTo>
                      <a:pt x="460" y="342"/>
                    </a:lnTo>
                    <a:lnTo>
                      <a:pt x="459" y="341"/>
                    </a:lnTo>
                    <a:lnTo>
                      <a:pt x="458" y="341"/>
                    </a:lnTo>
                    <a:lnTo>
                      <a:pt x="457" y="341"/>
                    </a:lnTo>
                    <a:lnTo>
                      <a:pt x="457" y="340"/>
                    </a:lnTo>
                    <a:lnTo>
                      <a:pt x="456" y="340"/>
                    </a:lnTo>
                    <a:lnTo>
                      <a:pt x="455" y="340"/>
                    </a:lnTo>
                    <a:lnTo>
                      <a:pt x="454" y="340"/>
                    </a:lnTo>
                    <a:lnTo>
                      <a:pt x="453" y="340"/>
                    </a:lnTo>
                    <a:lnTo>
                      <a:pt x="452" y="340"/>
                    </a:lnTo>
                    <a:lnTo>
                      <a:pt x="451" y="340"/>
                    </a:lnTo>
                    <a:lnTo>
                      <a:pt x="450" y="340"/>
                    </a:lnTo>
                    <a:lnTo>
                      <a:pt x="449" y="339"/>
                    </a:lnTo>
                    <a:lnTo>
                      <a:pt x="448" y="339"/>
                    </a:lnTo>
                    <a:lnTo>
                      <a:pt x="448" y="338"/>
                    </a:lnTo>
                    <a:lnTo>
                      <a:pt x="447" y="337"/>
                    </a:lnTo>
                    <a:lnTo>
                      <a:pt x="446" y="337"/>
                    </a:lnTo>
                    <a:lnTo>
                      <a:pt x="446" y="336"/>
                    </a:lnTo>
                    <a:lnTo>
                      <a:pt x="445" y="335"/>
                    </a:lnTo>
                    <a:lnTo>
                      <a:pt x="444" y="334"/>
                    </a:lnTo>
                    <a:lnTo>
                      <a:pt x="443" y="334"/>
                    </a:lnTo>
                    <a:lnTo>
                      <a:pt x="442" y="333"/>
                    </a:lnTo>
                    <a:lnTo>
                      <a:pt x="442" y="332"/>
                    </a:lnTo>
                    <a:lnTo>
                      <a:pt x="441" y="332"/>
                    </a:lnTo>
                    <a:lnTo>
                      <a:pt x="440" y="332"/>
                    </a:lnTo>
                    <a:lnTo>
                      <a:pt x="440" y="320"/>
                    </a:lnTo>
                    <a:lnTo>
                      <a:pt x="441" y="317"/>
                    </a:lnTo>
                    <a:lnTo>
                      <a:pt x="442" y="314"/>
                    </a:lnTo>
                    <a:lnTo>
                      <a:pt x="442" y="310"/>
                    </a:lnTo>
                    <a:lnTo>
                      <a:pt x="442" y="307"/>
                    </a:lnTo>
                    <a:lnTo>
                      <a:pt x="442" y="304"/>
                    </a:lnTo>
                    <a:lnTo>
                      <a:pt x="442" y="301"/>
                    </a:lnTo>
                    <a:lnTo>
                      <a:pt x="442" y="298"/>
                    </a:lnTo>
                    <a:lnTo>
                      <a:pt x="442" y="295"/>
                    </a:lnTo>
                    <a:lnTo>
                      <a:pt x="442" y="292"/>
                    </a:lnTo>
                    <a:lnTo>
                      <a:pt x="441" y="288"/>
                    </a:lnTo>
                    <a:lnTo>
                      <a:pt x="441" y="285"/>
                    </a:lnTo>
                    <a:lnTo>
                      <a:pt x="441" y="282"/>
                    </a:lnTo>
                    <a:lnTo>
                      <a:pt x="440" y="278"/>
                    </a:lnTo>
                    <a:lnTo>
                      <a:pt x="440" y="275"/>
                    </a:lnTo>
                    <a:lnTo>
                      <a:pt x="439" y="272"/>
                    </a:lnTo>
                    <a:lnTo>
                      <a:pt x="439" y="269"/>
                    </a:lnTo>
                    <a:lnTo>
                      <a:pt x="438" y="265"/>
                    </a:lnTo>
                    <a:lnTo>
                      <a:pt x="438" y="262"/>
                    </a:lnTo>
                    <a:lnTo>
                      <a:pt x="437" y="259"/>
                    </a:lnTo>
                    <a:lnTo>
                      <a:pt x="437" y="255"/>
                    </a:lnTo>
                    <a:lnTo>
                      <a:pt x="436" y="252"/>
                    </a:lnTo>
                    <a:lnTo>
                      <a:pt x="436" y="249"/>
                    </a:lnTo>
                    <a:lnTo>
                      <a:pt x="435" y="245"/>
                    </a:lnTo>
                    <a:lnTo>
                      <a:pt x="435" y="242"/>
                    </a:lnTo>
                    <a:lnTo>
                      <a:pt x="435" y="239"/>
                    </a:lnTo>
                    <a:lnTo>
                      <a:pt x="435" y="236"/>
                    </a:lnTo>
                    <a:lnTo>
                      <a:pt x="435" y="232"/>
                    </a:lnTo>
                    <a:lnTo>
                      <a:pt x="435" y="229"/>
                    </a:lnTo>
                    <a:lnTo>
                      <a:pt x="435" y="226"/>
                    </a:lnTo>
                    <a:lnTo>
                      <a:pt x="436" y="223"/>
                    </a:lnTo>
                    <a:lnTo>
                      <a:pt x="436" y="219"/>
                    </a:lnTo>
                    <a:lnTo>
                      <a:pt x="437" y="216"/>
                    </a:lnTo>
                    <a:lnTo>
                      <a:pt x="437" y="214"/>
                    </a:lnTo>
                    <a:lnTo>
                      <a:pt x="437" y="212"/>
                    </a:lnTo>
                    <a:lnTo>
                      <a:pt x="438" y="209"/>
                    </a:lnTo>
                    <a:lnTo>
                      <a:pt x="438" y="207"/>
                    </a:lnTo>
                    <a:lnTo>
                      <a:pt x="438" y="204"/>
                    </a:lnTo>
                    <a:lnTo>
                      <a:pt x="438" y="202"/>
                    </a:lnTo>
                    <a:lnTo>
                      <a:pt x="438" y="199"/>
                    </a:lnTo>
                    <a:lnTo>
                      <a:pt x="438" y="197"/>
                    </a:lnTo>
                    <a:lnTo>
                      <a:pt x="438" y="194"/>
                    </a:lnTo>
                    <a:lnTo>
                      <a:pt x="438" y="191"/>
                    </a:lnTo>
                    <a:lnTo>
                      <a:pt x="438" y="189"/>
                    </a:lnTo>
                    <a:lnTo>
                      <a:pt x="438" y="186"/>
                    </a:lnTo>
                    <a:lnTo>
                      <a:pt x="438" y="183"/>
                    </a:lnTo>
                    <a:lnTo>
                      <a:pt x="438" y="181"/>
                    </a:lnTo>
                    <a:lnTo>
                      <a:pt x="438" y="178"/>
                    </a:lnTo>
                    <a:lnTo>
                      <a:pt x="438" y="175"/>
                    </a:lnTo>
                    <a:lnTo>
                      <a:pt x="438" y="173"/>
                    </a:lnTo>
                    <a:lnTo>
                      <a:pt x="438" y="170"/>
                    </a:lnTo>
                    <a:lnTo>
                      <a:pt x="438" y="167"/>
                    </a:lnTo>
                    <a:lnTo>
                      <a:pt x="438" y="165"/>
                    </a:lnTo>
                    <a:lnTo>
                      <a:pt x="438" y="163"/>
                    </a:lnTo>
                    <a:lnTo>
                      <a:pt x="438" y="159"/>
                    </a:lnTo>
                    <a:lnTo>
                      <a:pt x="438" y="157"/>
                    </a:lnTo>
                    <a:lnTo>
                      <a:pt x="438" y="154"/>
                    </a:lnTo>
                    <a:lnTo>
                      <a:pt x="438" y="152"/>
                    </a:lnTo>
                    <a:lnTo>
                      <a:pt x="438" y="149"/>
                    </a:lnTo>
                    <a:lnTo>
                      <a:pt x="439" y="147"/>
                    </a:lnTo>
                    <a:lnTo>
                      <a:pt x="439" y="144"/>
                    </a:lnTo>
                    <a:lnTo>
                      <a:pt x="439" y="142"/>
                    </a:lnTo>
                    <a:lnTo>
                      <a:pt x="440" y="139"/>
                    </a:lnTo>
                    <a:lnTo>
                      <a:pt x="440" y="137"/>
                    </a:lnTo>
                    <a:lnTo>
                      <a:pt x="440" y="135"/>
                    </a:lnTo>
                    <a:lnTo>
                      <a:pt x="441" y="133"/>
                    </a:lnTo>
                    <a:lnTo>
                      <a:pt x="441" y="131"/>
                    </a:lnTo>
                    <a:lnTo>
                      <a:pt x="441" y="129"/>
                    </a:lnTo>
                    <a:lnTo>
                      <a:pt x="442" y="127"/>
                    </a:lnTo>
                    <a:lnTo>
                      <a:pt x="442" y="125"/>
                    </a:lnTo>
                    <a:lnTo>
                      <a:pt x="442" y="123"/>
                    </a:lnTo>
                    <a:lnTo>
                      <a:pt x="442" y="121"/>
                    </a:lnTo>
                    <a:lnTo>
                      <a:pt x="442" y="118"/>
                    </a:lnTo>
                    <a:lnTo>
                      <a:pt x="442" y="115"/>
                    </a:lnTo>
                    <a:lnTo>
                      <a:pt x="442" y="113"/>
                    </a:lnTo>
                    <a:lnTo>
                      <a:pt x="442" y="110"/>
                    </a:lnTo>
                    <a:lnTo>
                      <a:pt x="442" y="108"/>
                    </a:lnTo>
                    <a:lnTo>
                      <a:pt x="442" y="106"/>
                    </a:lnTo>
                    <a:lnTo>
                      <a:pt x="441" y="103"/>
                    </a:lnTo>
                    <a:lnTo>
                      <a:pt x="441" y="100"/>
                    </a:lnTo>
                    <a:lnTo>
                      <a:pt x="441" y="97"/>
                    </a:lnTo>
                    <a:lnTo>
                      <a:pt x="441" y="95"/>
                    </a:lnTo>
                    <a:lnTo>
                      <a:pt x="440" y="92"/>
                    </a:lnTo>
                    <a:lnTo>
                      <a:pt x="440" y="89"/>
                    </a:lnTo>
                    <a:lnTo>
                      <a:pt x="440" y="86"/>
                    </a:lnTo>
                    <a:lnTo>
                      <a:pt x="439" y="84"/>
                    </a:lnTo>
                    <a:lnTo>
                      <a:pt x="439" y="81"/>
                    </a:lnTo>
                    <a:lnTo>
                      <a:pt x="438" y="79"/>
                    </a:lnTo>
                    <a:lnTo>
                      <a:pt x="438" y="77"/>
                    </a:lnTo>
                    <a:lnTo>
                      <a:pt x="437" y="74"/>
                    </a:lnTo>
                    <a:lnTo>
                      <a:pt x="437" y="72"/>
                    </a:lnTo>
                    <a:lnTo>
                      <a:pt x="436" y="69"/>
                    </a:lnTo>
                    <a:lnTo>
                      <a:pt x="436" y="68"/>
                    </a:lnTo>
                    <a:lnTo>
                      <a:pt x="435" y="65"/>
                    </a:lnTo>
                    <a:lnTo>
                      <a:pt x="434" y="63"/>
                    </a:lnTo>
                    <a:lnTo>
                      <a:pt x="434" y="61"/>
                    </a:lnTo>
                    <a:lnTo>
                      <a:pt x="433" y="60"/>
                    </a:lnTo>
                    <a:lnTo>
                      <a:pt x="433" y="58"/>
                    </a:lnTo>
                    <a:lnTo>
                      <a:pt x="433" y="57"/>
                    </a:lnTo>
                    <a:lnTo>
                      <a:pt x="432" y="56"/>
                    </a:lnTo>
                    <a:lnTo>
                      <a:pt x="432" y="54"/>
                    </a:lnTo>
                    <a:lnTo>
                      <a:pt x="432" y="53"/>
                    </a:lnTo>
                    <a:lnTo>
                      <a:pt x="431" y="51"/>
                    </a:lnTo>
                    <a:lnTo>
                      <a:pt x="431" y="49"/>
                    </a:lnTo>
                    <a:lnTo>
                      <a:pt x="430" y="48"/>
                    </a:lnTo>
                    <a:lnTo>
                      <a:pt x="429" y="46"/>
                    </a:lnTo>
                    <a:lnTo>
                      <a:pt x="428" y="44"/>
                    </a:lnTo>
                    <a:lnTo>
                      <a:pt x="427" y="42"/>
                    </a:lnTo>
                    <a:lnTo>
                      <a:pt x="426" y="40"/>
                    </a:lnTo>
                    <a:lnTo>
                      <a:pt x="426" y="39"/>
                    </a:lnTo>
                    <a:lnTo>
                      <a:pt x="424" y="37"/>
                    </a:lnTo>
                    <a:lnTo>
                      <a:pt x="423" y="36"/>
                    </a:lnTo>
                    <a:lnTo>
                      <a:pt x="423" y="34"/>
                    </a:lnTo>
                    <a:lnTo>
                      <a:pt x="422" y="32"/>
                    </a:lnTo>
                    <a:lnTo>
                      <a:pt x="421" y="31"/>
                    </a:lnTo>
                    <a:lnTo>
                      <a:pt x="419" y="29"/>
                    </a:lnTo>
                    <a:lnTo>
                      <a:pt x="418" y="28"/>
                    </a:lnTo>
                    <a:lnTo>
                      <a:pt x="417" y="26"/>
                    </a:lnTo>
                    <a:lnTo>
                      <a:pt x="416" y="24"/>
                    </a:lnTo>
                    <a:lnTo>
                      <a:pt x="415" y="23"/>
                    </a:lnTo>
                    <a:lnTo>
                      <a:pt x="414" y="21"/>
                    </a:lnTo>
                    <a:lnTo>
                      <a:pt x="413" y="20"/>
                    </a:lnTo>
                    <a:lnTo>
                      <a:pt x="411" y="18"/>
                    </a:lnTo>
                    <a:lnTo>
                      <a:pt x="410" y="17"/>
                    </a:lnTo>
                    <a:lnTo>
                      <a:pt x="409" y="16"/>
                    </a:lnTo>
                    <a:lnTo>
                      <a:pt x="408" y="14"/>
                    </a:lnTo>
                    <a:lnTo>
                      <a:pt x="407" y="13"/>
                    </a:lnTo>
                    <a:lnTo>
                      <a:pt x="406" y="12"/>
                    </a:lnTo>
                    <a:lnTo>
                      <a:pt x="405" y="11"/>
                    </a:lnTo>
                    <a:lnTo>
                      <a:pt x="406" y="11"/>
                    </a:lnTo>
                    <a:lnTo>
                      <a:pt x="406" y="10"/>
                    </a:lnTo>
                    <a:lnTo>
                      <a:pt x="407" y="10"/>
                    </a:lnTo>
                    <a:lnTo>
                      <a:pt x="407" y="9"/>
                    </a:lnTo>
                    <a:lnTo>
                      <a:pt x="408" y="8"/>
                    </a:lnTo>
                    <a:lnTo>
                      <a:pt x="408" y="7"/>
                    </a:lnTo>
                    <a:lnTo>
                      <a:pt x="409" y="7"/>
                    </a:lnTo>
                    <a:lnTo>
                      <a:pt x="409" y="6"/>
                    </a:lnTo>
                    <a:lnTo>
                      <a:pt x="409" y="5"/>
                    </a:lnTo>
                    <a:lnTo>
                      <a:pt x="410" y="4"/>
                    </a:lnTo>
                    <a:lnTo>
                      <a:pt x="410" y="3"/>
                    </a:lnTo>
                    <a:lnTo>
                      <a:pt x="411" y="3"/>
                    </a:lnTo>
                    <a:lnTo>
                      <a:pt x="411" y="2"/>
                    </a:lnTo>
                    <a:lnTo>
                      <a:pt x="411" y="1"/>
                    </a:lnTo>
                    <a:lnTo>
                      <a:pt x="412" y="0"/>
                    </a:lnTo>
                    <a:lnTo>
                      <a:pt x="413" y="0"/>
                    </a:lnTo>
                    <a:lnTo>
                      <a:pt x="413" y="1"/>
                    </a:lnTo>
                    <a:lnTo>
                      <a:pt x="413" y="2"/>
                    </a:lnTo>
                    <a:lnTo>
                      <a:pt x="413" y="3"/>
                    </a:lnTo>
                    <a:lnTo>
                      <a:pt x="413" y="4"/>
                    </a:lnTo>
                    <a:lnTo>
                      <a:pt x="414" y="5"/>
                    </a:lnTo>
                    <a:lnTo>
                      <a:pt x="415" y="6"/>
                    </a:lnTo>
                    <a:lnTo>
                      <a:pt x="415" y="7"/>
                    </a:lnTo>
                    <a:lnTo>
                      <a:pt x="416" y="8"/>
                    </a:lnTo>
                    <a:lnTo>
                      <a:pt x="417" y="9"/>
                    </a:lnTo>
                    <a:lnTo>
                      <a:pt x="417" y="10"/>
                    </a:lnTo>
                    <a:lnTo>
                      <a:pt x="418" y="11"/>
                    </a:lnTo>
                    <a:lnTo>
                      <a:pt x="419" y="12"/>
                    </a:lnTo>
                    <a:lnTo>
                      <a:pt x="420" y="13"/>
                    </a:lnTo>
                    <a:lnTo>
                      <a:pt x="420" y="14"/>
                    </a:lnTo>
                    <a:lnTo>
                      <a:pt x="421" y="16"/>
                    </a:lnTo>
                    <a:lnTo>
                      <a:pt x="422" y="16"/>
                    </a:lnTo>
                    <a:lnTo>
                      <a:pt x="423" y="18"/>
                    </a:lnTo>
                    <a:lnTo>
                      <a:pt x="423" y="19"/>
                    </a:lnTo>
                    <a:lnTo>
                      <a:pt x="424" y="20"/>
                    </a:lnTo>
                    <a:lnTo>
                      <a:pt x="425" y="21"/>
                    </a:lnTo>
                    <a:lnTo>
                      <a:pt x="426" y="22"/>
                    </a:lnTo>
                    <a:lnTo>
                      <a:pt x="426" y="23"/>
                    </a:lnTo>
                    <a:lnTo>
                      <a:pt x="427" y="24"/>
                    </a:lnTo>
                    <a:lnTo>
                      <a:pt x="428" y="25"/>
                    </a:lnTo>
                    <a:lnTo>
                      <a:pt x="428" y="26"/>
                    </a:lnTo>
                    <a:lnTo>
                      <a:pt x="429" y="27"/>
                    </a:lnTo>
                    <a:lnTo>
                      <a:pt x="430" y="28"/>
                    </a:lnTo>
                    <a:lnTo>
                      <a:pt x="430" y="30"/>
                    </a:lnTo>
                    <a:lnTo>
                      <a:pt x="431" y="30"/>
                    </a:lnTo>
                    <a:lnTo>
                      <a:pt x="431" y="31"/>
                    </a:lnTo>
                    <a:lnTo>
                      <a:pt x="431" y="32"/>
                    </a:lnTo>
                    <a:lnTo>
                      <a:pt x="432" y="33"/>
                    </a:lnTo>
                    <a:lnTo>
                      <a:pt x="432" y="34"/>
                    </a:lnTo>
                    <a:lnTo>
                      <a:pt x="432" y="36"/>
                    </a:lnTo>
                    <a:lnTo>
                      <a:pt x="433" y="36"/>
                    </a:lnTo>
                    <a:lnTo>
                      <a:pt x="433" y="38"/>
                    </a:lnTo>
                    <a:lnTo>
                      <a:pt x="433" y="39"/>
                    </a:lnTo>
                    <a:lnTo>
                      <a:pt x="434" y="40"/>
                    </a:lnTo>
                    <a:lnTo>
                      <a:pt x="434" y="42"/>
                    </a:lnTo>
                    <a:lnTo>
                      <a:pt x="434" y="43"/>
                    </a:lnTo>
                    <a:lnTo>
                      <a:pt x="435" y="44"/>
                    </a:lnTo>
                    <a:lnTo>
                      <a:pt x="435" y="46"/>
                    </a:lnTo>
                    <a:lnTo>
                      <a:pt x="435" y="48"/>
                    </a:lnTo>
                    <a:lnTo>
                      <a:pt x="436" y="49"/>
                    </a:lnTo>
                    <a:lnTo>
                      <a:pt x="436" y="50"/>
                    </a:lnTo>
                    <a:lnTo>
                      <a:pt x="436" y="52"/>
                    </a:lnTo>
                    <a:lnTo>
                      <a:pt x="437" y="53"/>
                    </a:lnTo>
                    <a:lnTo>
                      <a:pt x="437" y="55"/>
                    </a:lnTo>
                    <a:lnTo>
                      <a:pt x="437" y="56"/>
                    </a:lnTo>
                    <a:lnTo>
                      <a:pt x="437" y="58"/>
                    </a:lnTo>
                    <a:lnTo>
                      <a:pt x="437" y="59"/>
                    </a:lnTo>
                    <a:lnTo>
                      <a:pt x="438" y="61"/>
                    </a:lnTo>
                    <a:lnTo>
                      <a:pt x="438" y="62"/>
                    </a:lnTo>
                    <a:lnTo>
                      <a:pt x="438" y="64"/>
                    </a:lnTo>
                    <a:lnTo>
                      <a:pt x="438" y="65"/>
                    </a:lnTo>
                    <a:lnTo>
                      <a:pt x="438" y="66"/>
                    </a:lnTo>
                    <a:lnTo>
                      <a:pt x="438" y="68"/>
                    </a:lnTo>
                    <a:lnTo>
                      <a:pt x="439" y="69"/>
                    </a:lnTo>
                    <a:lnTo>
                      <a:pt x="439" y="70"/>
                    </a:lnTo>
                    <a:lnTo>
                      <a:pt x="439" y="72"/>
                    </a:lnTo>
                    <a:lnTo>
                      <a:pt x="439" y="73"/>
                    </a:lnTo>
                    <a:lnTo>
                      <a:pt x="439" y="74"/>
                    </a:lnTo>
                    <a:lnTo>
                      <a:pt x="439" y="76"/>
                    </a:lnTo>
                    <a:lnTo>
                      <a:pt x="440" y="77"/>
                    </a:lnTo>
                    <a:lnTo>
                      <a:pt x="440" y="78"/>
                    </a:lnTo>
                    <a:lnTo>
                      <a:pt x="441" y="80"/>
                    </a:lnTo>
                    <a:lnTo>
                      <a:pt x="441" y="81"/>
                    </a:lnTo>
                    <a:lnTo>
                      <a:pt x="442" y="83"/>
                    </a:lnTo>
                    <a:lnTo>
                      <a:pt x="442" y="85"/>
                    </a:lnTo>
                    <a:lnTo>
                      <a:pt x="442" y="86"/>
                    </a:lnTo>
                    <a:lnTo>
                      <a:pt x="443" y="88"/>
                    </a:lnTo>
                    <a:lnTo>
                      <a:pt x="443" y="90"/>
                    </a:lnTo>
                    <a:lnTo>
                      <a:pt x="444" y="91"/>
                    </a:lnTo>
                    <a:lnTo>
                      <a:pt x="444" y="93"/>
                    </a:lnTo>
                    <a:lnTo>
                      <a:pt x="444" y="95"/>
                    </a:lnTo>
                    <a:lnTo>
                      <a:pt x="445" y="97"/>
                    </a:lnTo>
                    <a:lnTo>
                      <a:pt x="445" y="98"/>
                    </a:lnTo>
                    <a:lnTo>
                      <a:pt x="445" y="100"/>
                    </a:lnTo>
                    <a:lnTo>
                      <a:pt x="446" y="102"/>
                    </a:lnTo>
                    <a:lnTo>
                      <a:pt x="446" y="104"/>
                    </a:lnTo>
                    <a:lnTo>
                      <a:pt x="446" y="106"/>
                    </a:lnTo>
                    <a:lnTo>
                      <a:pt x="446" y="108"/>
                    </a:lnTo>
                    <a:lnTo>
                      <a:pt x="446" y="110"/>
                    </a:lnTo>
                    <a:lnTo>
                      <a:pt x="446" y="112"/>
                    </a:lnTo>
                    <a:lnTo>
                      <a:pt x="447" y="114"/>
                    </a:lnTo>
                    <a:lnTo>
                      <a:pt x="447" y="116"/>
                    </a:lnTo>
                    <a:lnTo>
                      <a:pt x="447" y="118"/>
                    </a:lnTo>
                    <a:lnTo>
                      <a:pt x="447" y="120"/>
                    </a:lnTo>
                    <a:lnTo>
                      <a:pt x="447" y="122"/>
                    </a:lnTo>
                    <a:lnTo>
                      <a:pt x="447" y="125"/>
                    </a:lnTo>
                    <a:lnTo>
                      <a:pt x="447" y="127"/>
                    </a:lnTo>
                    <a:lnTo>
                      <a:pt x="447" y="129"/>
                    </a:lnTo>
                    <a:lnTo>
                      <a:pt x="447" y="131"/>
                    </a:lnTo>
                    <a:lnTo>
                      <a:pt x="447" y="134"/>
                    </a:lnTo>
                    <a:lnTo>
                      <a:pt x="447" y="136"/>
                    </a:lnTo>
                    <a:lnTo>
                      <a:pt x="447" y="139"/>
                    </a:lnTo>
                    <a:lnTo>
                      <a:pt x="447" y="141"/>
                    </a:lnTo>
                    <a:lnTo>
                      <a:pt x="447" y="143"/>
                    </a:lnTo>
                    <a:lnTo>
                      <a:pt x="447" y="145"/>
                    </a:lnTo>
                    <a:lnTo>
                      <a:pt x="447" y="147"/>
                    </a:lnTo>
                    <a:lnTo>
                      <a:pt x="447" y="149"/>
                    </a:lnTo>
                    <a:lnTo>
                      <a:pt x="448" y="150"/>
                    </a:lnTo>
                    <a:lnTo>
                      <a:pt x="448" y="152"/>
                    </a:lnTo>
                    <a:lnTo>
                      <a:pt x="448" y="153"/>
                    </a:lnTo>
                    <a:lnTo>
                      <a:pt x="448" y="154"/>
                    </a:lnTo>
                    <a:lnTo>
                      <a:pt x="448" y="155"/>
                    </a:lnTo>
                    <a:lnTo>
                      <a:pt x="448" y="156"/>
                    </a:lnTo>
                    <a:lnTo>
                      <a:pt x="448" y="157"/>
                    </a:lnTo>
                    <a:lnTo>
                      <a:pt x="448" y="158"/>
                    </a:lnTo>
                    <a:lnTo>
                      <a:pt x="448" y="159"/>
                    </a:lnTo>
                    <a:lnTo>
                      <a:pt x="448" y="160"/>
                    </a:lnTo>
                    <a:lnTo>
                      <a:pt x="448" y="161"/>
                    </a:lnTo>
                    <a:lnTo>
                      <a:pt x="448" y="162"/>
                    </a:lnTo>
                    <a:lnTo>
                      <a:pt x="449" y="163"/>
                    </a:lnTo>
                    <a:lnTo>
                      <a:pt x="449" y="164"/>
                    </a:lnTo>
                    <a:lnTo>
                      <a:pt x="449" y="165"/>
                    </a:lnTo>
                    <a:lnTo>
                      <a:pt x="449" y="166"/>
                    </a:lnTo>
                    <a:lnTo>
                      <a:pt x="448" y="167"/>
                    </a:lnTo>
                    <a:lnTo>
                      <a:pt x="448" y="168"/>
                    </a:lnTo>
                    <a:lnTo>
                      <a:pt x="448" y="169"/>
                    </a:lnTo>
                    <a:lnTo>
                      <a:pt x="448" y="171"/>
                    </a:lnTo>
                    <a:lnTo>
                      <a:pt x="448" y="172"/>
                    </a:lnTo>
                    <a:lnTo>
                      <a:pt x="448" y="173"/>
                    </a:lnTo>
                    <a:lnTo>
                      <a:pt x="447" y="177"/>
                    </a:lnTo>
                    <a:lnTo>
                      <a:pt x="447" y="182"/>
                    </a:lnTo>
                    <a:lnTo>
                      <a:pt x="446" y="186"/>
                    </a:lnTo>
                    <a:lnTo>
                      <a:pt x="446" y="190"/>
                    </a:lnTo>
                    <a:lnTo>
                      <a:pt x="446" y="194"/>
                    </a:lnTo>
                    <a:lnTo>
                      <a:pt x="445" y="198"/>
                    </a:lnTo>
                    <a:lnTo>
                      <a:pt x="445" y="203"/>
                    </a:lnTo>
                    <a:lnTo>
                      <a:pt x="446" y="207"/>
                    </a:lnTo>
                    <a:lnTo>
                      <a:pt x="446" y="211"/>
                    </a:lnTo>
                    <a:lnTo>
                      <a:pt x="446" y="215"/>
                    </a:lnTo>
                    <a:lnTo>
                      <a:pt x="446" y="220"/>
                    </a:lnTo>
                    <a:lnTo>
                      <a:pt x="446" y="224"/>
                    </a:lnTo>
                    <a:lnTo>
                      <a:pt x="447" y="228"/>
                    </a:lnTo>
                    <a:lnTo>
                      <a:pt x="447" y="232"/>
                    </a:lnTo>
                    <a:lnTo>
                      <a:pt x="448" y="237"/>
                    </a:lnTo>
                    <a:lnTo>
                      <a:pt x="448" y="241"/>
                    </a:lnTo>
                    <a:lnTo>
                      <a:pt x="448" y="245"/>
                    </a:lnTo>
                    <a:lnTo>
                      <a:pt x="449" y="249"/>
                    </a:lnTo>
                    <a:lnTo>
                      <a:pt x="449" y="254"/>
                    </a:lnTo>
                    <a:lnTo>
                      <a:pt x="450" y="258"/>
                    </a:lnTo>
                    <a:lnTo>
                      <a:pt x="450" y="262"/>
                    </a:lnTo>
                    <a:lnTo>
                      <a:pt x="450" y="266"/>
                    </a:lnTo>
                    <a:lnTo>
                      <a:pt x="451" y="270"/>
                    </a:lnTo>
                    <a:lnTo>
                      <a:pt x="451" y="275"/>
                    </a:lnTo>
                    <a:lnTo>
                      <a:pt x="451" y="279"/>
                    </a:lnTo>
                    <a:lnTo>
                      <a:pt x="451" y="283"/>
                    </a:lnTo>
                    <a:lnTo>
                      <a:pt x="451" y="286"/>
                    </a:lnTo>
                    <a:lnTo>
                      <a:pt x="451" y="290"/>
                    </a:lnTo>
                    <a:lnTo>
                      <a:pt x="451" y="294"/>
                    </a:lnTo>
                    <a:lnTo>
                      <a:pt x="451" y="298"/>
                    </a:lnTo>
                    <a:lnTo>
                      <a:pt x="450" y="302"/>
                    </a:lnTo>
                    <a:lnTo>
                      <a:pt x="450" y="305"/>
                    </a:lnTo>
                    <a:lnTo>
                      <a:pt x="450" y="322"/>
                    </a:lnTo>
                    <a:lnTo>
                      <a:pt x="451" y="323"/>
                    </a:lnTo>
                    <a:lnTo>
                      <a:pt x="453" y="324"/>
                    </a:lnTo>
                    <a:lnTo>
                      <a:pt x="454" y="326"/>
                    </a:lnTo>
                    <a:lnTo>
                      <a:pt x="456" y="327"/>
                    </a:lnTo>
                    <a:lnTo>
                      <a:pt x="457" y="328"/>
                    </a:lnTo>
                    <a:lnTo>
                      <a:pt x="459" y="330"/>
                    </a:lnTo>
                    <a:lnTo>
                      <a:pt x="460" y="330"/>
                    </a:lnTo>
                    <a:lnTo>
                      <a:pt x="462" y="332"/>
                    </a:lnTo>
                    <a:lnTo>
                      <a:pt x="463" y="333"/>
                    </a:lnTo>
                    <a:lnTo>
                      <a:pt x="464" y="334"/>
                    </a:lnTo>
                    <a:lnTo>
                      <a:pt x="465" y="335"/>
                    </a:lnTo>
                    <a:lnTo>
                      <a:pt x="466" y="337"/>
                    </a:lnTo>
                    <a:lnTo>
                      <a:pt x="467" y="338"/>
                    </a:lnTo>
                    <a:lnTo>
                      <a:pt x="468" y="339"/>
                    </a:lnTo>
                    <a:lnTo>
                      <a:pt x="469" y="340"/>
                    </a:lnTo>
                    <a:lnTo>
                      <a:pt x="470" y="342"/>
                    </a:lnTo>
                    <a:lnTo>
                      <a:pt x="471" y="344"/>
                    </a:lnTo>
                    <a:lnTo>
                      <a:pt x="471" y="345"/>
                    </a:lnTo>
                    <a:lnTo>
                      <a:pt x="472" y="346"/>
                    </a:lnTo>
                    <a:lnTo>
                      <a:pt x="472" y="347"/>
                    </a:lnTo>
                    <a:lnTo>
                      <a:pt x="472" y="348"/>
                    </a:lnTo>
                    <a:lnTo>
                      <a:pt x="473" y="350"/>
                    </a:lnTo>
                    <a:lnTo>
                      <a:pt x="473" y="352"/>
                    </a:lnTo>
                    <a:lnTo>
                      <a:pt x="472" y="353"/>
                    </a:lnTo>
                    <a:lnTo>
                      <a:pt x="472" y="354"/>
                    </a:lnTo>
                    <a:lnTo>
                      <a:pt x="472" y="355"/>
                    </a:lnTo>
                    <a:lnTo>
                      <a:pt x="471" y="356"/>
                    </a:lnTo>
                    <a:lnTo>
                      <a:pt x="471" y="357"/>
                    </a:lnTo>
                    <a:lnTo>
                      <a:pt x="470" y="358"/>
                    </a:lnTo>
                    <a:lnTo>
                      <a:pt x="469" y="360"/>
                    </a:lnTo>
                    <a:lnTo>
                      <a:pt x="468" y="360"/>
                    </a:lnTo>
                    <a:lnTo>
                      <a:pt x="467" y="360"/>
                    </a:lnTo>
                    <a:lnTo>
                      <a:pt x="466" y="360"/>
                    </a:lnTo>
                    <a:lnTo>
                      <a:pt x="465" y="360"/>
                    </a:lnTo>
                    <a:lnTo>
                      <a:pt x="464" y="360"/>
                    </a:lnTo>
                    <a:lnTo>
                      <a:pt x="463" y="360"/>
                    </a:lnTo>
                    <a:lnTo>
                      <a:pt x="462" y="361"/>
                    </a:lnTo>
                    <a:lnTo>
                      <a:pt x="461" y="361"/>
                    </a:lnTo>
                    <a:lnTo>
                      <a:pt x="460" y="361"/>
                    </a:lnTo>
                    <a:lnTo>
                      <a:pt x="459" y="361"/>
                    </a:lnTo>
                    <a:lnTo>
                      <a:pt x="458" y="362"/>
                    </a:lnTo>
                    <a:lnTo>
                      <a:pt x="457" y="362"/>
                    </a:lnTo>
                    <a:lnTo>
                      <a:pt x="456" y="362"/>
                    </a:lnTo>
                    <a:lnTo>
                      <a:pt x="455" y="362"/>
                    </a:lnTo>
                    <a:lnTo>
                      <a:pt x="454" y="362"/>
                    </a:lnTo>
                    <a:lnTo>
                      <a:pt x="453" y="362"/>
                    </a:lnTo>
                    <a:lnTo>
                      <a:pt x="452" y="362"/>
                    </a:lnTo>
                    <a:lnTo>
                      <a:pt x="452" y="363"/>
                    </a:lnTo>
                    <a:lnTo>
                      <a:pt x="451" y="363"/>
                    </a:lnTo>
                    <a:lnTo>
                      <a:pt x="450" y="363"/>
                    </a:lnTo>
                    <a:lnTo>
                      <a:pt x="449" y="363"/>
                    </a:lnTo>
                    <a:lnTo>
                      <a:pt x="448" y="363"/>
                    </a:lnTo>
                    <a:lnTo>
                      <a:pt x="447" y="363"/>
                    </a:lnTo>
                    <a:lnTo>
                      <a:pt x="0" y="314"/>
                    </a:lnTo>
                    <a:lnTo>
                      <a:pt x="0" y="313"/>
                    </a:lnTo>
                    <a:lnTo>
                      <a:pt x="0" y="312"/>
                    </a:lnTo>
                    <a:lnTo>
                      <a:pt x="1" y="311"/>
                    </a:lnTo>
                    <a:lnTo>
                      <a:pt x="1" y="310"/>
                    </a:lnTo>
                    <a:lnTo>
                      <a:pt x="2" y="309"/>
                    </a:lnTo>
                    <a:lnTo>
                      <a:pt x="2" y="308"/>
                    </a:lnTo>
                    <a:lnTo>
                      <a:pt x="2" y="307"/>
                    </a:lnTo>
                    <a:lnTo>
                      <a:pt x="3" y="306"/>
                    </a:lnTo>
                    <a:lnTo>
                      <a:pt x="3" y="305"/>
                    </a:lnTo>
                    <a:lnTo>
                      <a:pt x="4" y="305"/>
                    </a:lnTo>
                    <a:lnTo>
                      <a:pt x="4" y="304"/>
                    </a:lnTo>
                    <a:lnTo>
                      <a:pt x="4" y="303"/>
                    </a:lnTo>
                    <a:lnTo>
                      <a:pt x="5" y="303"/>
                    </a:lnTo>
                    <a:lnTo>
                      <a:pt x="5" y="302"/>
                    </a:lnTo>
                    <a:lnTo>
                      <a:pt x="6" y="301"/>
                    </a:lnTo>
                    <a:lnTo>
                      <a:pt x="6" y="300"/>
                    </a:lnTo>
                    <a:lnTo>
                      <a:pt x="7" y="299"/>
                    </a:lnTo>
                    <a:lnTo>
                      <a:pt x="7" y="298"/>
                    </a:lnTo>
                    <a:lnTo>
                      <a:pt x="8" y="297"/>
                    </a:lnTo>
                    <a:lnTo>
                      <a:pt x="9" y="297"/>
                    </a:lnTo>
                    <a:lnTo>
                      <a:pt x="9" y="296"/>
                    </a:lnTo>
                    <a:lnTo>
                      <a:pt x="10" y="295"/>
                    </a:lnTo>
                    <a:lnTo>
                      <a:pt x="11" y="294"/>
                    </a:lnTo>
                    <a:lnTo>
                      <a:pt x="11" y="293"/>
                    </a:lnTo>
                    <a:lnTo>
                      <a:pt x="12" y="293"/>
                    </a:lnTo>
                    <a:lnTo>
                      <a:pt x="13" y="292"/>
                    </a:lnTo>
                    <a:lnTo>
                      <a:pt x="13" y="291"/>
                    </a:lnTo>
                    <a:lnTo>
                      <a:pt x="14" y="290"/>
                    </a:lnTo>
                    <a:lnTo>
                      <a:pt x="15" y="289"/>
                    </a:lnTo>
                    <a:lnTo>
                      <a:pt x="14" y="288"/>
                    </a:lnTo>
                    <a:lnTo>
                      <a:pt x="14" y="287"/>
                    </a:lnTo>
                    <a:lnTo>
                      <a:pt x="14" y="286"/>
                    </a:lnTo>
                    <a:lnTo>
                      <a:pt x="14" y="285"/>
                    </a:lnTo>
                    <a:lnTo>
                      <a:pt x="14" y="284"/>
                    </a:lnTo>
                    <a:lnTo>
                      <a:pt x="14" y="283"/>
                    </a:lnTo>
                    <a:lnTo>
                      <a:pt x="14" y="282"/>
                    </a:lnTo>
                    <a:lnTo>
                      <a:pt x="13" y="281"/>
                    </a:lnTo>
                    <a:lnTo>
                      <a:pt x="13" y="279"/>
                    </a:lnTo>
                    <a:lnTo>
                      <a:pt x="13" y="278"/>
                    </a:lnTo>
                    <a:lnTo>
                      <a:pt x="13" y="277"/>
                    </a:lnTo>
                    <a:lnTo>
                      <a:pt x="13" y="275"/>
                    </a:lnTo>
                    <a:lnTo>
                      <a:pt x="13" y="274"/>
                    </a:lnTo>
                    <a:lnTo>
                      <a:pt x="13" y="273"/>
                    </a:lnTo>
                    <a:lnTo>
                      <a:pt x="13" y="271"/>
                    </a:lnTo>
                    <a:lnTo>
                      <a:pt x="13" y="270"/>
                    </a:lnTo>
                    <a:lnTo>
                      <a:pt x="13" y="268"/>
                    </a:lnTo>
                    <a:lnTo>
                      <a:pt x="13" y="267"/>
                    </a:lnTo>
                    <a:lnTo>
                      <a:pt x="13" y="265"/>
                    </a:lnTo>
                    <a:lnTo>
                      <a:pt x="13" y="264"/>
                    </a:lnTo>
                    <a:lnTo>
                      <a:pt x="13" y="263"/>
                    </a:lnTo>
                    <a:lnTo>
                      <a:pt x="13" y="261"/>
                    </a:lnTo>
                    <a:lnTo>
                      <a:pt x="13" y="260"/>
                    </a:lnTo>
                    <a:lnTo>
                      <a:pt x="13" y="259"/>
                    </a:lnTo>
                    <a:lnTo>
                      <a:pt x="13" y="258"/>
                    </a:lnTo>
                    <a:lnTo>
                      <a:pt x="13" y="256"/>
                    </a:lnTo>
                    <a:lnTo>
                      <a:pt x="13" y="255"/>
                    </a:lnTo>
                    <a:lnTo>
                      <a:pt x="13" y="254"/>
                    </a:lnTo>
                    <a:lnTo>
                      <a:pt x="13" y="253"/>
                    </a:lnTo>
                    <a:lnTo>
                      <a:pt x="13" y="252"/>
                    </a:lnTo>
                    <a:lnTo>
                      <a:pt x="13" y="250"/>
                    </a:lnTo>
                    <a:lnTo>
                      <a:pt x="14" y="247"/>
                    </a:lnTo>
                    <a:lnTo>
                      <a:pt x="14" y="244"/>
                    </a:lnTo>
                    <a:lnTo>
                      <a:pt x="14" y="241"/>
                    </a:lnTo>
                    <a:lnTo>
                      <a:pt x="15" y="238"/>
                    </a:lnTo>
                    <a:lnTo>
                      <a:pt x="15" y="235"/>
                    </a:lnTo>
                    <a:lnTo>
                      <a:pt x="15" y="232"/>
                    </a:lnTo>
                    <a:lnTo>
                      <a:pt x="15" y="228"/>
                    </a:lnTo>
                    <a:lnTo>
                      <a:pt x="15" y="225"/>
                    </a:lnTo>
                    <a:lnTo>
                      <a:pt x="14" y="221"/>
                    </a:lnTo>
                    <a:lnTo>
                      <a:pt x="14" y="218"/>
                    </a:lnTo>
                    <a:lnTo>
                      <a:pt x="14" y="214"/>
                    </a:lnTo>
                    <a:lnTo>
                      <a:pt x="14" y="211"/>
                    </a:lnTo>
                    <a:lnTo>
                      <a:pt x="13" y="207"/>
                    </a:lnTo>
                    <a:lnTo>
                      <a:pt x="13" y="203"/>
                    </a:lnTo>
                    <a:lnTo>
                      <a:pt x="13" y="200"/>
                    </a:lnTo>
                    <a:lnTo>
                      <a:pt x="12" y="196"/>
                    </a:lnTo>
                    <a:lnTo>
                      <a:pt x="12" y="193"/>
                    </a:lnTo>
                    <a:lnTo>
                      <a:pt x="11" y="189"/>
                    </a:lnTo>
                    <a:lnTo>
                      <a:pt x="11" y="186"/>
                    </a:lnTo>
                    <a:lnTo>
                      <a:pt x="11" y="183"/>
                    </a:lnTo>
                    <a:lnTo>
                      <a:pt x="10" y="179"/>
                    </a:lnTo>
                    <a:lnTo>
                      <a:pt x="10" y="175"/>
                    </a:lnTo>
                    <a:lnTo>
                      <a:pt x="9" y="172"/>
                    </a:lnTo>
                    <a:lnTo>
                      <a:pt x="9" y="169"/>
                    </a:lnTo>
                    <a:lnTo>
                      <a:pt x="9" y="166"/>
                    </a:lnTo>
                    <a:lnTo>
                      <a:pt x="8" y="163"/>
                    </a:lnTo>
                    <a:lnTo>
                      <a:pt x="8" y="160"/>
                    </a:lnTo>
                    <a:lnTo>
                      <a:pt x="8" y="157"/>
                    </a:lnTo>
                    <a:lnTo>
                      <a:pt x="7" y="154"/>
                    </a:lnTo>
                    <a:lnTo>
                      <a:pt x="7" y="151"/>
                    </a:lnTo>
                    <a:lnTo>
                      <a:pt x="7" y="149"/>
                    </a:lnTo>
                    <a:lnTo>
                      <a:pt x="7" y="146"/>
                    </a:lnTo>
                    <a:lnTo>
                      <a:pt x="8" y="143"/>
                    </a:lnTo>
                    <a:lnTo>
                      <a:pt x="8" y="140"/>
                    </a:lnTo>
                    <a:lnTo>
                      <a:pt x="9" y="137"/>
                    </a:lnTo>
                    <a:lnTo>
                      <a:pt x="9" y="134"/>
                    </a:lnTo>
                    <a:lnTo>
                      <a:pt x="9" y="131"/>
                    </a:lnTo>
                    <a:lnTo>
                      <a:pt x="9" y="128"/>
                    </a:lnTo>
                    <a:lnTo>
                      <a:pt x="9" y="125"/>
                    </a:lnTo>
                    <a:lnTo>
                      <a:pt x="10" y="122"/>
                    </a:lnTo>
                    <a:lnTo>
                      <a:pt x="10" y="119"/>
                    </a:lnTo>
                    <a:lnTo>
                      <a:pt x="10" y="116"/>
                    </a:lnTo>
                    <a:lnTo>
                      <a:pt x="10" y="113"/>
                    </a:lnTo>
                    <a:lnTo>
                      <a:pt x="10" y="110"/>
                    </a:lnTo>
                    <a:lnTo>
                      <a:pt x="10" y="107"/>
                    </a:lnTo>
                    <a:lnTo>
                      <a:pt x="10" y="103"/>
                    </a:lnTo>
                    <a:lnTo>
                      <a:pt x="10" y="100"/>
                    </a:lnTo>
                    <a:lnTo>
                      <a:pt x="10" y="97"/>
                    </a:lnTo>
                    <a:lnTo>
                      <a:pt x="10" y="94"/>
                    </a:lnTo>
                    <a:lnTo>
                      <a:pt x="10" y="91"/>
                    </a:lnTo>
                    <a:lnTo>
                      <a:pt x="10" y="88"/>
                    </a:lnTo>
                    <a:lnTo>
                      <a:pt x="10" y="85"/>
                    </a:lnTo>
                    <a:lnTo>
                      <a:pt x="10" y="81"/>
                    </a:lnTo>
                    <a:lnTo>
                      <a:pt x="10" y="78"/>
                    </a:lnTo>
                    <a:lnTo>
                      <a:pt x="10" y="75"/>
                    </a:lnTo>
                    <a:lnTo>
                      <a:pt x="10" y="72"/>
                    </a:lnTo>
                    <a:lnTo>
                      <a:pt x="11" y="69"/>
                    </a:lnTo>
                    <a:lnTo>
                      <a:pt x="11" y="66"/>
                    </a:lnTo>
                    <a:lnTo>
                      <a:pt x="11" y="63"/>
                    </a:lnTo>
                    <a:lnTo>
                      <a:pt x="11" y="60"/>
                    </a:lnTo>
                    <a:lnTo>
                      <a:pt x="12" y="57"/>
                    </a:lnTo>
                    <a:lnTo>
                      <a:pt x="12" y="54"/>
                    </a:lnTo>
                    <a:lnTo>
                      <a:pt x="13" y="52"/>
                    </a:lnTo>
                    <a:lnTo>
                      <a:pt x="13" y="50"/>
                    </a:lnTo>
                    <a:lnTo>
                      <a:pt x="13" y="48"/>
                    </a:lnTo>
                    <a:lnTo>
                      <a:pt x="13" y="47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4" y="43"/>
                    </a:lnTo>
                    <a:lnTo>
                      <a:pt x="15" y="41"/>
                    </a:lnTo>
                    <a:lnTo>
                      <a:pt x="15" y="40"/>
                    </a:lnTo>
                    <a:lnTo>
                      <a:pt x="15" y="39"/>
                    </a:lnTo>
                    <a:lnTo>
                      <a:pt x="16" y="37"/>
                    </a:lnTo>
                    <a:lnTo>
                      <a:pt x="16" y="36"/>
                    </a:lnTo>
                    <a:lnTo>
                      <a:pt x="17" y="35"/>
                    </a:lnTo>
                    <a:lnTo>
                      <a:pt x="17" y="34"/>
                    </a:lnTo>
                    <a:lnTo>
                      <a:pt x="18" y="32"/>
                    </a:lnTo>
                    <a:lnTo>
                      <a:pt x="19" y="30"/>
                    </a:lnTo>
                    <a:lnTo>
                      <a:pt x="19" y="29"/>
                    </a:lnTo>
                    <a:lnTo>
                      <a:pt x="20" y="28"/>
                    </a:lnTo>
                    <a:lnTo>
                      <a:pt x="21" y="27"/>
                    </a:lnTo>
                    <a:lnTo>
                      <a:pt x="21" y="26"/>
                    </a:lnTo>
                    <a:lnTo>
                      <a:pt x="22" y="24"/>
                    </a:lnTo>
                    <a:lnTo>
                      <a:pt x="23" y="24"/>
                    </a:lnTo>
                    <a:lnTo>
                      <a:pt x="23" y="22"/>
                    </a:lnTo>
                    <a:lnTo>
                      <a:pt x="24" y="21"/>
                    </a:lnTo>
                    <a:lnTo>
                      <a:pt x="24" y="20"/>
                    </a:lnTo>
                    <a:lnTo>
                      <a:pt x="25" y="19"/>
                    </a:lnTo>
                    <a:lnTo>
                      <a:pt x="26" y="18"/>
                    </a:lnTo>
                    <a:lnTo>
                      <a:pt x="27" y="17"/>
                    </a:lnTo>
                    <a:lnTo>
                      <a:pt x="28" y="16"/>
                    </a:lnTo>
                    <a:lnTo>
                      <a:pt x="28" y="15"/>
                    </a:lnTo>
                    <a:lnTo>
                      <a:pt x="29" y="14"/>
                    </a:lnTo>
                    <a:lnTo>
                      <a:pt x="30" y="12"/>
                    </a:lnTo>
                    <a:lnTo>
                      <a:pt x="29" y="13"/>
                    </a:lnTo>
                    <a:lnTo>
                      <a:pt x="28" y="13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7" y="15"/>
                    </a:lnTo>
                    <a:lnTo>
                      <a:pt x="26" y="15"/>
                    </a:lnTo>
                    <a:lnTo>
                      <a:pt x="26" y="16"/>
                    </a:lnTo>
                    <a:lnTo>
                      <a:pt x="25" y="16"/>
                    </a:lnTo>
                    <a:lnTo>
                      <a:pt x="24" y="16"/>
                    </a:lnTo>
                    <a:lnTo>
                      <a:pt x="24" y="17"/>
                    </a:lnTo>
                    <a:lnTo>
                      <a:pt x="23" y="17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2" y="19"/>
                    </a:lnTo>
                    <a:lnTo>
                      <a:pt x="21" y="20"/>
                    </a:lnTo>
                    <a:lnTo>
                      <a:pt x="20" y="20"/>
                    </a:lnTo>
                    <a:lnTo>
                      <a:pt x="20" y="21"/>
                    </a:lnTo>
                    <a:lnTo>
                      <a:pt x="19" y="22"/>
                    </a:lnTo>
                    <a:lnTo>
                      <a:pt x="18" y="23"/>
                    </a:lnTo>
                    <a:lnTo>
                      <a:pt x="18" y="24"/>
                    </a:lnTo>
                    <a:lnTo>
                      <a:pt x="17" y="24"/>
                    </a:lnTo>
                    <a:lnTo>
                      <a:pt x="16" y="25"/>
                    </a:lnTo>
                    <a:lnTo>
                      <a:pt x="16" y="26"/>
                    </a:lnTo>
                    <a:lnTo>
                      <a:pt x="15" y="26"/>
                    </a:lnTo>
                    <a:lnTo>
                      <a:pt x="15" y="27"/>
                    </a:lnTo>
                    <a:lnTo>
                      <a:pt x="15" y="28"/>
                    </a:lnTo>
                    <a:lnTo>
                      <a:pt x="14" y="28"/>
                    </a:lnTo>
                    <a:lnTo>
                      <a:pt x="14" y="30"/>
                    </a:lnTo>
                    <a:lnTo>
                      <a:pt x="14" y="31"/>
                    </a:lnTo>
                    <a:lnTo>
                      <a:pt x="13" y="32"/>
                    </a:lnTo>
                    <a:lnTo>
                      <a:pt x="13" y="34"/>
                    </a:lnTo>
                    <a:lnTo>
                      <a:pt x="13" y="35"/>
                    </a:lnTo>
                    <a:lnTo>
                      <a:pt x="12" y="36"/>
                    </a:lnTo>
                    <a:lnTo>
                      <a:pt x="12" y="38"/>
                    </a:lnTo>
                    <a:lnTo>
                      <a:pt x="12" y="40"/>
                    </a:lnTo>
                    <a:lnTo>
                      <a:pt x="11" y="42"/>
                    </a:lnTo>
                    <a:lnTo>
                      <a:pt x="11" y="44"/>
                    </a:lnTo>
                    <a:lnTo>
                      <a:pt x="11" y="46"/>
                    </a:lnTo>
                    <a:lnTo>
                      <a:pt x="10" y="48"/>
                    </a:lnTo>
                    <a:lnTo>
                      <a:pt x="10" y="51"/>
                    </a:lnTo>
                    <a:lnTo>
                      <a:pt x="10" y="53"/>
                    </a:lnTo>
                    <a:lnTo>
                      <a:pt x="9" y="56"/>
                    </a:lnTo>
                    <a:lnTo>
                      <a:pt x="9" y="58"/>
                    </a:lnTo>
                    <a:lnTo>
                      <a:pt x="9" y="61"/>
                    </a:lnTo>
                    <a:lnTo>
                      <a:pt x="9" y="63"/>
                    </a:lnTo>
                    <a:lnTo>
                      <a:pt x="9" y="66"/>
                    </a:lnTo>
                    <a:lnTo>
                      <a:pt x="8" y="69"/>
                    </a:lnTo>
                    <a:lnTo>
                      <a:pt x="8" y="71"/>
                    </a:lnTo>
                    <a:lnTo>
                      <a:pt x="8" y="74"/>
                    </a:lnTo>
                    <a:lnTo>
                      <a:pt x="8" y="77"/>
                    </a:lnTo>
                    <a:lnTo>
                      <a:pt x="8" y="80"/>
                    </a:lnTo>
                    <a:lnTo>
                      <a:pt x="7" y="82"/>
                    </a:lnTo>
                    <a:lnTo>
                      <a:pt x="7" y="85"/>
                    </a:lnTo>
                    <a:lnTo>
                      <a:pt x="7" y="89"/>
                    </a:lnTo>
                    <a:lnTo>
                      <a:pt x="7" y="92"/>
                    </a:lnTo>
                    <a:lnTo>
                      <a:pt x="7" y="94"/>
                    </a:lnTo>
                    <a:lnTo>
                      <a:pt x="7" y="97"/>
                    </a:lnTo>
                    <a:lnTo>
                      <a:pt x="7" y="101"/>
                    </a:lnTo>
                    <a:lnTo>
                      <a:pt x="7" y="104"/>
                    </a:lnTo>
                    <a:lnTo>
                      <a:pt x="7" y="107"/>
                    </a:lnTo>
                    <a:lnTo>
                      <a:pt x="7" y="110"/>
                    </a:lnTo>
                    <a:lnTo>
                      <a:pt x="7" y="113"/>
                    </a:lnTo>
                    <a:lnTo>
                      <a:pt x="6" y="116"/>
                    </a:lnTo>
                    <a:lnTo>
                      <a:pt x="6" y="119"/>
                    </a:lnTo>
                    <a:lnTo>
                      <a:pt x="6" y="122"/>
                    </a:lnTo>
                    <a:lnTo>
                      <a:pt x="6" y="125"/>
                    </a:lnTo>
                    <a:lnTo>
                      <a:pt x="6" y="128"/>
                    </a:lnTo>
                    <a:lnTo>
                      <a:pt x="6" y="131"/>
                    </a:lnTo>
                    <a:lnTo>
                      <a:pt x="6" y="134"/>
                    </a:lnTo>
                    <a:lnTo>
                      <a:pt x="6" y="137"/>
                    </a:lnTo>
                    <a:lnTo>
                      <a:pt x="6" y="140"/>
                    </a:lnTo>
                    <a:lnTo>
                      <a:pt x="6" y="143"/>
                    </a:lnTo>
                    <a:lnTo>
                      <a:pt x="6" y="146"/>
                    </a:lnTo>
                    <a:lnTo>
                      <a:pt x="6" y="149"/>
                    </a:lnTo>
                    <a:lnTo>
                      <a:pt x="6" y="152"/>
                    </a:lnTo>
                    <a:lnTo>
                      <a:pt x="6" y="154"/>
                    </a:lnTo>
                    <a:lnTo>
                      <a:pt x="7" y="157"/>
                    </a:lnTo>
                    <a:lnTo>
                      <a:pt x="7" y="160"/>
                    </a:lnTo>
                    <a:lnTo>
                      <a:pt x="7" y="163"/>
                    </a:lnTo>
                    <a:lnTo>
                      <a:pt x="7" y="165"/>
                    </a:lnTo>
                    <a:lnTo>
                      <a:pt x="7" y="168"/>
                    </a:lnTo>
                    <a:lnTo>
                      <a:pt x="8" y="171"/>
                    </a:lnTo>
                    <a:lnTo>
                      <a:pt x="8" y="173"/>
                    </a:lnTo>
                    <a:lnTo>
                      <a:pt x="9" y="175"/>
                    </a:lnTo>
                    <a:lnTo>
                      <a:pt x="9" y="178"/>
                    </a:lnTo>
                    <a:lnTo>
                      <a:pt x="9" y="180"/>
                    </a:lnTo>
                    <a:lnTo>
                      <a:pt x="10" y="183"/>
                    </a:lnTo>
                    <a:lnTo>
                      <a:pt x="10" y="187"/>
                    </a:lnTo>
                    <a:lnTo>
                      <a:pt x="10" y="189"/>
                    </a:lnTo>
                    <a:lnTo>
                      <a:pt x="10" y="193"/>
                    </a:lnTo>
                    <a:lnTo>
                      <a:pt x="10" y="196"/>
                    </a:lnTo>
                    <a:lnTo>
                      <a:pt x="10" y="200"/>
                    </a:lnTo>
                    <a:lnTo>
                      <a:pt x="10" y="203"/>
                    </a:lnTo>
                    <a:lnTo>
                      <a:pt x="10" y="208"/>
                    </a:lnTo>
                    <a:lnTo>
                      <a:pt x="10" y="211"/>
                    </a:lnTo>
                    <a:lnTo>
                      <a:pt x="9" y="215"/>
                    </a:lnTo>
                    <a:lnTo>
                      <a:pt x="9" y="219"/>
                    </a:lnTo>
                    <a:lnTo>
                      <a:pt x="9" y="223"/>
                    </a:lnTo>
                    <a:lnTo>
                      <a:pt x="9" y="227"/>
                    </a:lnTo>
                    <a:lnTo>
                      <a:pt x="8" y="231"/>
                    </a:lnTo>
                    <a:lnTo>
                      <a:pt x="8" y="236"/>
                    </a:lnTo>
                    <a:lnTo>
                      <a:pt x="8" y="240"/>
                    </a:lnTo>
                    <a:lnTo>
                      <a:pt x="7" y="244"/>
                    </a:lnTo>
                    <a:lnTo>
                      <a:pt x="7" y="248"/>
                    </a:lnTo>
                    <a:lnTo>
                      <a:pt x="7" y="252"/>
                    </a:lnTo>
                    <a:lnTo>
                      <a:pt x="7" y="255"/>
                    </a:lnTo>
                    <a:lnTo>
                      <a:pt x="7" y="259"/>
                    </a:lnTo>
                    <a:lnTo>
                      <a:pt x="7" y="263"/>
                    </a:lnTo>
                    <a:lnTo>
                      <a:pt x="7" y="267"/>
                    </a:lnTo>
                    <a:lnTo>
                      <a:pt x="7" y="270"/>
                    </a:lnTo>
                    <a:lnTo>
                      <a:pt x="7" y="274"/>
                    </a:lnTo>
                    <a:lnTo>
                      <a:pt x="8" y="277"/>
                    </a:lnTo>
                    <a:lnTo>
                      <a:pt x="8" y="281"/>
                    </a:lnTo>
                    <a:lnTo>
                      <a:pt x="9" y="284"/>
                    </a:lnTo>
                    <a:lnTo>
                      <a:pt x="9" y="286"/>
                    </a:lnTo>
                    <a:lnTo>
                      <a:pt x="10" y="289"/>
                    </a:lnTo>
                    <a:lnTo>
                      <a:pt x="11" y="292"/>
                    </a:lnTo>
                    <a:lnTo>
                      <a:pt x="10" y="293"/>
                    </a:lnTo>
                    <a:lnTo>
                      <a:pt x="9" y="293"/>
                    </a:lnTo>
                    <a:lnTo>
                      <a:pt x="9" y="294"/>
                    </a:lnTo>
                    <a:lnTo>
                      <a:pt x="8" y="295"/>
                    </a:lnTo>
                    <a:lnTo>
                      <a:pt x="8" y="296"/>
                    </a:lnTo>
                    <a:lnTo>
                      <a:pt x="7" y="296"/>
                    </a:lnTo>
                    <a:lnTo>
                      <a:pt x="7" y="297"/>
                    </a:lnTo>
                    <a:lnTo>
                      <a:pt x="6" y="298"/>
                    </a:lnTo>
                    <a:lnTo>
                      <a:pt x="6" y="299"/>
                    </a:lnTo>
                    <a:lnTo>
                      <a:pt x="5" y="300"/>
                    </a:lnTo>
                    <a:lnTo>
                      <a:pt x="5" y="301"/>
                    </a:lnTo>
                    <a:lnTo>
                      <a:pt x="4" y="301"/>
                    </a:lnTo>
                    <a:lnTo>
                      <a:pt x="4" y="302"/>
                    </a:lnTo>
                    <a:lnTo>
                      <a:pt x="4" y="303"/>
                    </a:lnTo>
                    <a:lnTo>
                      <a:pt x="3" y="304"/>
                    </a:lnTo>
                    <a:lnTo>
                      <a:pt x="3" y="305"/>
                    </a:lnTo>
                    <a:lnTo>
                      <a:pt x="2" y="305"/>
                    </a:lnTo>
                    <a:lnTo>
                      <a:pt x="2" y="306"/>
                    </a:lnTo>
                    <a:lnTo>
                      <a:pt x="2" y="307"/>
                    </a:lnTo>
                    <a:lnTo>
                      <a:pt x="2" y="308"/>
                    </a:lnTo>
                    <a:lnTo>
                      <a:pt x="1" y="309"/>
                    </a:lnTo>
                    <a:lnTo>
                      <a:pt x="1" y="310"/>
                    </a:lnTo>
                    <a:lnTo>
                      <a:pt x="0" y="310"/>
                    </a:lnTo>
                    <a:lnTo>
                      <a:pt x="0" y="312"/>
                    </a:lnTo>
                    <a:lnTo>
                      <a:pt x="0" y="314"/>
                    </a:lnTo>
                    <a:lnTo>
                      <a:pt x="447" y="363"/>
                    </a:lnTo>
                  </a:path>
                </a:pathLst>
              </a:custGeom>
              <a:solidFill>
                <a:srgbClr val="A38C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31" name="Freeform 45"/>
              <p:cNvSpPr>
                <a:spLocks noChangeAspect="1"/>
              </p:cNvSpPr>
              <p:nvPr/>
            </p:nvSpPr>
            <p:spPr bwMode="auto">
              <a:xfrm>
                <a:off x="1302" y="1469"/>
                <a:ext cx="395" cy="79"/>
              </a:xfrm>
              <a:custGeom>
                <a:avLst/>
                <a:gdLst>
                  <a:gd name="T0" fmla="*/ 336 w 395"/>
                  <a:gd name="T1" fmla="*/ 29 h 79"/>
                  <a:gd name="T2" fmla="*/ 350 w 395"/>
                  <a:gd name="T3" fmla="*/ 27 h 79"/>
                  <a:gd name="T4" fmla="*/ 365 w 395"/>
                  <a:gd name="T5" fmla="*/ 26 h 79"/>
                  <a:gd name="T6" fmla="*/ 379 w 395"/>
                  <a:gd name="T7" fmla="*/ 27 h 79"/>
                  <a:gd name="T8" fmla="*/ 383 w 395"/>
                  <a:gd name="T9" fmla="*/ 27 h 79"/>
                  <a:gd name="T10" fmla="*/ 386 w 395"/>
                  <a:gd name="T11" fmla="*/ 26 h 79"/>
                  <a:gd name="T12" fmla="*/ 389 w 395"/>
                  <a:gd name="T13" fmla="*/ 24 h 79"/>
                  <a:gd name="T14" fmla="*/ 392 w 395"/>
                  <a:gd name="T15" fmla="*/ 21 h 79"/>
                  <a:gd name="T16" fmla="*/ 394 w 395"/>
                  <a:gd name="T17" fmla="*/ 27 h 79"/>
                  <a:gd name="T18" fmla="*/ 390 w 395"/>
                  <a:gd name="T19" fmla="*/ 41 h 79"/>
                  <a:gd name="T20" fmla="*/ 383 w 395"/>
                  <a:gd name="T21" fmla="*/ 57 h 79"/>
                  <a:gd name="T22" fmla="*/ 372 w 395"/>
                  <a:gd name="T23" fmla="*/ 71 h 79"/>
                  <a:gd name="T24" fmla="*/ 360 w 395"/>
                  <a:gd name="T25" fmla="*/ 72 h 79"/>
                  <a:gd name="T26" fmla="*/ 349 w 395"/>
                  <a:gd name="T27" fmla="*/ 73 h 79"/>
                  <a:gd name="T28" fmla="*/ 338 w 395"/>
                  <a:gd name="T29" fmla="*/ 73 h 79"/>
                  <a:gd name="T30" fmla="*/ 326 w 395"/>
                  <a:gd name="T31" fmla="*/ 73 h 79"/>
                  <a:gd name="T32" fmla="*/ 322 w 395"/>
                  <a:gd name="T33" fmla="*/ 73 h 79"/>
                  <a:gd name="T34" fmla="*/ 319 w 395"/>
                  <a:gd name="T35" fmla="*/ 73 h 79"/>
                  <a:gd name="T36" fmla="*/ 315 w 395"/>
                  <a:gd name="T37" fmla="*/ 75 h 79"/>
                  <a:gd name="T38" fmla="*/ 310 w 395"/>
                  <a:gd name="T39" fmla="*/ 77 h 79"/>
                  <a:gd name="T40" fmla="*/ 315 w 395"/>
                  <a:gd name="T41" fmla="*/ 69 h 79"/>
                  <a:gd name="T42" fmla="*/ 328 w 395"/>
                  <a:gd name="T43" fmla="*/ 63 h 79"/>
                  <a:gd name="T44" fmla="*/ 345 w 395"/>
                  <a:gd name="T45" fmla="*/ 56 h 79"/>
                  <a:gd name="T46" fmla="*/ 360 w 395"/>
                  <a:gd name="T47" fmla="*/ 45 h 79"/>
                  <a:gd name="T48" fmla="*/ 359 w 395"/>
                  <a:gd name="T49" fmla="*/ 37 h 79"/>
                  <a:gd name="T50" fmla="*/ 348 w 395"/>
                  <a:gd name="T51" fmla="*/ 35 h 79"/>
                  <a:gd name="T52" fmla="*/ 335 w 395"/>
                  <a:gd name="T53" fmla="*/ 35 h 79"/>
                  <a:gd name="T54" fmla="*/ 328 w 395"/>
                  <a:gd name="T55" fmla="*/ 33 h 79"/>
                  <a:gd name="T56" fmla="*/ 96 w 395"/>
                  <a:gd name="T57" fmla="*/ 5 h 79"/>
                  <a:gd name="T58" fmla="*/ 86 w 395"/>
                  <a:gd name="T59" fmla="*/ 4 h 79"/>
                  <a:gd name="T60" fmla="*/ 79 w 395"/>
                  <a:gd name="T61" fmla="*/ 1 h 79"/>
                  <a:gd name="T62" fmla="*/ 73 w 395"/>
                  <a:gd name="T63" fmla="*/ 0 h 79"/>
                  <a:gd name="T64" fmla="*/ 65 w 395"/>
                  <a:gd name="T65" fmla="*/ 0 h 79"/>
                  <a:gd name="T66" fmla="*/ 59 w 395"/>
                  <a:gd name="T67" fmla="*/ 3 h 79"/>
                  <a:gd name="T68" fmla="*/ 54 w 395"/>
                  <a:gd name="T69" fmla="*/ 5 h 79"/>
                  <a:gd name="T70" fmla="*/ 50 w 395"/>
                  <a:gd name="T71" fmla="*/ 7 h 79"/>
                  <a:gd name="T72" fmla="*/ 43 w 395"/>
                  <a:gd name="T73" fmla="*/ 8 h 79"/>
                  <a:gd name="T74" fmla="*/ 32 w 395"/>
                  <a:gd name="T75" fmla="*/ 10 h 79"/>
                  <a:gd name="T76" fmla="*/ 19 w 395"/>
                  <a:gd name="T77" fmla="*/ 13 h 79"/>
                  <a:gd name="T78" fmla="*/ 4 w 395"/>
                  <a:gd name="T79" fmla="*/ 17 h 79"/>
                  <a:gd name="T80" fmla="*/ 4 w 395"/>
                  <a:gd name="T81" fmla="*/ 19 h 79"/>
                  <a:gd name="T82" fmla="*/ 11 w 395"/>
                  <a:gd name="T83" fmla="*/ 18 h 79"/>
                  <a:gd name="T84" fmla="*/ 17 w 395"/>
                  <a:gd name="T85" fmla="*/ 17 h 79"/>
                  <a:gd name="T86" fmla="*/ 22 w 395"/>
                  <a:gd name="T87" fmla="*/ 17 h 79"/>
                  <a:gd name="T88" fmla="*/ 27 w 395"/>
                  <a:gd name="T89" fmla="*/ 19 h 79"/>
                  <a:gd name="T90" fmla="*/ 32 w 395"/>
                  <a:gd name="T91" fmla="*/ 21 h 79"/>
                  <a:gd name="T92" fmla="*/ 36 w 395"/>
                  <a:gd name="T93" fmla="*/ 24 h 79"/>
                  <a:gd name="T94" fmla="*/ 40 w 395"/>
                  <a:gd name="T95" fmla="*/ 27 h 79"/>
                  <a:gd name="T96" fmla="*/ 46 w 395"/>
                  <a:gd name="T97" fmla="*/ 23 h 79"/>
                  <a:gd name="T98" fmla="*/ 55 w 395"/>
                  <a:gd name="T99" fmla="*/ 18 h 79"/>
                  <a:gd name="T100" fmla="*/ 64 w 395"/>
                  <a:gd name="T101" fmla="*/ 16 h 79"/>
                  <a:gd name="T102" fmla="*/ 72 w 395"/>
                  <a:gd name="T103" fmla="*/ 15 h 79"/>
                  <a:gd name="T104" fmla="*/ 76 w 395"/>
                  <a:gd name="T105" fmla="*/ 14 h 79"/>
                  <a:gd name="T106" fmla="*/ 76 w 395"/>
                  <a:gd name="T107" fmla="*/ 12 h 79"/>
                  <a:gd name="T108" fmla="*/ 78 w 395"/>
                  <a:gd name="T109" fmla="*/ 10 h 79"/>
                  <a:gd name="T110" fmla="*/ 80 w 395"/>
                  <a:gd name="T111" fmla="*/ 9 h 79"/>
                  <a:gd name="T112" fmla="*/ 84 w 395"/>
                  <a:gd name="T113" fmla="*/ 9 h 79"/>
                  <a:gd name="T114" fmla="*/ 90 w 395"/>
                  <a:gd name="T115" fmla="*/ 8 h 79"/>
                  <a:gd name="T116" fmla="*/ 99 w 395"/>
                  <a:gd name="T117" fmla="*/ 6 h 7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95"/>
                  <a:gd name="T178" fmla="*/ 0 h 79"/>
                  <a:gd name="T179" fmla="*/ 395 w 395"/>
                  <a:gd name="T180" fmla="*/ 79 h 7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95" h="79">
                    <a:moveTo>
                      <a:pt x="328" y="32"/>
                    </a:moveTo>
                    <a:lnTo>
                      <a:pt x="328" y="32"/>
                    </a:lnTo>
                    <a:lnTo>
                      <a:pt x="329" y="31"/>
                    </a:lnTo>
                    <a:lnTo>
                      <a:pt x="330" y="31"/>
                    </a:lnTo>
                    <a:lnTo>
                      <a:pt x="332" y="30"/>
                    </a:lnTo>
                    <a:lnTo>
                      <a:pt x="333" y="30"/>
                    </a:lnTo>
                    <a:lnTo>
                      <a:pt x="335" y="29"/>
                    </a:lnTo>
                    <a:lnTo>
                      <a:pt x="336" y="29"/>
                    </a:lnTo>
                    <a:lnTo>
                      <a:pt x="338" y="29"/>
                    </a:lnTo>
                    <a:lnTo>
                      <a:pt x="339" y="28"/>
                    </a:lnTo>
                    <a:lnTo>
                      <a:pt x="341" y="28"/>
                    </a:lnTo>
                    <a:lnTo>
                      <a:pt x="343" y="28"/>
                    </a:lnTo>
                    <a:lnTo>
                      <a:pt x="345" y="28"/>
                    </a:lnTo>
                    <a:lnTo>
                      <a:pt x="347" y="28"/>
                    </a:lnTo>
                    <a:lnTo>
                      <a:pt x="348" y="27"/>
                    </a:lnTo>
                    <a:lnTo>
                      <a:pt x="350" y="27"/>
                    </a:lnTo>
                    <a:lnTo>
                      <a:pt x="352" y="27"/>
                    </a:lnTo>
                    <a:lnTo>
                      <a:pt x="354" y="27"/>
                    </a:lnTo>
                    <a:lnTo>
                      <a:pt x="356" y="27"/>
                    </a:lnTo>
                    <a:lnTo>
                      <a:pt x="358" y="27"/>
                    </a:lnTo>
                    <a:lnTo>
                      <a:pt x="360" y="26"/>
                    </a:lnTo>
                    <a:lnTo>
                      <a:pt x="361" y="26"/>
                    </a:lnTo>
                    <a:lnTo>
                      <a:pt x="363" y="26"/>
                    </a:lnTo>
                    <a:lnTo>
                      <a:pt x="365" y="26"/>
                    </a:lnTo>
                    <a:lnTo>
                      <a:pt x="367" y="26"/>
                    </a:lnTo>
                    <a:lnTo>
                      <a:pt x="369" y="26"/>
                    </a:lnTo>
                    <a:lnTo>
                      <a:pt x="371" y="26"/>
                    </a:lnTo>
                    <a:lnTo>
                      <a:pt x="373" y="26"/>
                    </a:lnTo>
                    <a:lnTo>
                      <a:pt x="374" y="26"/>
                    </a:lnTo>
                    <a:lnTo>
                      <a:pt x="376" y="27"/>
                    </a:lnTo>
                    <a:lnTo>
                      <a:pt x="378" y="27"/>
                    </a:lnTo>
                    <a:lnTo>
                      <a:pt x="379" y="27"/>
                    </a:lnTo>
                    <a:lnTo>
                      <a:pt x="381" y="27"/>
                    </a:lnTo>
                    <a:lnTo>
                      <a:pt x="382" y="27"/>
                    </a:lnTo>
                    <a:lnTo>
                      <a:pt x="383" y="27"/>
                    </a:lnTo>
                    <a:lnTo>
                      <a:pt x="384" y="27"/>
                    </a:lnTo>
                    <a:lnTo>
                      <a:pt x="385" y="27"/>
                    </a:lnTo>
                    <a:lnTo>
                      <a:pt x="385" y="26"/>
                    </a:lnTo>
                    <a:lnTo>
                      <a:pt x="386" y="26"/>
                    </a:lnTo>
                    <a:lnTo>
                      <a:pt x="387" y="26"/>
                    </a:lnTo>
                    <a:lnTo>
                      <a:pt x="387" y="25"/>
                    </a:lnTo>
                    <a:lnTo>
                      <a:pt x="388" y="25"/>
                    </a:lnTo>
                    <a:lnTo>
                      <a:pt x="389" y="24"/>
                    </a:lnTo>
                    <a:lnTo>
                      <a:pt x="390" y="24"/>
                    </a:lnTo>
                    <a:lnTo>
                      <a:pt x="390" y="23"/>
                    </a:lnTo>
                    <a:lnTo>
                      <a:pt x="391" y="23"/>
                    </a:lnTo>
                    <a:lnTo>
                      <a:pt x="391" y="22"/>
                    </a:lnTo>
                    <a:lnTo>
                      <a:pt x="392" y="21"/>
                    </a:lnTo>
                    <a:lnTo>
                      <a:pt x="393" y="21"/>
                    </a:lnTo>
                    <a:lnTo>
                      <a:pt x="393" y="22"/>
                    </a:lnTo>
                    <a:lnTo>
                      <a:pt x="393" y="23"/>
                    </a:lnTo>
                    <a:lnTo>
                      <a:pt x="394" y="24"/>
                    </a:lnTo>
                    <a:lnTo>
                      <a:pt x="394" y="25"/>
                    </a:lnTo>
                    <a:lnTo>
                      <a:pt x="394" y="26"/>
                    </a:lnTo>
                    <a:lnTo>
                      <a:pt x="394" y="27"/>
                    </a:lnTo>
                    <a:lnTo>
                      <a:pt x="393" y="28"/>
                    </a:lnTo>
                    <a:lnTo>
                      <a:pt x="393" y="30"/>
                    </a:lnTo>
                    <a:lnTo>
                      <a:pt x="393" y="32"/>
                    </a:lnTo>
                    <a:lnTo>
                      <a:pt x="392" y="33"/>
                    </a:lnTo>
                    <a:lnTo>
                      <a:pt x="392" y="35"/>
                    </a:lnTo>
                    <a:lnTo>
                      <a:pt x="392" y="37"/>
                    </a:lnTo>
                    <a:lnTo>
                      <a:pt x="391" y="39"/>
                    </a:lnTo>
                    <a:lnTo>
                      <a:pt x="390" y="41"/>
                    </a:lnTo>
                    <a:lnTo>
                      <a:pt x="390" y="43"/>
                    </a:lnTo>
                    <a:lnTo>
                      <a:pt x="389" y="45"/>
                    </a:lnTo>
                    <a:lnTo>
                      <a:pt x="388" y="47"/>
                    </a:lnTo>
                    <a:lnTo>
                      <a:pt x="387" y="49"/>
                    </a:lnTo>
                    <a:lnTo>
                      <a:pt x="386" y="51"/>
                    </a:lnTo>
                    <a:lnTo>
                      <a:pt x="385" y="53"/>
                    </a:lnTo>
                    <a:lnTo>
                      <a:pt x="384" y="55"/>
                    </a:lnTo>
                    <a:lnTo>
                      <a:pt x="383" y="57"/>
                    </a:lnTo>
                    <a:lnTo>
                      <a:pt x="382" y="59"/>
                    </a:lnTo>
                    <a:lnTo>
                      <a:pt x="380" y="61"/>
                    </a:lnTo>
                    <a:lnTo>
                      <a:pt x="379" y="63"/>
                    </a:lnTo>
                    <a:lnTo>
                      <a:pt x="378" y="65"/>
                    </a:lnTo>
                    <a:lnTo>
                      <a:pt x="376" y="66"/>
                    </a:lnTo>
                    <a:lnTo>
                      <a:pt x="375" y="68"/>
                    </a:lnTo>
                    <a:lnTo>
                      <a:pt x="373" y="69"/>
                    </a:lnTo>
                    <a:lnTo>
                      <a:pt x="372" y="71"/>
                    </a:lnTo>
                    <a:lnTo>
                      <a:pt x="371" y="72"/>
                    </a:lnTo>
                    <a:lnTo>
                      <a:pt x="369" y="72"/>
                    </a:lnTo>
                    <a:lnTo>
                      <a:pt x="368" y="72"/>
                    </a:lnTo>
                    <a:lnTo>
                      <a:pt x="366" y="72"/>
                    </a:lnTo>
                    <a:lnTo>
                      <a:pt x="365" y="72"/>
                    </a:lnTo>
                    <a:lnTo>
                      <a:pt x="363" y="72"/>
                    </a:lnTo>
                    <a:lnTo>
                      <a:pt x="361" y="72"/>
                    </a:lnTo>
                    <a:lnTo>
                      <a:pt x="360" y="72"/>
                    </a:lnTo>
                    <a:lnTo>
                      <a:pt x="359" y="72"/>
                    </a:lnTo>
                    <a:lnTo>
                      <a:pt x="357" y="72"/>
                    </a:lnTo>
                    <a:lnTo>
                      <a:pt x="356" y="72"/>
                    </a:lnTo>
                    <a:lnTo>
                      <a:pt x="354" y="72"/>
                    </a:lnTo>
                    <a:lnTo>
                      <a:pt x="353" y="73"/>
                    </a:lnTo>
                    <a:lnTo>
                      <a:pt x="351" y="73"/>
                    </a:lnTo>
                    <a:lnTo>
                      <a:pt x="350" y="73"/>
                    </a:lnTo>
                    <a:lnTo>
                      <a:pt x="349" y="73"/>
                    </a:lnTo>
                    <a:lnTo>
                      <a:pt x="348" y="73"/>
                    </a:lnTo>
                    <a:lnTo>
                      <a:pt x="346" y="73"/>
                    </a:lnTo>
                    <a:lnTo>
                      <a:pt x="345" y="73"/>
                    </a:lnTo>
                    <a:lnTo>
                      <a:pt x="343" y="73"/>
                    </a:lnTo>
                    <a:lnTo>
                      <a:pt x="342" y="73"/>
                    </a:lnTo>
                    <a:lnTo>
                      <a:pt x="340" y="73"/>
                    </a:lnTo>
                    <a:lnTo>
                      <a:pt x="339" y="73"/>
                    </a:lnTo>
                    <a:lnTo>
                      <a:pt x="338" y="73"/>
                    </a:lnTo>
                    <a:lnTo>
                      <a:pt x="336" y="73"/>
                    </a:lnTo>
                    <a:lnTo>
                      <a:pt x="334" y="73"/>
                    </a:lnTo>
                    <a:lnTo>
                      <a:pt x="333" y="73"/>
                    </a:lnTo>
                    <a:lnTo>
                      <a:pt x="332" y="73"/>
                    </a:lnTo>
                    <a:lnTo>
                      <a:pt x="330" y="73"/>
                    </a:lnTo>
                    <a:lnTo>
                      <a:pt x="328" y="73"/>
                    </a:lnTo>
                    <a:lnTo>
                      <a:pt x="326" y="73"/>
                    </a:lnTo>
                    <a:lnTo>
                      <a:pt x="324" y="73"/>
                    </a:lnTo>
                    <a:lnTo>
                      <a:pt x="323" y="73"/>
                    </a:lnTo>
                    <a:lnTo>
                      <a:pt x="322" y="73"/>
                    </a:lnTo>
                    <a:lnTo>
                      <a:pt x="321" y="73"/>
                    </a:lnTo>
                    <a:lnTo>
                      <a:pt x="320" y="73"/>
                    </a:lnTo>
                    <a:lnTo>
                      <a:pt x="319" y="73"/>
                    </a:lnTo>
                    <a:lnTo>
                      <a:pt x="318" y="73"/>
                    </a:lnTo>
                    <a:lnTo>
                      <a:pt x="318" y="74"/>
                    </a:lnTo>
                    <a:lnTo>
                      <a:pt x="317" y="74"/>
                    </a:lnTo>
                    <a:lnTo>
                      <a:pt x="316" y="74"/>
                    </a:lnTo>
                    <a:lnTo>
                      <a:pt x="315" y="75"/>
                    </a:lnTo>
                    <a:lnTo>
                      <a:pt x="314" y="75"/>
                    </a:lnTo>
                    <a:lnTo>
                      <a:pt x="314" y="76"/>
                    </a:lnTo>
                    <a:lnTo>
                      <a:pt x="313" y="76"/>
                    </a:lnTo>
                    <a:lnTo>
                      <a:pt x="312" y="76"/>
                    </a:lnTo>
                    <a:lnTo>
                      <a:pt x="312" y="77"/>
                    </a:lnTo>
                    <a:lnTo>
                      <a:pt x="311" y="77"/>
                    </a:lnTo>
                    <a:lnTo>
                      <a:pt x="310" y="77"/>
                    </a:lnTo>
                    <a:lnTo>
                      <a:pt x="309" y="78"/>
                    </a:lnTo>
                    <a:lnTo>
                      <a:pt x="310" y="76"/>
                    </a:lnTo>
                    <a:lnTo>
                      <a:pt x="310" y="75"/>
                    </a:lnTo>
                    <a:lnTo>
                      <a:pt x="311" y="73"/>
                    </a:lnTo>
                    <a:lnTo>
                      <a:pt x="312" y="73"/>
                    </a:lnTo>
                    <a:lnTo>
                      <a:pt x="312" y="71"/>
                    </a:lnTo>
                    <a:lnTo>
                      <a:pt x="314" y="70"/>
                    </a:lnTo>
                    <a:lnTo>
                      <a:pt x="315" y="69"/>
                    </a:lnTo>
                    <a:lnTo>
                      <a:pt x="316" y="69"/>
                    </a:lnTo>
                    <a:lnTo>
                      <a:pt x="317" y="68"/>
                    </a:lnTo>
                    <a:lnTo>
                      <a:pt x="319" y="67"/>
                    </a:lnTo>
                    <a:lnTo>
                      <a:pt x="321" y="66"/>
                    </a:lnTo>
                    <a:lnTo>
                      <a:pt x="323" y="65"/>
                    </a:lnTo>
                    <a:lnTo>
                      <a:pt x="324" y="65"/>
                    </a:lnTo>
                    <a:lnTo>
                      <a:pt x="326" y="64"/>
                    </a:lnTo>
                    <a:lnTo>
                      <a:pt x="328" y="63"/>
                    </a:lnTo>
                    <a:lnTo>
                      <a:pt x="330" y="62"/>
                    </a:lnTo>
                    <a:lnTo>
                      <a:pt x="332" y="61"/>
                    </a:lnTo>
                    <a:lnTo>
                      <a:pt x="334" y="61"/>
                    </a:lnTo>
                    <a:lnTo>
                      <a:pt x="336" y="60"/>
                    </a:lnTo>
                    <a:lnTo>
                      <a:pt x="338" y="59"/>
                    </a:lnTo>
                    <a:lnTo>
                      <a:pt x="341" y="58"/>
                    </a:lnTo>
                    <a:lnTo>
                      <a:pt x="343" y="57"/>
                    </a:lnTo>
                    <a:lnTo>
                      <a:pt x="345" y="56"/>
                    </a:lnTo>
                    <a:lnTo>
                      <a:pt x="347" y="55"/>
                    </a:lnTo>
                    <a:lnTo>
                      <a:pt x="349" y="53"/>
                    </a:lnTo>
                    <a:lnTo>
                      <a:pt x="351" y="53"/>
                    </a:lnTo>
                    <a:lnTo>
                      <a:pt x="352" y="51"/>
                    </a:lnTo>
                    <a:lnTo>
                      <a:pt x="354" y="50"/>
                    </a:lnTo>
                    <a:lnTo>
                      <a:pt x="356" y="49"/>
                    </a:lnTo>
                    <a:lnTo>
                      <a:pt x="358" y="47"/>
                    </a:lnTo>
                    <a:lnTo>
                      <a:pt x="360" y="45"/>
                    </a:lnTo>
                    <a:lnTo>
                      <a:pt x="361" y="44"/>
                    </a:lnTo>
                    <a:lnTo>
                      <a:pt x="362" y="43"/>
                    </a:lnTo>
                    <a:lnTo>
                      <a:pt x="362" y="41"/>
                    </a:lnTo>
                    <a:lnTo>
                      <a:pt x="361" y="41"/>
                    </a:lnTo>
                    <a:lnTo>
                      <a:pt x="361" y="39"/>
                    </a:lnTo>
                    <a:lnTo>
                      <a:pt x="360" y="38"/>
                    </a:lnTo>
                    <a:lnTo>
                      <a:pt x="359" y="37"/>
                    </a:lnTo>
                    <a:lnTo>
                      <a:pt x="358" y="36"/>
                    </a:lnTo>
                    <a:lnTo>
                      <a:pt x="356" y="36"/>
                    </a:lnTo>
                    <a:lnTo>
                      <a:pt x="355" y="36"/>
                    </a:lnTo>
                    <a:lnTo>
                      <a:pt x="354" y="35"/>
                    </a:lnTo>
                    <a:lnTo>
                      <a:pt x="352" y="35"/>
                    </a:lnTo>
                    <a:lnTo>
                      <a:pt x="351" y="35"/>
                    </a:lnTo>
                    <a:lnTo>
                      <a:pt x="350" y="35"/>
                    </a:lnTo>
                    <a:lnTo>
                      <a:pt x="348" y="35"/>
                    </a:lnTo>
                    <a:lnTo>
                      <a:pt x="346" y="35"/>
                    </a:lnTo>
                    <a:lnTo>
                      <a:pt x="345" y="35"/>
                    </a:lnTo>
                    <a:lnTo>
                      <a:pt x="343" y="35"/>
                    </a:lnTo>
                    <a:lnTo>
                      <a:pt x="341" y="35"/>
                    </a:lnTo>
                    <a:lnTo>
                      <a:pt x="339" y="35"/>
                    </a:lnTo>
                    <a:lnTo>
                      <a:pt x="338" y="35"/>
                    </a:lnTo>
                    <a:lnTo>
                      <a:pt x="336" y="35"/>
                    </a:lnTo>
                    <a:lnTo>
                      <a:pt x="335" y="35"/>
                    </a:lnTo>
                    <a:lnTo>
                      <a:pt x="334" y="35"/>
                    </a:lnTo>
                    <a:lnTo>
                      <a:pt x="332" y="34"/>
                    </a:lnTo>
                    <a:lnTo>
                      <a:pt x="331" y="34"/>
                    </a:lnTo>
                    <a:lnTo>
                      <a:pt x="330" y="34"/>
                    </a:lnTo>
                    <a:lnTo>
                      <a:pt x="329" y="34"/>
                    </a:lnTo>
                    <a:lnTo>
                      <a:pt x="328" y="33"/>
                    </a:lnTo>
                    <a:lnTo>
                      <a:pt x="328" y="32"/>
                    </a:lnTo>
                    <a:lnTo>
                      <a:pt x="108" y="5"/>
                    </a:lnTo>
                    <a:lnTo>
                      <a:pt x="105" y="5"/>
                    </a:lnTo>
                    <a:lnTo>
                      <a:pt x="103" y="5"/>
                    </a:lnTo>
                    <a:lnTo>
                      <a:pt x="101" y="6"/>
                    </a:lnTo>
                    <a:lnTo>
                      <a:pt x="99" y="5"/>
                    </a:lnTo>
                    <a:lnTo>
                      <a:pt x="97" y="5"/>
                    </a:lnTo>
                    <a:lnTo>
                      <a:pt x="96" y="5"/>
                    </a:lnTo>
                    <a:lnTo>
                      <a:pt x="94" y="5"/>
                    </a:lnTo>
                    <a:lnTo>
                      <a:pt x="93" y="5"/>
                    </a:lnTo>
                    <a:lnTo>
                      <a:pt x="91" y="5"/>
                    </a:lnTo>
                    <a:lnTo>
                      <a:pt x="90" y="5"/>
                    </a:lnTo>
                    <a:lnTo>
                      <a:pt x="89" y="4"/>
                    </a:lnTo>
                    <a:lnTo>
                      <a:pt x="88" y="4"/>
                    </a:lnTo>
                    <a:lnTo>
                      <a:pt x="87" y="4"/>
                    </a:lnTo>
                    <a:lnTo>
                      <a:pt x="86" y="4"/>
                    </a:lnTo>
                    <a:lnTo>
                      <a:pt x="85" y="3"/>
                    </a:lnTo>
                    <a:lnTo>
                      <a:pt x="84" y="3"/>
                    </a:lnTo>
                    <a:lnTo>
                      <a:pt x="83" y="2"/>
                    </a:lnTo>
                    <a:lnTo>
                      <a:pt x="82" y="2"/>
                    </a:lnTo>
                    <a:lnTo>
                      <a:pt x="81" y="1"/>
                    </a:lnTo>
                    <a:lnTo>
                      <a:pt x="80" y="1"/>
                    </a:lnTo>
                    <a:lnTo>
                      <a:pt x="79" y="1"/>
                    </a:lnTo>
                    <a:lnTo>
                      <a:pt x="78" y="0"/>
                    </a:lnTo>
                    <a:lnTo>
                      <a:pt x="77" y="0"/>
                    </a:lnTo>
                    <a:lnTo>
                      <a:pt x="76" y="0"/>
                    </a:lnTo>
                    <a:lnTo>
                      <a:pt x="75" y="0"/>
                    </a:lnTo>
                    <a:lnTo>
                      <a:pt x="74" y="0"/>
                    </a:lnTo>
                    <a:lnTo>
                      <a:pt x="73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63" y="1"/>
                    </a:lnTo>
                    <a:lnTo>
                      <a:pt x="62" y="1"/>
                    </a:lnTo>
                    <a:lnTo>
                      <a:pt x="61" y="2"/>
                    </a:lnTo>
                    <a:lnTo>
                      <a:pt x="60" y="2"/>
                    </a:lnTo>
                    <a:lnTo>
                      <a:pt x="59" y="3"/>
                    </a:lnTo>
                    <a:lnTo>
                      <a:pt x="58" y="3"/>
                    </a:lnTo>
                    <a:lnTo>
                      <a:pt x="58" y="4"/>
                    </a:lnTo>
                    <a:lnTo>
                      <a:pt x="57" y="4"/>
                    </a:lnTo>
                    <a:lnTo>
                      <a:pt x="56" y="4"/>
                    </a:lnTo>
                    <a:lnTo>
                      <a:pt x="55" y="5"/>
                    </a:lnTo>
                    <a:lnTo>
                      <a:pt x="54" y="5"/>
                    </a:lnTo>
                    <a:lnTo>
                      <a:pt x="54" y="6"/>
                    </a:lnTo>
                    <a:lnTo>
                      <a:pt x="53" y="6"/>
                    </a:lnTo>
                    <a:lnTo>
                      <a:pt x="52" y="6"/>
                    </a:lnTo>
                    <a:lnTo>
                      <a:pt x="51" y="6"/>
                    </a:lnTo>
                    <a:lnTo>
                      <a:pt x="51" y="7"/>
                    </a:lnTo>
                    <a:lnTo>
                      <a:pt x="50" y="7"/>
                    </a:lnTo>
                    <a:lnTo>
                      <a:pt x="49" y="7"/>
                    </a:lnTo>
                    <a:lnTo>
                      <a:pt x="47" y="7"/>
                    </a:lnTo>
                    <a:lnTo>
                      <a:pt x="47" y="8"/>
                    </a:lnTo>
                    <a:lnTo>
                      <a:pt x="45" y="8"/>
                    </a:lnTo>
                    <a:lnTo>
                      <a:pt x="44" y="8"/>
                    </a:lnTo>
                    <a:lnTo>
                      <a:pt x="43" y="8"/>
                    </a:lnTo>
                    <a:lnTo>
                      <a:pt x="41" y="8"/>
                    </a:lnTo>
                    <a:lnTo>
                      <a:pt x="40" y="8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9"/>
                    </a:lnTo>
                    <a:lnTo>
                      <a:pt x="35" y="9"/>
                    </a:lnTo>
                    <a:lnTo>
                      <a:pt x="33" y="9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29" y="11"/>
                    </a:lnTo>
                    <a:lnTo>
                      <a:pt x="27" y="11"/>
                    </a:lnTo>
                    <a:lnTo>
                      <a:pt x="25" y="11"/>
                    </a:lnTo>
                    <a:lnTo>
                      <a:pt x="23" y="12"/>
                    </a:lnTo>
                    <a:lnTo>
                      <a:pt x="22" y="12"/>
                    </a:lnTo>
                    <a:lnTo>
                      <a:pt x="21" y="12"/>
                    </a:lnTo>
                    <a:lnTo>
                      <a:pt x="19" y="13"/>
                    </a:lnTo>
                    <a:lnTo>
                      <a:pt x="17" y="13"/>
                    </a:lnTo>
                    <a:lnTo>
                      <a:pt x="15" y="14"/>
                    </a:lnTo>
                    <a:lnTo>
                      <a:pt x="13" y="14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8" y="16"/>
                    </a:lnTo>
                    <a:lnTo>
                      <a:pt x="6" y="17"/>
                    </a:lnTo>
                    <a:lnTo>
                      <a:pt x="4" y="17"/>
                    </a:lnTo>
                    <a:lnTo>
                      <a:pt x="2" y="18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2" y="19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8" y="18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11" y="18"/>
                    </a:lnTo>
                    <a:lnTo>
                      <a:pt x="12" y="18"/>
                    </a:lnTo>
                    <a:lnTo>
                      <a:pt x="13" y="18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6" y="17"/>
                    </a:lnTo>
                    <a:lnTo>
                      <a:pt x="17" y="17"/>
                    </a:lnTo>
                    <a:lnTo>
                      <a:pt x="18" y="17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1" y="17"/>
                    </a:lnTo>
                    <a:lnTo>
                      <a:pt x="22" y="17"/>
                    </a:lnTo>
                    <a:lnTo>
                      <a:pt x="23" y="17"/>
                    </a:lnTo>
                    <a:lnTo>
                      <a:pt x="24" y="17"/>
                    </a:lnTo>
                    <a:lnTo>
                      <a:pt x="24" y="18"/>
                    </a:lnTo>
                    <a:lnTo>
                      <a:pt x="25" y="18"/>
                    </a:lnTo>
                    <a:lnTo>
                      <a:pt x="26" y="18"/>
                    </a:lnTo>
                    <a:lnTo>
                      <a:pt x="27" y="19"/>
                    </a:lnTo>
                    <a:lnTo>
                      <a:pt x="28" y="19"/>
                    </a:lnTo>
                    <a:lnTo>
                      <a:pt x="29" y="20"/>
                    </a:lnTo>
                    <a:lnTo>
                      <a:pt x="30" y="20"/>
                    </a:lnTo>
                    <a:lnTo>
                      <a:pt x="31" y="20"/>
                    </a:lnTo>
                    <a:lnTo>
                      <a:pt x="32" y="21"/>
                    </a:lnTo>
                    <a:lnTo>
                      <a:pt x="33" y="22"/>
                    </a:lnTo>
                    <a:lnTo>
                      <a:pt x="34" y="22"/>
                    </a:lnTo>
                    <a:lnTo>
                      <a:pt x="34" y="23"/>
                    </a:lnTo>
                    <a:lnTo>
                      <a:pt x="35" y="23"/>
                    </a:lnTo>
                    <a:lnTo>
                      <a:pt x="35" y="24"/>
                    </a:lnTo>
                    <a:lnTo>
                      <a:pt x="36" y="24"/>
                    </a:lnTo>
                    <a:lnTo>
                      <a:pt x="37" y="24"/>
                    </a:lnTo>
                    <a:lnTo>
                      <a:pt x="38" y="25"/>
                    </a:lnTo>
                    <a:lnTo>
                      <a:pt x="39" y="26"/>
                    </a:lnTo>
                    <a:lnTo>
                      <a:pt x="40" y="27"/>
                    </a:lnTo>
                    <a:lnTo>
                      <a:pt x="41" y="27"/>
                    </a:lnTo>
                    <a:lnTo>
                      <a:pt x="41" y="28"/>
                    </a:lnTo>
                    <a:lnTo>
                      <a:pt x="42" y="27"/>
                    </a:lnTo>
                    <a:lnTo>
                      <a:pt x="43" y="26"/>
                    </a:lnTo>
                    <a:lnTo>
                      <a:pt x="43" y="25"/>
                    </a:lnTo>
                    <a:lnTo>
                      <a:pt x="44" y="24"/>
                    </a:lnTo>
                    <a:lnTo>
                      <a:pt x="45" y="24"/>
                    </a:lnTo>
                    <a:lnTo>
                      <a:pt x="46" y="23"/>
                    </a:lnTo>
                    <a:lnTo>
                      <a:pt x="47" y="22"/>
                    </a:lnTo>
                    <a:lnTo>
                      <a:pt x="48" y="21"/>
                    </a:lnTo>
                    <a:lnTo>
                      <a:pt x="49" y="21"/>
                    </a:lnTo>
                    <a:lnTo>
                      <a:pt x="50" y="20"/>
                    </a:lnTo>
                    <a:lnTo>
                      <a:pt x="51" y="20"/>
                    </a:lnTo>
                    <a:lnTo>
                      <a:pt x="52" y="19"/>
                    </a:lnTo>
                    <a:lnTo>
                      <a:pt x="54" y="19"/>
                    </a:lnTo>
                    <a:lnTo>
                      <a:pt x="55" y="18"/>
                    </a:lnTo>
                    <a:lnTo>
                      <a:pt x="56" y="18"/>
                    </a:lnTo>
                    <a:lnTo>
                      <a:pt x="57" y="17"/>
                    </a:lnTo>
                    <a:lnTo>
                      <a:pt x="58" y="17"/>
                    </a:lnTo>
                    <a:lnTo>
                      <a:pt x="59" y="17"/>
                    </a:lnTo>
                    <a:lnTo>
                      <a:pt x="60" y="16"/>
                    </a:lnTo>
                    <a:lnTo>
                      <a:pt x="61" y="16"/>
                    </a:lnTo>
                    <a:lnTo>
                      <a:pt x="63" y="16"/>
                    </a:lnTo>
                    <a:lnTo>
                      <a:pt x="64" y="16"/>
                    </a:lnTo>
                    <a:lnTo>
                      <a:pt x="65" y="16"/>
                    </a:lnTo>
                    <a:lnTo>
                      <a:pt x="67" y="16"/>
                    </a:lnTo>
                    <a:lnTo>
                      <a:pt x="68" y="16"/>
                    </a:lnTo>
                    <a:lnTo>
                      <a:pt x="69" y="15"/>
                    </a:lnTo>
                    <a:lnTo>
                      <a:pt x="70" y="15"/>
                    </a:lnTo>
                    <a:lnTo>
                      <a:pt x="71" y="15"/>
                    </a:lnTo>
                    <a:lnTo>
                      <a:pt x="72" y="15"/>
                    </a:lnTo>
                    <a:lnTo>
                      <a:pt x="73" y="15"/>
                    </a:lnTo>
                    <a:lnTo>
                      <a:pt x="74" y="16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5" y="14"/>
                    </a:lnTo>
                    <a:lnTo>
                      <a:pt x="76" y="14"/>
                    </a:lnTo>
                    <a:lnTo>
                      <a:pt x="76" y="13"/>
                    </a:lnTo>
                    <a:lnTo>
                      <a:pt x="76" y="12"/>
                    </a:lnTo>
                    <a:lnTo>
                      <a:pt x="77" y="12"/>
                    </a:lnTo>
                    <a:lnTo>
                      <a:pt x="77" y="11"/>
                    </a:lnTo>
                    <a:lnTo>
                      <a:pt x="77" y="10"/>
                    </a:lnTo>
                    <a:lnTo>
                      <a:pt x="78" y="10"/>
                    </a:lnTo>
                    <a:lnTo>
                      <a:pt x="78" y="9"/>
                    </a:lnTo>
                    <a:lnTo>
                      <a:pt x="79" y="9"/>
                    </a:lnTo>
                    <a:lnTo>
                      <a:pt x="80" y="9"/>
                    </a:lnTo>
                    <a:lnTo>
                      <a:pt x="81" y="9"/>
                    </a:lnTo>
                    <a:lnTo>
                      <a:pt x="82" y="9"/>
                    </a:lnTo>
                    <a:lnTo>
                      <a:pt x="83" y="9"/>
                    </a:lnTo>
                    <a:lnTo>
                      <a:pt x="84" y="9"/>
                    </a:lnTo>
                    <a:lnTo>
                      <a:pt x="85" y="8"/>
                    </a:lnTo>
                    <a:lnTo>
                      <a:pt x="86" y="8"/>
                    </a:lnTo>
                    <a:lnTo>
                      <a:pt x="87" y="8"/>
                    </a:lnTo>
                    <a:lnTo>
                      <a:pt x="88" y="8"/>
                    </a:lnTo>
                    <a:lnTo>
                      <a:pt x="89" y="8"/>
                    </a:lnTo>
                    <a:lnTo>
                      <a:pt x="90" y="8"/>
                    </a:lnTo>
                    <a:lnTo>
                      <a:pt x="91" y="8"/>
                    </a:lnTo>
                    <a:lnTo>
                      <a:pt x="92" y="7"/>
                    </a:lnTo>
                    <a:lnTo>
                      <a:pt x="93" y="7"/>
                    </a:lnTo>
                    <a:lnTo>
                      <a:pt x="94" y="7"/>
                    </a:lnTo>
                    <a:lnTo>
                      <a:pt x="95" y="7"/>
                    </a:lnTo>
                    <a:lnTo>
                      <a:pt x="96" y="7"/>
                    </a:lnTo>
                    <a:lnTo>
                      <a:pt x="98" y="6"/>
                    </a:lnTo>
                    <a:lnTo>
                      <a:pt x="99" y="6"/>
                    </a:lnTo>
                    <a:lnTo>
                      <a:pt x="101" y="6"/>
                    </a:lnTo>
                    <a:lnTo>
                      <a:pt x="102" y="6"/>
                    </a:lnTo>
                    <a:lnTo>
                      <a:pt x="104" y="6"/>
                    </a:lnTo>
                    <a:lnTo>
                      <a:pt x="106" y="5"/>
                    </a:lnTo>
                    <a:lnTo>
                      <a:pt x="108" y="5"/>
                    </a:lnTo>
                    <a:lnTo>
                      <a:pt x="328" y="32"/>
                    </a:lnTo>
                  </a:path>
                </a:pathLst>
              </a:custGeom>
              <a:solidFill>
                <a:srgbClr val="C9B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32" name="Freeform 46"/>
              <p:cNvSpPr>
                <a:spLocks noChangeAspect="1"/>
              </p:cNvSpPr>
              <p:nvPr/>
            </p:nvSpPr>
            <p:spPr bwMode="auto">
              <a:xfrm>
                <a:off x="1365" y="1470"/>
                <a:ext cx="327" cy="23"/>
              </a:xfrm>
              <a:custGeom>
                <a:avLst/>
                <a:gdLst>
                  <a:gd name="T0" fmla="*/ 307 w 327"/>
                  <a:gd name="T1" fmla="*/ 20 h 23"/>
                  <a:gd name="T2" fmla="*/ 310 w 327"/>
                  <a:gd name="T3" fmla="*/ 19 h 23"/>
                  <a:gd name="T4" fmla="*/ 313 w 327"/>
                  <a:gd name="T5" fmla="*/ 18 h 23"/>
                  <a:gd name="T6" fmla="*/ 317 w 327"/>
                  <a:gd name="T7" fmla="*/ 17 h 23"/>
                  <a:gd name="T8" fmla="*/ 320 w 327"/>
                  <a:gd name="T9" fmla="*/ 16 h 23"/>
                  <a:gd name="T10" fmla="*/ 322 w 327"/>
                  <a:gd name="T11" fmla="*/ 16 h 23"/>
                  <a:gd name="T12" fmla="*/ 324 w 327"/>
                  <a:gd name="T13" fmla="*/ 17 h 23"/>
                  <a:gd name="T14" fmla="*/ 325 w 327"/>
                  <a:gd name="T15" fmla="*/ 18 h 23"/>
                  <a:gd name="T16" fmla="*/ 324 w 327"/>
                  <a:gd name="T17" fmla="*/ 19 h 23"/>
                  <a:gd name="T18" fmla="*/ 322 w 327"/>
                  <a:gd name="T19" fmla="*/ 20 h 23"/>
                  <a:gd name="T20" fmla="*/ 319 w 327"/>
                  <a:gd name="T21" fmla="*/ 21 h 23"/>
                  <a:gd name="T22" fmla="*/ 316 w 327"/>
                  <a:gd name="T23" fmla="*/ 21 h 23"/>
                  <a:gd name="T24" fmla="*/ 313 w 327"/>
                  <a:gd name="T25" fmla="*/ 22 h 23"/>
                  <a:gd name="T26" fmla="*/ 310 w 327"/>
                  <a:gd name="T27" fmla="*/ 22 h 23"/>
                  <a:gd name="T28" fmla="*/ 307 w 327"/>
                  <a:gd name="T29" fmla="*/ 22 h 23"/>
                  <a:gd name="T30" fmla="*/ 305 w 327"/>
                  <a:gd name="T31" fmla="*/ 22 h 23"/>
                  <a:gd name="T32" fmla="*/ 30 w 327"/>
                  <a:gd name="T33" fmla="*/ 5 h 23"/>
                  <a:gd name="T34" fmla="*/ 25 w 327"/>
                  <a:gd name="T35" fmla="*/ 4 h 23"/>
                  <a:gd name="T36" fmla="*/ 21 w 327"/>
                  <a:gd name="T37" fmla="*/ 3 h 23"/>
                  <a:gd name="T38" fmla="*/ 17 w 327"/>
                  <a:gd name="T39" fmla="*/ 2 h 23"/>
                  <a:gd name="T40" fmla="*/ 13 w 327"/>
                  <a:gd name="T41" fmla="*/ 0 h 23"/>
                  <a:gd name="T42" fmla="*/ 10 w 327"/>
                  <a:gd name="T43" fmla="*/ 0 h 23"/>
                  <a:gd name="T44" fmla="*/ 6 w 327"/>
                  <a:gd name="T45" fmla="*/ 0 h 23"/>
                  <a:gd name="T46" fmla="*/ 2 w 327"/>
                  <a:gd name="T47" fmla="*/ 0 h 23"/>
                  <a:gd name="T48" fmla="*/ 1 w 327"/>
                  <a:gd name="T49" fmla="*/ 0 h 23"/>
                  <a:gd name="T50" fmla="*/ 3 w 327"/>
                  <a:gd name="T51" fmla="*/ 1 h 23"/>
                  <a:gd name="T52" fmla="*/ 5 w 327"/>
                  <a:gd name="T53" fmla="*/ 3 h 23"/>
                  <a:gd name="T54" fmla="*/ 6 w 327"/>
                  <a:gd name="T55" fmla="*/ 4 h 23"/>
                  <a:gd name="T56" fmla="*/ 7 w 327"/>
                  <a:gd name="T57" fmla="*/ 7 h 23"/>
                  <a:gd name="T58" fmla="*/ 7 w 327"/>
                  <a:gd name="T59" fmla="*/ 9 h 23"/>
                  <a:gd name="T60" fmla="*/ 8 w 327"/>
                  <a:gd name="T61" fmla="*/ 11 h 23"/>
                  <a:gd name="T62" fmla="*/ 9 w 327"/>
                  <a:gd name="T63" fmla="*/ 13 h 23"/>
                  <a:gd name="T64" fmla="*/ 10 w 327"/>
                  <a:gd name="T65" fmla="*/ 14 h 23"/>
                  <a:gd name="T66" fmla="*/ 11 w 327"/>
                  <a:gd name="T67" fmla="*/ 13 h 23"/>
                  <a:gd name="T68" fmla="*/ 12 w 327"/>
                  <a:gd name="T69" fmla="*/ 12 h 23"/>
                  <a:gd name="T70" fmla="*/ 12 w 327"/>
                  <a:gd name="T71" fmla="*/ 11 h 23"/>
                  <a:gd name="T72" fmla="*/ 13 w 327"/>
                  <a:gd name="T73" fmla="*/ 10 h 23"/>
                  <a:gd name="T74" fmla="*/ 13 w 327"/>
                  <a:gd name="T75" fmla="*/ 9 h 23"/>
                  <a:gd name="T76" fmla="*/ 14 w 327"/>
                  <a:gd name="T77" fmla="*/ 8 h 23"/>
                  <a:gd name="T78" fmla="*/ 15 w 327"/>
                  <a:gd name="T79" fmla="*/ 8 h 23"/>
                  <a:gd name="T80" fmla="*/ 17 w 327"/>
                  <a:gd name="T81" fmla="*/ 7 h 23"/>
                  <a:gd name="T82" fmla="*/ 19 w 327"/>
                  <a:gd name="T83" fmla="*/ 7 h 23"/>
                  <a:gd name="T84" fmla="*/ 21 w 327"/>
                  <a:gd name="T85" fmla="*/ 7 h 23"/>
                  <a:gd name="T86" fmla="*/ 24 w 327"/>
                  <a:gd name="T87" fmla="*/ 7 h 23"/>
                  <a:gd name="T88" fmla="*/ 26 w 327"/>
                  <a:gd name="T89" fmla="*/ 6 h 23"/>
                  <a:gd name="T90" fmla="*/ 28 w 327"/>
                  <a:gd name="T91" fmla="*/ 6 h 23"/>
                  <a:gd name="T92" fmla="*/ 31 w 327"/>
                  <a:gd name="T93" fmla="*/ 6 h 23"/>
                  <a:gd name="T94" fmla="*/ 33 w 327"/>
                  <a:gd name="T95" fmla="*/ 5 h 2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27"/>
                  <a:gd name="T145" fmla="*/ 0 h 23"/>
                  <a:gd name="T146" fmla="*/ 327 w 327"/>
                  <a:gd name="T147" fmla="*/ 23 h 2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27" h="23">
                    <a:moveTo>
                      <a:pt x="305" y="22"/>
                    </a:moveTo>
                    <a:lnTo>
                      <a:pt x="306" y="22"/>
                    </a:lnTo>
                    <a:lnTo>
                      <a:pt x="306" y="21"/>
                    </a:lnTo>
                    <a:lnTo>
                      <a:pt x="307" y="20"/>
                    </a:lnTo>
                    <a:lnTo>
                      <a:pt x="308" y="20"/>
                    </a:lnTo>
                    <a:lnTo>
                      <a:pt x="309" y="20"/>
                    </a:lnTo>
                    <a:lnTo>
                      <a:pt x="309" y="19"/>
                    </a:lnTo>
                    <a:lnTo>
                      <a:pt x="310" y="19"/>
                    </a:lnTo>
                    <a:lnTo>
                      <a:pt x="311" y="18"/>
                    </a:lnTo>
                    <a:lnTo>
                      <a:pt x="312" y="18"/>
                    </a:lnTo>
                    <a:lnTo>
                      <a:pt x="313" y="18"/>
                    </a:lnTo>
                    <a:lnTo>
                      <a:pt x="314" y="18"/>
                    </a:lnTo>
                    <a:lnTo>
                      <a:pt x="315" y="17"/>
                    </a:lnTo>
                    <a:lnTo>
                      <a:pt x="316" y="17"/>
                    </a:lnTo>
                    <a:lnTo>
                      <a:pt x="317" y="17"/>
                    </a:lnTo>
                    <a:lnTo>
                      <a:pt x="318" y="16"/>
                    </a:lnTo>
                    <a:lnTo>
                      <a:pt x="319" y="16"/>
                    </a:lnTo>
                    <a:lnTo>
                      <a:pt x="320" y="16"/>
                    </a:lnTo>
                    <a:lnTo>
                      <a:pt x="321" y="16"/>
                    </a:lnTo>
                    <a:lnTo>
                      <a:pt x="322" y="16"/>
                    </a:lnTo>
                    <a:lnTo>
                      <a:pt x="323" y="16"/>
                    </a:lnTo>
                    <a:lnTo>
                      <a:pt x="324" y="17"/>
                    </a:lnTo>
                    <a:lnTo>
                      <a:pt x="325" y="17"/>
                    </a:lnTo>
                    <a:lnTo>
                      <a:pt x="325" y="18"/>
                    </a:lnTo>
                    <a:lnTo>
                      <a:pt x="326" y="18"/>
                    </a:lnTo>
                    <a:lnTo>
                      <a:pt x="325" y="18"/>
                    </a:lnTo>
                    <a:lnTo>
                      <a:pt x="325" y="19"/>
                    </a:lnTo>
                    <a:lnTo>
                      <a:pt x="324" y="19"/>
                    </a:lnTo>
                    <a:lnTo>
                      <a:pt x="323" y="20"/>
                    </a:lnTo>
                    <a:lnTo>
                      <a:pt x="322" y="20"/>
                    </a:lnTo>
                    <a:lnTo>
                      <a:pt x="321" y="20"/>
                    </a:lnTo>
                    <a:lnTo>
                      <a:pt x="320" y="20"/>
                    </a:lnTo>
                    <a:lnTo>
                      <a:pt x="319" y="21"/>
                    </a:lnTo>
                    <a:lnTo>
                      <a:pt x="318" y="21"/>
                    </a:lnTo>
                    <a:lnTo>
                      <a:pt x="317" y="21"/>
                    </a:lnTo>
                    <a:lnTo>
                      <a:pt x="316" y="21"/>
                    </a:lnTo>
                    <a:lnTo>
                      <a:pt x="315" y="21"/>
                    </a:lnTo>
                    <a:lnTo>
                      <a:pt x="314" y="22"/>
                    </a:lnTo>
                    <a:lnTo>
                      <a:pt x="313" y="22"/>
                    </a:lnTo>
                    <a:lnTo>
                      <a:pt x="312" y="22"/>
                    </a:lnTo>
                    <a:lnTo>
                      <a:pt x="311" y="22"/>
                    </a:lnTo>
                    <a:lnTo>
                      <a:pt x="310" y="22"/>
                    </a:lnTo>
                    <a:lnTo>
                      <a:pt x="309" y="22"/>
                    </a:lnTo>
                    <a:lnTo>
                      <a:pt x="308" y="22"/>
                    </a:lnTo>
                    <a:lnTo>
                      <a:pt x="307" y="22"/>
                    </a:lnTo>
                    <a:lnTo>
                      <a:pt x="306" y="22"/>
                    </a:lnTo>
                    <a:lnTo>
                      <a:pt x="305" y="22"/>
                    </a:lnTo>
                    <a:lnTo>
                      <a:pt x="33" y="5"/>
                    </a:lnTo>
                    <a:lnTo>
                      <a:pt x="32" y="5"/>
                    </a:lnTo>
                    <a:lnTo>
                      <a:pt x="30" y="5"/>
                    </a:lnTo>
                    <a:lnTo>
                      <a:pt x="29" y="4"/>
                    </a:lnTo>
                    <a:lnTo>
                      <a:pt x="27" y="4"/>
                    </a:lnTo>
                    <a:lnTo>
                      <a:pt x="26" y="4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3" y="3"/>
                    </a:lnTo>
                    <a:lnTo>
                      <a:pt x="22" y="3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8" y="11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9" y="13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1" y="13"/>
                    </a:lnTo>
                    <a:lnTo>
                      <a:pt x="12" y="12"/>
                    </a:lnTo>
                    <a:lnTo>
                      <a:pt x="12" y="11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05" y="22"/>
                    </a:lnTo>
                  </a:path>
                </a:pathLst>
              </a:custGeom>
              <a:solidFill>
                <a:srgbClr val="A38C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33" name="Freeform 47"/>
              <p:cNvSpPr>
                <a:spLocks noChangeAspect="1"/>
              </p:cNvSpPr>
              <p:nvPr/>
            </p:nvSpPr>
            <p:spPr bwMode="auto">
              <a:xfrm>
                <a:off x="1548" y="1455"/>
                <a:ext cx="132" cy="38"/>
              </a:xfrm>
              <a:custGeom>
                <a:avLst/>
                <a:gdLst>
                  <a:gd name="T0" fmla="*/ 117 w 132"/>
                  <a:gd name="T1" fmla="*/ 34 h 38"/>
                  <a:gd name="T2" fmla="*/ 113 w 132"/>
                  <a:gd name="T3" fmla="*/ 32 h 38"/>
                  <a:gd name="T4" fmla="*/ 108 w 132"/>
                  <a:gd name="T5" fmla="*/ 30 h 38"/>
                  <a:gd name="T6" fmla="*/ 104 w 132"/>
                  <a:gd name="T7" fmla="*/ 29 h 38"/>
                  <a:gd name="T8" fmla="*/ 99 w 132"/>
                  <a:gd name="T9" fmla="*/ 28 h 38"/>
                  <a:gd name="T10" fmla="*/ 95 w 132"/>
                  <a:gd name="T11" fmla="*/ 26 h 38"/>
                  <a:gd name="T12" fmla="*/ 88 w 132"/>
                  <a:gd name="T13" fmla="*/ 25 h 38"/>
                  <a:gd name="T14" fmla="*/ 77 w 132"/>
                  <a:gd name="T15" fmla="*/ 21 h 38"/>
                  <a:gd name="T16" fmla="*/ 63 w 132"/>
                  <a:gd name="T17" fmla="*/ 17 h 38"/>
                  <a:gd name="T18" fmla="*/ 50 w 132"/>
                  <a:gd name="T19" fmla="*/ 12 h 38"/>
                  <a:gd name="T20" fmla="*/ 38 w 132"/>
                  <a:gd name="T21" fmla="*/ 9 h 38"/>
                  <a:gd name="T22" fmla="*/ 29 w 132"/>
                  <a:gd name="T23" fmla="*/ 6 h 38"/>
                  <a:gd name="T24" fmla="*/ 24 w 132"/>
                  <a:gd name="T25" fmla="*/ 6 h 38"/>
                  <a:gd name="T26" fmla="*/ 20 w 132"/>
                  <a:gd name="T27" fmla="*/ 4 h 38"/>
                  <a:gd name="T28" fmla="*/ 16 w 132"/>
                  <a:gd name="T29" fmla="*/ 4 h 38"/>
                  <a:gd name="T30" fmla="*/ 12 w 132"/>
                  <a:gd name="T31" fmla="*/ 5 h 38"/>
                  <a:gd name="T32" fmla="*/ 8 w 132"/>
                  <a:gd name="T33" fmla="*/ 6 h 38"/>
                  <a:gd name="T34" fmla="*/ 4 w 132"/>
                  <a:gd name="T35" fmla="*/ 7 h 38"/>
                  <a:gd name="T36" fmla="*/ 0 w 132"/>
                  <a:gd name="T37" fmla="*/ 8 h 38"/>
                  <a:gd name="T38" fmla="*/ 4 w 132"/>
                  <a:gd name="T39" fmla="*/ 7 h 38"/>
                  <a:gd name="T40" fmla="*/ 11 w 132"/>
                  <a:gd name="T41" fmla="*/ 5 h 38"/>
                  <a:gd name="T42" fmla="*/ 18 w 132"/>
                  <a:gd name="T43" fmla="*/ 3 h 38"/>
                  <a:gd name="T44" fmla="*/ 24 w 132"/>
                  <a:gd name="T45" fmla="*/ 1 h 38"/>
                  <a:gd name="T46" fmla="*/ 29 w 132"/>
                  <a:gd name="T47" fmla="*/ 0 h 38"/>
                  <a:gd name="T48" fmla="*/ 35 w 132"/>
                  <a:gd name="T49" fmla="*/ 0 h 38"/>
                  <a:gd name="T50" fmla="*/ 41 w 132"/>
                  <a:gd name="T51" fmla="*/ 0 h 38"/>
                  <a:gd name="T52" fmla="*/ 47 w 132"/>
                  <a:gd name="T53" fmla="*/ 1 h 38"/>
                  <a:gd name="T54" fmla="*/ 53 w 132"/>
                  <a:gd name="T55" fmla="*/ 3 h 38"/>
                  <a:gd name="T56" fmla="*/ 60 w 132"/>
                  <a:gd name="T57" fmla="*/ 5 h 38"/>
                  <a:gd name="T58" fmla="*/ 67 w 132"/>
                  <a:gd name="T59" fmla="*/ 8 h 38"/>
                  <a:gd name="T60" fmla="*/ 74 w 132"/>
                  <a:gd name="T61" fmla="*/ 10 h 38"/>
                  <a:gd name="T62" fmla="*/ 81 w 132"/>
                  <a:gd name="T63" fmla="*/ 12 h 38"/>
                  <a:gd name="T64" fmla="*/ 88 w 132"/>
                  <a:gd name="T65" fmla="*/ 12 h 38"/>
                  <a:gd name="T66" fmla="*/ 95 w 132"/>
                  <a:gd name="T67" fmla="*/ 11 h 38"/>
                  <a:gd name="T68" fmla="*/ 103 w 132"/>
                  <a:gd name="T69" fmla="*/ 11 h 38"/>
                  <a:gd name="T70" fmla="*/ 110 w 132"/>
                  <a:gd name="T71" fmla="*/ 10 h 38"/>
                  <a:gd name="T72" fmla="*/ 118 w 132"/>
                  <a:gd name="T73" fmla="*/ 10 h 38"/>
                  <a:gd name="T74" fmla="*/ 125 w 132"/>
                  <a:gd name="T75" fmla="*/ 12 h 38"/>
                  <a:gd name="T76" fmla="*/ 128 w 132"/>
                  <a:gd name="T77" fmla="*/ 14 h 38"/>
                  <a:gd name="T78" fmla="*/ 125 w 132"/>
                  <a:gd name="T79" fmla="*/ 14 h 38"/>
                  <a:gd name="T80" fmla="*/ 122 w 132"/>
                  <a:gd name="T81" fmla="*/ 15 h 38"/>
                  <a:gd name="T82" fmla="*/ 119 w 132"/>
                  <a:gd name="T83" fmla="*/ 15 h 38"/>
                  <a:gd name="T84" fmla="*/ 117 w 132"/>
                  <a:gd name="T85" fmla="*/ 15 h 38"/>
                  <a:gd name="T86" fmla="*/ 114 w 132"/>
                  <a:gd name="T87" fmla="*/ 15 h 38"/>
                  <a:gd name="T88" fmla="*/ 111 w 132"/>
                  <a:gd name="T89" fmla="*/ 14 h 38"/>
                  <a:gd name="T90" fmla="*/ 114 w 132"/>
                  <a:gd name="T91" fmla="*/ 17 h 38"/>
                  <a:gd name="T92" fmla="*/ 117 w 132"/>
                  <a:gd name="T93" fmla="*/ 18 h 38"/>
                  <a:gd name="T94" fmla="*/ 121 w 132"/>
                  <a:gd name="T95" fmla="*/ 20 h 38"/>
                  <a:gd name="T96" fmla="*/ 124 w 132"/>
                  <a:gd name="T97" fmla="*/ 22 h 38"/>
                  <a:gd name="T98" fmla="*/ 128 w 132"/>
                  <a:gd name="T99" fmla="*/ 24 h 38"/>
                  <a:gd name="T100" fmla="*/ 130 w 132"/>
                  <a:gd name="T101" fmla="*/ 26 h 38"/>
                  <a:gd name="T102" fmla="*/ 130 w 132"/>
                  <a:gd name="T103" fmla="*/ 28 h 38"/>
                  <a:gd name="T104" fmla="*/ 128 w 132"/>
                  <a:gd name="T105" fmla="*/ 30 h 38"/>
                  <a:gd name="T106" fmla="*/ 126 w 132"/>
                  <a:gd name="T107" fmla="*/ 32 h 38"/>
                  <a:gd name="T108" fmla="*/ 124 w 132"/>
                  <a:gd name="T109" fmla="*/ 33 h 38"/>
                  <a:gd name="T110" fmla="*/ 122 w 132"/>
                  <a:gd name="T111" fmla="*/ 34 h 38"/>
                  <a:gd name="T112" fmla="*/ 121 w 132"/>
                  <a:gd name="T113" fmla="*/ 35 h 3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32"/>
                  <a:gd name="T172" fmla="*/ 0 h 38"/>
                  <a:gd name="T173" fmla="*/ 132 w 132"/>
                  <a:gd name="T174" fmla="*/ 38 h 3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32" h="38">
                    <a:moveTo>
                      <a:pt x="121" y="37"/>
                    </a:moveTo>
                    <a:lnTo>
                      <a:pt x="120" y="36"/>
                    </a:lnTo>
                    <a:lnTo>
                      <a:pt x="119" y="36"/>
                    </a:lnTo>
                    <a:lnTo>
                      <a:pt x="118" y="35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5" y="33"/>
                    </a:lnTo>
                    <a:lnTo>
                      <a:pt x="114" y="33"/>
                    </a:lnTo>
                    <a:lnTo>
                      <a:pt x="113" y="32"/>
                    </a:lnTo>
                    <a:lnTo>
                      <a:pt x="112" y="32"/>
                    </a:lnTo>
                    <a:lnTo>
                      <a:pt x="111" y="32"/>
                    </a:lnTo>
                    <a:lnTo>
                      <a:pt x="110" y="31"/>
                    </a:lnTo>
                    <a:lnTo>
                      <a:pt x="109" y="31"/>
                    </a:lnTo>
                    <a:lnTo>
                      <a:pt x="108" y="30"/>
                    </a:lnTo>
                    <a:lnTo>
                      <a:pt x="107" y="30"/>
                    </a:lnTo>
                    <a:lnTo>
                      <a:pt x="106" y="30"/>
                    </a:lnTo>
                    <a:lnTo>
                      <a:pt x="105" y="29"/>
                    </a:lnTo>
                    <a:lnTo>
                      <a:pt x="104" y="29"/>
                    </a:lnTo>
                    <a:lnTo>
                      <a:pt x="103" y="29"/>
                    </a:lnTo>
                    <a:lnTo>
                      <a:pt x="102" y="28"/>
                    </a:lnTo>
                    <a:lnTo>
                      <a:pt x="101" y="28"/>
                    </a:lnTo>
                    <a:lnTo>
                      <a:pt x="100" y="28"/>
                    </a:lnTo>
                    <a:lnTo>
                      <a:pt x="99" y="28"/>
                    </a:lnTo>
                    <a:lnTo>
                      <a:pt x="99" y="27"/>
                    </a:lnTo>
                    <a:lnTo>
                      <a:pt x="98" y="27"/>
                    </a:lnTo>
                    <a:lnTo>
                      <a:pt x="97" y="27"/>
                    </a:lnTo>
                    <a:lnTo>
                      <a:pt x="96" y="26"/>
                    </a:lnTo>
                    <a:lnTo>
                      <a:pt x="95" y="26"/>
                    </a:lnTo>
                    <a:lnTo>
                      <a:pt x="94" y="26"/>
                    </a:lnTo>
                    <a:lnTo>
                      <a:pt x="93" y="26"/>
                    </a:lnTo>
                    <a:lnTo>
                      <a:pt x="93" y="25"/>
                    </a:lnTo>
                    <a:lnTo>
                      <a:pt x="91" y="25"/>
                    </a:lnTo>
                    <a:lnTo>
                      <a:pt x="88" y="25"/>
                    </a:lnTo>
                    <a:lnTo>
                      <a:pt x="86" y="24"/>
                    </a:lnTo>
                    <a:lnTo>
                      <a:pt x="84" y="23"/>
                    </a:lnTo>
                    <a:lnTo>
                      <a:pt x="81" y="22"/>
                    </a:lnTo>
                    <a:lnTo>
                      <a:pt x="79" y="22"/>
                    </a:lnTo>
                    <a:lnTo>
                      <a:pt x="77" y="21"/>
                    </a:lnTo>
                    <a:lnTo>
                      <a:pt x="74" y="20"/>
                    </a:lnTo>
                    <a:lnTo>
                      <a:pt x="71" y="19"/>
                    </a:lnTo>
                    <a:lnTo>
                      <a:pt x="69" y="18"/>
                    </a:lnTo>
                    <a:lnTo>
                      <a:pt x="66" y="18"/>
                    </a:lnTo>
                    <a:lnTo>
                      <a:pt x="63" y="17"/>
                    </a:lnTo>
                    <a:lnTo>
                      <a:pt x="60" y="16"/>
                    </a:lnTo>
                    <a:lnTo>
                      <a:pt x="58" y="15"/>
                    </a:lnTo>
                    <a:lnTo>
                      <a:pt x="55" y="14"/>
                    </a:lnTo>
                    <a:lnTo>
                      <a:pt x="52" y="13"/>
                    </a:lnTo>
                    <a:lnTo>
                      <a:pt x="50" y="12"/>
                    </a:lnTo>
                    <a:lnTo>
                      <a:pt x="48" y="11"/>
                    </a:lnTo>
                    <a:lnTo>
                      <a:pt x="45" y="11"/>
                    </a:lnTo>
                    <a:lnTo>
                      <a:pt x="43" y="10"/>
                    </a:lnTo>
                    <a:lnTo>
                      <a:pt x="40" y="9"/>
                    </a:lnTo>
                    <a:lnTo>
                      <a:pt x="38" y="9"/>
                    </a:lnTo>
                    <a:lnTo>
                      <a:pt x="36" y="8"/>
                    </a:lnTo>
                    <a:lnTo>
                      <a:pt x="34" y="7"/>
                    </a:lnTo>
                    <a:lnTo>
                      <a:pt x="32" y="7"/>
                    </a:lnTo>
                    <a:lnTo>
                      <a:pt x="30" y="7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6" y="6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21" y="4"/>
                    </a:lnTo>
                    <a:lnTo>
                      <a:pt x="20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7" y="1"/>
                    </a:lnTo>
                    <a:lnTo>
                      <a:pt x="49" y="1"/>
                    </a:lnTo>
                    <a:lnTo>
                      <a:pt x="50" y="2"/>
                    </a:lnTo>
                    <a:lnTo>
                      <a:pt x="51" y="2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7" y="4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1" y="6"/>
                    </a:lnTo>
                    <a:lnTo>
                      <a:pt x="63" y="7"/>
                    </a:lnTo>
                    <a:lnTo>
                      <a:pt x="64" y="7"/>
                    </a:lnTo>
                    <a:lnTo>
                      <a:pt x="66" y="7"/>
                    </a:lnTo>
                    <a:lnTo>
                      <a:pt x="67" y="8"/>
                    </a:lnTo>
                    <a:lnTo>
                      <a:pt x="68" y="8"/>
                    </a:lnTo>
                    <a:lnTo>
                      <a:pt x="70" y="9"/>
                    </a:lnTo>
                    <a:lnTo>
                      <a:pt x="71" y="9"/>
                    </a:lnTo>
                    <a:lnTo>
                      <a:pt x="73" y="10"/>
                    </a:lnTo>
                    <a:lnTo>
                      <a:pt x="74" y="10"/>
                    </a:lnTo>
                    <a:lnTo>
                      <a:pt x="75" y="11"/>
                    </a:lnTo>
                    <a:lnTo>
                      <a:pt x="77" y="11"/>
                    </a:lnTo>
                    <a:lnTo>
                      <a:pt x="78" y="11"/>
                    </a:lnTo>
                    <a:lnTo>
                      <a:pt x="79" y="12"/>
                    </a:lnTo>
                    <a:lnTo>
                      <a:pt x="81" y="12"/>
                    </a:lnTo>
                    <a:lnTo>
                      <a:pt x="82" y="12"/>
                    </a:lnTo>
                    <a:lnTo>
                      <a:pt x="84" y="12"/>
                    </a:lnTo>
                    <a:lnTo>
                      <a:pt x="85" y="12"/>
                    </a:lnTo>
                    <a:lnTo>
                      <a:pt x="86" y="12"/>
                    </a:lnTo>
                    <a:lnTo>
                      <a:pt x="88" y="12"/>
                    </a:lnTo>
                    <a:lnTo>
                      <a:pt x="89" y="12"/>
                    </a:lnTo>
                    <a:lnTo>
                      <a:pt x="90" y="12"/>
                    </a:lnTo>
                    <a:lnTo>
                      <a:pt x="92" y="11"/>
                    </a:lnTo>
                    <a:lnTo>
                      <a:pt x="93" y="11"/>
                    </a:lnTo>
                    <a:lnTo>
                      <a:pt x="95" y="11"/>
                    </a:lnTo>
                    <a:lnTo>
                      <a:pt x="96" y="11"/>
                    </a:lnTo>
                    <a:lnTo>
                      <a:pt x="98" y="11"/>
                    </a:lnTo>
                    <a:lnTo>
                      <a:pt x="100" y="11"/>
                    </a:lnTo>
                    <a:lnTo>
                      <a:pt x="101" y="11"/>
                    </a:lnTo>
                    <a:lnTo>
                      <a:pt x="103" y="11"/>
                    </a:lnTo>
                    <a:lnTo>
                      <a:pt x="104" y="11"/>
                    </a:lnTo>
                    <a:lnTo>
                      <a:pt x="106" y="10"/>
                    </a:lnTo>
                    <a:lnTo>
                      <a:pt x="107" y="10"/>
                    </a:lnTo>
                    <a:lnTo>
                      <a:pt x="109" y="10"/>
                    </a:lnTo>
                    <a:lnTo>
                      <a:pt x="110" y="10"/>
                    </a:lnTo>
                    <a:lnTo>
                      <a:pt x="112" y="10"/>
                    </a:lnTo>
                    <a:lnTo>
                      <a:pt x="114" y="10"/>
                    </a:lnTo>
                    <a:lnTo>
                      <a:pt x="115" y="10"/>
                    </a:lnTo>
                    <a:lnTo>
                      <a:pt x="117" y="10"/>
                    </a:lnTo>
                    <a:lnTo>
                      <a:pt x="118" y="10"/>
                    </a:lnTo>
                    <a:lnTo>
                      <a:pt x="120" y="11"/>
                    </a:lnTo>
                    <a:lnTo>
                      <a:pt x="121" y="11"/>
                    </a:lnTo>
                    <a:lnTo>
                      <a:pt x="123" y="11"/>
                    </a:lnTo>
                    <a:lnTo>
                      <a:pt x="124" y="11"/>
                    </a:lnTo>
                    <a:lnTo>
                      <a:pt x="125" y="12"/>
                    </a:lnTo>
                    <a:lnTo>
                      <a:pt x="126" y="12"/>
                    </a:lnTo>
                    <a:lnTo>
                      <a:pt x="128" y="13"/>
                    </a:lnTo>
                    <a:lnTo>
                      <a:pt x="128" y="14"/>
                    </a:lnTo>
                    <a:lnTo>
                      <a:pt x="127" y="14"/>
                    </a:lnTo>
                    <a:lnTo>
                      <a:pt x="126" y="14"/>
                    </a:lnTo>
                    <a:lnTo>
                      <a:pt x="125" y="14"/>
                    </a:lnTo>
                    <a:lnTo>
                      <a:pt x="124" y="14"/>
                    </a:lnTo>
                    <a:lnTo>
                      <a:pt x="123" y="14"/>
                    </a:lnTo>
                    <a:lnTo>
                      <a:pt x="123" y="15"/>
                    </a:lnTo>
                    <a:lnTo>
                      <a:pt x="122" y="15"/>
                    </a:lnTo>
                    <a:lnTo>
                      <a:pt x="121" y="15"/>
                    </a:lnTo>
                    <a:lnTo>
                      <a:pt x="120" y="15"/>
                    </a:lnTo>
                    <a:lnTo>
                      <a:pt x="119" y="15"/>
                    </a:lnTo>
                    <a:lnTo>
                      <a:pt x="118" y="15"/>
                    </a:lnTo>
                    <a:lnTo>
                      <a:pt x="117" y="15"/>
                    </a:lnTo>
                    <a:lnTo>
                      <a:pt x="116" y="15"/>
                    </a:lnTo>
                    <a:lnTo>
                      <a:pt x="115" y="15"/>
                    </a:lnTo>
                    <a:lnTo>
                      <a:pt x="114" y="15"/>
                    </a:lnTo>
                    <a:lnTo>
                      <a:pt x="113" y="15"/>
                    </a:lnTo>
                    <a:lnTo>
                      <a:pt x="112" y="15"/>
                    </a:lnTo>
                    <a:lnTo>
                      <a:pt x="111" y="14"/>
                    </a:lnTo>
                    <a:lnTo>
                      <a:pt x="112" y="15"/>
                    </a:lnTo>
                    <a:lnTo>
                      <a:pt x="112" y="16"/>
                    </a:lnTo>
                    <a:lnTo>
                      <a:pt x="113" y="16"/>
                    </a:lnTo>
                    <a:lnTo>
                      <a:pt x="114" y="17"/>
                    </a:lnTo>
                    <a:lnTo>
                      <a:pt x="115" y="18"/>
                    </a:lnTo>
                    <a:lnTo>
                      <a:pt x="116" y="18"/>
                    </a:lnTo>
                    <a:lnTo>
                      <a:pt x="117" y="18"/>
                    </a:lnTo>
                    <a:lnTo>
                      <a:pt x="118" y="19"/>
                    </a:lnTo>
                    <a:lnTo>
                      <a:pt x="119" y="19"/>
                    </a:lnTo>
                    <a:lnTo>
                      <a:pt x="120" y="20"/>
                    </a:lnTo>
                    <a:lnTo>
                      <a:pt x="121" y="20"/>
                    </a:lnTo>
                    <a:lnTo>
                      <a:pt x="122" y="21"/>
                    </a:lnTo>
                    <a:lnTo>
                      <a:pt x="123" y="21"/>
                    </a:lnTo>
                    <a:lnTo>
                      <a:pt x="124" y="21"/>
                    </a:lnTo>
                    <a:lnTo>
                      <a:pt x="124" y="22"/>
                    </a:lnTo>
                    <a:lnTo>
                      <a:pt x="125" y="22"/>
                    </a:lnTo>
                    <a:lnTo>
                      <a:pt x="126" y="22"/>
                    </a:lnTo>
                    <a:lnTo>
                      <a:pt x="126" y="23"/>
                    </a:lnTo>
                    <a:lnTo>
                      <a:pt x="127" y="23"/>
                    </a:lnTo>
                    <a:lnTo>
                      <a:pt x="128" y="24"/>
                    </a:lnTo>
                    <a:lnTo>
                      <a:pt x="129" y="24"/>
                    </a:lnTo>
                    <a:lnTo>
                      <a:pt x="129" y="25"/>
                    </a:lnTo>
                    <a:lnTo>
                      <a:pt x="130" y="25"/>
                    </a:lnTo>
                    <a:lnTo>
                      <a:pt x="130" y="26"/>
                    </a:lnTo>
                    <a:lnTo>
                      <a:pt x="131" y="26"/>
                    </a:lnTo>
                    <a:lnTo>
                      <a:pt x="131" y="27"/>
                    </a:lnTo>
                    <a:lnTo>
                      <a:pt x="130" y="28"/>
                    </a:lnTo>
                    <a:lnTo>
                      <a:pt x="130" y="29"/>
                    </a:lnTo>
                    <a:lnTo>
                      <a:pt x="129" y="29"/>
                    </a:lnTo>
                    <a:lnTo>
                      <a:pt x="129" y="30"/>
                    </a:lnTo>
                    <a:lnTo>
                      <a:pt x="128" y="30"/>
                    </a:lnTo>
                    <a:lnTo>
                      <a:pt x="128" y="31"/>
                    </a:lnTo>
                    <a:lnTo>
                      <a:pt x="127" y="31"/>
                    </a:lnTo>
                    <a:lnTo>
                      <a:pt x="126" y="32"/>
                    </a:lnTo>
                    <a:lnTo>
                      <a:pt x="125" y="32"/>
                    </a:lnTo>
                    <a:lnTo>
                      <a:pt x="124" y="33"/>
                    </a:lnTo>
                    <a:lnTo>
                      <a:pt x="123" y="33"/>
                    </a:lnTo>
                    <a:lnTo>
                      <a:pt x="122" y="34"/>
                    </a:lnTo>
                    <a:lnTo>
                      <a:pt x="121" y="34"/>
                    </a:lnTo>
                    <a:lnTo>
                      <a:pt x="121" y="35"/>
                    </a:lnTo>
                    <a:lnTo>
                      <a:pt x="121" y="36"/>
                    </a:lnTo>
                    <a:lnTo>
                      <a:pt x="121" y="37"/>
                    </a:lnTo>
                  </a:path>
                </a:pathLst>
              </a:custGeom>
              <a:solidFill>
                <a:srgbClr val="A38C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34" name="Freeform 48"/>
              <p:cNvSpPr>
                <a:spLocks noChangeAspect="1"/>
              </p:cNvSpPr>
              <p:nvPr/>
            </p:nvSpPr>
            <p:spPr bwMode="auto">
              <a:xfrm>
                <a:off x="1342" y="1458"/>
                <a:ext cx="329" cy="58"/>
              </a:xfrm>
              <a:custGeom>
                <a:avLst/>
                <a:gdLst>
                  <a:gd name="T0" fmla="*/ 210 w 329"/>
                  <a:gd name="T1" fmla="*/ 4 h 58"/>
                  <a:gd name="T2" fmla="*/ 217 w 329"/>
                  <a:gd name="T3" fmla="*/ 2 h 58"/>
                  <a:gd name="T4" fmla="*/ 223 w 329"/>
                  <a:gd name="T5" fmla="*/ 1 h 58"/>
                  <a:gd name="T6" fmla="*/ 229 w 329"/>
                  <a:gd name="T7" fmla="*/ 2 h 58"/>
                  <a:gd name="T8" fmla="*/ 238 w 329"/>
                  <a:gd name="T9" fmla="*/ 4 h 58"/>
                  <a:gd name="T10" fmla="*/ 256 w 329"/>
                  <a:gd name="T11" fmla="*/ 9 h 58"/>
                  <a:gd name="T12" fmla="*/ 277 w 329"/>
                  <a:gd name="T13" fmla="*/ 16 h 58"/>
                  <a:gd name="T14" fmla="*/ 297 w 329"/>
                  <a:gd name="T15" fmla="*/ 22 h 58"/>
                  <a:gd name="T16" fmla="*/ 305 w 329"/>
                  <a:gd name="T17" fmla="*/ 24 h 58"/>
                  <a:gd name="T18" fmla="*/ 312 w 329"/>
                  <a:gd name="T19" fmla="*/ 27 h 58"/>
                  <a:gd name="T20" fmla="*/ 319 w 329"/>
                  <a:gd name="T21" fmla="*/ 29 h 58"/>
                  <a:gd name="T22" fmla="*/ 327 w 329"/>
                  <a:gd name="T23" fmla="*/ 33 h 58"/>
                  <a:gd name="T24" fmla="*/ 317 w 329"/>
                  <a:gd name="T25" fmla="*/ 34 h 58"/>
                  <a:gd name="T26" fmla="*/ 304 w 329"/>
                  <a:gd name="T27" fmla="*/ 35 h 58"/>
                  <a:gd name="T28" fmla="*/ 289 w 329"/>
                  <a:gd name="T29" fmla="*/ 38 h 58"/>
                  <a:gd name="T30" fmla="*/ 272 w 329"/>
                  <a:gd name="T31" fmla="*/ 40 h 58"/>
                  <a:gd name="T32" fmla="*/ 245 w 329"/>
                  <a:gd name="T33" fmla="*/ 49 h 58"/>
                  <a:gd name="T34" fmla="*/ 226 w 329"/>
                  <a:gd name="T35" fmla="*/ 55 h 58"/>
                  <a:gd name="T36" fmla="*/ 210 w 329"/>
                  <a:gd name="T37" fmla="*/ 57 h 58"/>
                  <a:gd name="T38" fmla="*/ 191 w 329"/>
                  <a:gd name="T39" fmla="*/ 55 h 58"/>
                  <a:gd name="T40" fmla="*/ 171 w 329"/>
                  <a:gd name="T41" fmla="*/ 53 h 58"/>
                  <a:gd name="T42" fmla="*/ 155 w 329"/>
                  <a:gd name="T43" fmla="*/ 54 h 58"/>
                  <a:gd name="T44" fmla="*/ 139 w 329"/>
                  <a:gd name="T45" fmla="*/ 56 h 58"/>
                  <a:gd name="T46" fmla="*/ 119 w 329"/>
                  <a:gd name="T47" fmla="*/ 56 h 58"/>
                  <a:gd name="T48" fmla="*/ 108 w 329"/>
                  <a:gd name="T49" fmla="*/ 55 h 58"/>
                  <a:gd name="T50" fmla="*/ 98 w 329"/>
                  <a:gd name="T51" fmla="*/ 52 h 58"/>
                  <a:gd name="T52" fmla="*/ 84 w 329"/>
                  <a:gd name="T53" fmla="*/ 48 h 58"/>
                  <a:gd name="T54" fmla="*/ 68 w 329"/>
                  <a:gd name="T55" fmla="*/ 47 h 58"/>
                  <a:gd name="T56" fmla="*/ 57 w 329"/>
                  <a:gd name="T57" fmla="*/ 45 h 58"/>
                  <a:gd name="T58" fmla="*/ 45 w 329"/>
                  <a:gd name="T59" fmla="*/ 43 h 58"/>
                  <a:gd name="T60" fmla="*/ 32 w 329"/>
                  <a:gd name="T61" fmla="*/ 42 h 58"/>
                  <a:gd name="T62" fmla="*/ 21 w 329"/>
                  <a:gd name="T63" fmla="*/ 43 h 58"/>
                  <a:gd name="T64" fmla="*/ 18 w 329"/>
                  <a:gd name="T65" fmla="*/ 43 h 58"/>
                  <a:gd name="T66" fmla="*/ 16 w 329"/>
                  <a:gd name="T67" fmla="*/ 42 h 58"/>
                  <a:gd name="T68" fmla="*/ 14 w 329"/>
                  <a:gd name="T69" fmla="*/ 40 h 58"/>
                  <a:gd name="T70" fmla="*/ 11 w 329"/>
                  <a:gd name="T71" fmla="*/ 38 h 58"/>
                  <a:gd name="T72" fmla="*/ 9 w 329"/>
                  <a:gd name="T73" fmla="*/ 37 h 58"/>
                  <a:gd name="T74" fmla="*/ 6 w 329"/>
                  <a:gd name="T75" fmla="*/ 37 h 58"/>
                  <a:gd name="T76" fmla="*/ 3 w 329"/>
                  <a:gd name="T77" fmla="*/ 38 h 58"/>
                  <a:gd name="T78" fmla="*/ 0 w 329"/>
                  <a:gd name="T79" fmla="*/ 38 h 58"/>
                  <a:gd name="T80" fmla="*/ 7 w 329"/>
                  <a:gd name="T81" fmla="*/ 32 h 58"/>
                  <a:gd name="T82" fmla="*/ 15 w 329"/>
                  <a:gd name="T83" fmla="*/ 28 h 58"/>
                  <a:gd name="T84" fmla="*/ 24 w 329"/>
                  <a:gd name="T85" fmla="*/ 26 h 58"/>
                  <a:gd name="T86" fmla="*/ 33 w 329"/>
                  <a:gd name="T87" fmla="*/ 26 h 58"/>
                  <a:gd name="T88" fmla="*/ 34 w 329"/>
                  <a:gd name="T89" fmla="*/ 24 h 58"/>
                  <a:gd name="T90" fmla="*/ 35 w 329"/>
                  <a:gd name="T91" fmla="*/ 22 h 58"/>
                  <a:gd name="T92" fmla="*/ 36 w 329"/>
                  <a:gd name="T93" fmla="*/ 20 h 58"/>
                  <a:gd name="T94" fmla="*/ 39 w 329"/>
                  <a:gd name="T95" fmla="*/ 19 h 58"/>
                  <a:gd name="T96" fmla="*/ 44 w 329"/>
                  <a:gd name="T97" fmla="*/ 19 h 58"/>
                  <a:gd name="T98" fmla="*/ 51 w 329"/>
                  <a:gd name="T99" fmla="*/ 18 h 58"/>
                  <a:gd name="T100" fmla="*/ 61 w 329"/>
                  <a:gd name="T101" fmla="*/ 16 h 58"/>
                  <a:gd name="T102" fmla="*/ 86 w 329"/>
                  <a:gd name="T103" fmla="*/ 12 h 58"/>
                  <a:gd name="T104" fmla="*/ 120 w 329"/>
                  <a:gd name="T105" fmla="*/ 5 h 58"/>
                  <a:gd name="T106" fmla="*/ 155 w 329"/>
                  <a:gd name="T107" fmla="*/ 0 h 58"/>
                  <a:gd name="T108" fmla="*/ 189 w 329"/>
                  <a:gd name="T109" fmla="*/ 0 h 58"/>
                  <a:gd name="T110" fmla="*/ 202 w 329"/>
                  <a:gd name="T111" fmla="*/ 3 h 58"/>
                  <a:gd name="T112" fmla="*/ 204 w 329"/>
                  <a:gd name="T113" fmla="*/ 4 h 5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29"/>
                  <a:gd name="T172" fmla="*/ 0 h 58"/>
                  <a:gd name="T173" fmla="*/ 329 w 329"/>
                  <a:gd name="T174" fmla="*/ 58 h 5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29" h="58">
                    <a:moveTo>
                      <a:pt x="206" y="5"/>
                    </a:moveTo>
                    <a:lnTo>
                      <a:pt x="206" y="5"/>
                    </a:lnTo>
                    <a:lnTo>
                      <a:pt x="207" y="5"/>
                    </a:lnTo>
                    <a:lnTo>
                      <a:pt x="208" y="5"/>
                    </a:lnTo>
                    <a:lnTo>
                      <a:pt x="208" y="4"/>
                    </a:lnTo>
                    <a:lnTo>
                      <a:pt x="209" y="4"/>
                    </a:lnTo>
                    <a:lnTo>
                      <a:pt x="210" y="4"/>
                    </a:lnTo>
                    <a:lnTo>
                      <a:pt x="211" y="4"/>
                    </a:lnTo>
                    <a:lnTo>
                      <a:pt x="212" y="4"/>
                    </a:lnTo>
                    <a:lnTo>
                      <a:pt x="213" y="3"/>
                    </a:lnTo>
                    <a:lnTo>
                      <a:pt x="214" y="3"/>
                    </a:lnTo>
                    <a:lnTo>
                      <a:pt x="215" y="3"/>
                    </a:lnTo>
                    <a:lnTo>
                      <a:pt x="216" y="2"/>
                    </a:lnTo>
                    <a:lnTo>
                      <a:pt x="217" y="2"/>
                    </a:lnTo>
                    <a:lnTo>
                      <a:pt x="218" y="2"/>
                    </a:lnTo>
                    <a:lnTo>
                      <a:pt x="219" y="1"/>
                    </a:lnTo>
                    <a:lnTo>
                      <a:pt x="220" y="1"/>
                    </a:lnTo>
                    <a:lnTo>
                      <a:pt x="221" y="1"/>
                    </a:lnTo>
                    <a:lnTo>
                      <a:pt x="222" y="1"/>
                    </a:lnTo>
                    <a:lnTo>
                      <a:pt x="223" y="1"/>
                    </a:lnTo>
                    <a:lnTo>
                      <a:pt x="224" y="1"/>
                    </a:lnTo>
                    <a:lnTo>
                      <a:pt x="225" y="1"/>
                    </a:lnTo>
                    <a:lnTo>
                      <a:pt x="226" y="1"/>
                    </a:lnTo>
                    <a:lnTo>
                      <a:pt x="227" y="1"/>
                    </a:lnTo>
                    <a:lnTo>
                      <a:pt x="228" y="1"/>
                    </a:lnTo>
                    <a:lnTo>
                      <a:pt x="229" y="2"/>
                    </a:lnTo>
                    <a:lnTo>
                      <a:pt x="230" y="2"/>
                    </a:lnTo>
                    <a:lnTo>
                      <a:pt x="231" y="2"/>
                    </a:lnTo>
                    <a:lnTo>
                      <a:pt x="233" y="2"/>
                    </a:lnTo>
                    <a:lnTo>
                      <a:pt x="234" y="3"/>
                    </a:lnTo>
                    <a:lnTo>
                      <a:pt x="235" y="3"/>
                    </a:lnTo>
                    <a:lnTo>
                      <a:pt x="237" y="3"/>
                    </a:lnTo>
                    <a:lnTo>
                      <a:pt x="238" y="4"/>
                    </a:lnTo>
                    <a:lnTo>
                      <a:pt x="240" y="4"/>
                    </a:lnTo>
                    <a:lnTo>
                      <a:pt x="242" y="5"/>
                    </a:lnTo>
                    <a:lnTo>
                      <a:pt x="244" y="5"/>
                    </a:lnTo>
                    <a:lnTo>
                      <a:pt x="246" y="6"/>
                    </a:lnTo>
                    <a:lnTo>
                      <a:pt x="249" y="7"/>
                    </a:lnTo>
                    <a:lnTo>
                      <a:pt x="251" y="8"/>
                    </a:lnTo>
                    <a:lnTo>
                      <a:pt x="254" y="8"/>
                    </a:lnTo>
                    <a:lnTo>
                      <a:pt x="256" y="9"/>
                    </a:lnTo>
                    <a:lnTo>
                      <a:pt x="259" y="10"/>
                    </a:lnTo>
                    <a:lnTo>
                      <a:pt x="262" y="11"/>
                    </a:lnTo>
                    <a:lnTo>
                      <a:pt x="264" y="12"/>
                    </a:lnTo>
                    <a:lnTo>
                      <a:pt x="267" y="13"/>
                    </a:lnTo>
                    <a:lnTo>
                      <a:pt x="269" y="14"/>
                    </a:lnTo>
                    <a:lnTo>
                      <a:pt x="272" y="15"/>
                    </a:lnTo>
                    <a:lnTo>
                      <a:pt x="275" y="15"/>
                    </a:lnTo>
                    <a:lnTo>
                      <a:pt x="277" y="16"/>
                    </a:lnTo>
                    <a:lnTo>
                      <a:pt x="280" y="17"/>
                    </a:lnTo>
                    <a:lnTo>
                      <a:pt x="283" y="18"/>
                    </a:lnTo>
                    <a:lnTo>
                      <a:pt x="285" y="19"/>
                    </a:lnTo>
                    <a:lnTo>
                      <a:pt x="288" y="20"/>
                    </a:lnTo>
                    <a:lnTo>
                      <a:pt x="290" y="20"/>
                    </a:lnTo>
                    <a:lnTo>
                      <a:pt x="293" y="21"/>
                    </a:lnTo>
                    <a:lnTo>
                      <a:pt x="295" y="22"/>
                    </a:lnTo>
                    <a:lnTo>
                      <a:pt x="297" y="22"/>
                    </a:lnTo>
                    <a:lnTo>
                      <a:pt x="299" y="23"/>
                    </a:lnTo>
                    <a:lnTo>
                      <a:pt x="300" y="23"/>
                    </a:lnTo>
                    <a:lnTo>
                      <a:pt x="301" y="23"/>
                    </a:lnTo>
                    <a:lnTo>
                      <a:pt x="302" y="23"/>
                    </a:lnTo>
                    <a:lnTo>
                      <a:pt x="303" y="24"/>
                    </a:lnTo>
                    <a:lnTo>
                      <a:pt x="304" y="24"/>
                    </a:lnTo>
                    <a:lnTo>
                      <a:pt x="305" y="24"/>
                    </a:lnTo>
                    <a:lnTo>
                      <a:pt x="305" y="25"/>
                    </a:lnTo>
                    <a:lnTo>
                      <a:pt x="306" y="25"/>
                    </a:lnTo>
                    <a:lnTo>
                      <a:pt x="307" y="25"/>
                    </a:lnTo>
                    <a:lnTo>
                      <a:pt x="308" y="25"/>
                    </a:lnTo>
                    <a:lnTo>
                      <a:pt x="309" y="26"/>
                    </a:lnTo>
                    <a:lnTo>
                      <a:pt x="310" y="26"/>
                    </a:lnTo>
                    <a:lnTo>
                      <a:pt x="311" y="26"/>
                    </a:lnTo>
                    <a:lnTo>
                      <a:pt x="312" y="27"/>
                    </a:lnTo>
                    <a:lnTo>
                      <a:pt x="313" y="27"/>
                    </a:lnTo>
                    <a:lnTo>
                      <a:pt x="314" y="28"/>
                    </a:lnTo>
                    <a:lnTo>
                      <a:pt x="315" y="28"/>
                    </a:lnTo>
                    <a:lnTo>
                      <a:pt x="316" y="28"/>
                    </a:lnTo>
                    <a:lnTo>
                      <a:pt x="317" y="29"/>
                    </a:lnTo>
                    <a:lnTo>
                      <a:pt x="318" y="29"/>
                    </a:lnTo>
                    <a:lnTo>
                      <a:pt x="319" y="29"/>
                    </a:lnTo>
                    <a:lnTo>
                      <a:pt x="320" y="30"/>
                    </a:lnTo>
                    <a:lnTo>
                      <a:pt x="321" y="30"/>
                    </a:lnTo>
                    <a:lnTo>
                      <a:pt x="322" y="31"/>
                    </a:lnTo>
                    <a:lnTo>
                      <a:pt x="323" y="31"/>
                    </a:lnTo>
                    <a:lnTo>
                      <a:pt x="324" y="32"/>
                    </a:lnTo>
                    <a:lnTo>
                      <a:pt x="325" y="32"/>
                    </a:lnTo>
                    <a:lnTo>
                      <a:pt x="326" y="33"/>
                    </a:lnTo>
                    <a:lnTo>
                      <a:pt x="327" y="33"/>
                    </a:lnTo>
                    <a:lnTo>
                      <a:pt x="328" y="34"/>
                    </a:lnTo>
                    <a:lnTo>
                      <a:pt x="326" y="34"/>
                    </a:lnTo>
                    <a:lnTo>
                      <a:pt x="325" y="34"/>
                    </a:lnTo>
                    <a:lnTo>
                      <a:pt x="323" y="34"/>
                    </a:lnTo>
                    <a:lnTo>
                      <a:pt x="322" y="34"/>
                    </a:lnTo>
                    <a:lnTo>
                      <a:pt x="320" y="34"/>
                    </a:lnTo>
                    <a:lnTo>
                      <a:pt x="319" y="34"/>
                    </a:lnTo>
                    <a:lnTo>
                      <a:pt x="317" y="34"/>
                    </a:lnTo>
                    <a:lnTo>
                      <a:pt x="316" y="34"/>
                    </a:lnTo>
                    <a:lnTo>
                      <a:pt x="314" y="34"/>
                    </a:lnTo>
                    <a:lnTo>
                      <a:pt x="312" y="34"/>
                    </a:lnTo>
                    <a:lnTo>
                      <a:pt x="311" y="34"/>
                    </a:lnTo>
                    <a:lnTo>
                      <a:pt x="309" y="34"/>
                    </a:lnTo>
                    <a:lnTo>
                      <a:pt x="307" y="34"/>
                    </a:lnTo>
                    <a:lnTo>
                      <a:pt x="306" y="35"/>
                    </a:lnTo>
                    <a:lnTo>
                      <a:pt x="304" y="35"/>
                    </a:lnTo>
                    <a:lnTo>
                      <a:pt x="302" y="35"/>
                    </a:lnTo>
                    <a:lnTo>
                      <a:pt x="300" y="36"/>
                    </a:lnTo>
                    <a:lnTo>
                      <a:pt x="298" y="36"/>
                    </a:lnTo>
                    <a:lnTo>
                      <a:pt x="297" y="36"/>
                    </a:lnTo>
                    <a:lnTo>
                      <a:pt x="295" y="36"/>
                    </a:lnTo>
                    <a:lnTo>
                      <a:pt x="293" y="37"/>
                    </a:lnTo>
                    <a:lnTo>
                      <a:pt x="291" y="37"/>
                    </a:lnTo>
                    <a:lnTo>
                      <a:pt x="289" y="38"/>
                    </a:lnTo>
                    <a:lnTo>
                      <a:pt x="287" y="38"/>
                    </a:lnTo>
                    <a:lnTo>
                      <a:pt x="285" y="38"/>
                    </a:lnTo>
                    <a:lnTo>
                      <a:pt x="283" y="38"/>
                    </a:lnTo>
                    <a:lnTo>
                      <a:pt x="281" y="38"/>
                    </a:lnTo>
                    <a:lnTo>
                      <a:pt x="279" y="39"/>
                    </a:lnTo>
                    <a:lnTo>
                      <a:pt x="276" y="39"/>
                    </a:lnTo>
                    <a:lnTo>
                      <a:pt x="274" y="40"/>
                    </a:lnTo>
                    <a:lnTo>
                      <a:pt x="272" y="40"/>
                    </a:lnTo>
                    <a:lnTo>
                      <a:pt x="270" y="41"/>
                    </a:lnTo>
                    <a:lnTo>
                      <a:pt x="266" y="42"/>
                    </a:lnTo>
                    <a:lnTo>
                      <a:pt x="262" y="43"/>
                    </a:lnTo>
                    <a:lnTo>
                      <a:pt x="258" y="45"/>
                    </a:lnTo>
                    <a:lnTo>
                      <a:pt x="254" y="46"/>
                    </a:lnTo>
                    <a:lnTo>
                      <a:pt x="251" y="47"/>
                    </a:lnTo>
                    <a:lnTo>
                      <a:pt x="248" y="48"/>
                    </a:lnTo>
                    <a:lnTo>
                      <a:pt x="245" y="49"/>
                    </a:lnTo>
                    <a:lnTo>
                      <a:pt x="242" y="50"/>
                    </a:lnTo>
                    <a:lnTo>
                      <a:pt x="239" y="51"/>
                    </a:lnTo>
                    <a:lnTo>
                      <a:pt x="237" y="52"/>
                    </a:lnTo>
                    <a:lnTo>
                      <a:pt x="235" y="52"/>
                    </a:lnTo>
                    <a:lnTo>
                      <a:pt x="232" y="53"/>
                    </a:lnTo>
                    <a:lnTo>
                      <a:pt x="230" y="54"/>
                    </a:lnTo>
                    <a:lnTo>
                      <a:pt x="228" y="54"/>
                    </a:lnTo>
                    <a:lnTo>
                      <a:pt x="226" y="55"/>
                    </a:lnTo>
                    <a:lnTo>
                      <a:pt x="224" y="55"/>
                    </a:lnTo>
                    <a:lnTo>
                      <a:pt x="221" y="56"/>
                    </a:lnTo>
                    <a:lnTo>
                      <a:pt x="219" y="56"/>
                    </a:lnTo>
                    <a:lnTo>
                      <a:pt x="217" y="56"/>
                    </a:lnTo>
                    <a:lnTo>
                      <a:pt x="216" y="56"/>
                    </a:lnTo>
                    <a:lnTo>
                      <a:pt x="214" y="56"/>
                    </a:lnTo>
                    <a:lnTo>
                      <a:pt x="212" y="56"/>
                    </a:lnTo>
                    <a:lnTo>
                      <a:pt x="210" y="57"/>
                    </a:lnTo>
                    <a:lnTo>
                      <a:pt x="208" y="56"/>
                    </a:lnTo>
                    <a:lnTo>
                      <a:pt x="206" y="56"/>
                    </a:lnTo>
                    <a:lnTo>
                      <a:pt x="204" y="56"/>
                    </a:lnTo>
                    <a:lnTo>
                      <a:pt x="201" y="56"/>
                    </a:lnTo>
                    <a:lnTo>
                      <a:pt x="199" y="56"/>
                    </a:lnTo>
                    <a:lnTo>
                      <a:pt x="197" y="56"/>
                    </a:lnTo>
                    <a:lnTo>
                      <a:pt x="194" y="55"/>
                    </a:lnTo>
                    <a:lnTo>
                      <a:pt x="191" y="55"/>
                    </a:lnTo>
                    <a:lnTo>
                      <a:pt x="188" y="54"/>
                    </a:lnTo>
                    <a:lnTo>
                      <a:pt x="185" y="54"/>
                    </a:lnTo>
                    <a:lnTo>
                      <a:pt x="182" y="54"/>
                    </a:lnTo>
                    <a:lnTo>
                      <a:pt x="180" y="53"/>
                    </a:lnTo>
                    <a:lnTo>
                      <a:pt x="178" y="53"/>
                    </a:lnTo>
                    <a:lnTo>
                      <a:pt x="175" y="53"/>
                    </a:lnTo>
                    <a:lnTo>
                      <a:pt x="173" y="53"/>
                    </a:lnTo>
                    <a:lnTo>
                      <a:pt x="171" y="53"/>
                    </a:lnTo>
                    <a:lnTo>
                      <a:pt x="169" y="53"/>
                    </a:lnTo>
                    <a:lnTo>
                      <a:pt x="166" y="53"/>
                    </a:lnTo>
                    <a:lnTo>
                      <a:pt x="164" y="53"/>
                    </a:lnTo>
                    <a:lnTo>
                      <a:pt x="162" y="53"/>
                    </a:lnTo>
                    <a:lnTo>
                      <a:pt x="160" y="54"/>
                    </a:lnTo>
                    <a:lnTo>
                      <a:pt x="158" y="54"/>
                    </a:lnTo>
                    <a:lnTo>
                      <a:pt x="156" y="54"/>
                    </a:lnTo>
                    <a:lnTo>
                      <a:pt x="155" y="54"/>
                    </a:lnTo>
                    <a:lnTo>
                      <a:pt x="153" y="54"/>
                    </a:lnTo>
                    <a:lnTo>
                      <a:pt x="151" y="55"/>
                    </a:lnTo>
                    <a:lnTo>
                      <a:pt x="149" y="55"/>
                    </a:lnTo>
                    <a:lnTo>
                      <a:pt x="147" y="55"/>
                    </a:lnTo>
                    <a:lnTo>
                      <a:pt x="145" y="56"/>
                    </a:lnTo>
                    <a:lnTo>
                      <a:pt x="143" y="56"/>
                    </a:lnTo>
                    <a:lnTo>
                      <a:pt x="141" y="56"/>
                    </a:lnTo>
                    <a:lnTo>
                      <a:pt x="139" y="56"/>
                    </a:lnTo>
                    <a:lnTo>
                      <a:pt x="137" y="56"/>
                    </a:lnTo>
                    <a:lnTo>
                      <a:pt x="134" y="57"/>
                    </a:lnTo>
                    <a:lnTo>
                      <a:pt x="132" y="57"/>
                    </a:lnTo>
                    <a:lnTo>
                      <a:pt x="129" y="57"/>
                    </a:lnTo>
                    <a:lnTo>
                      <a:pt x="127" y="57"/>
                    </a:lnTo>
                    <a:lnTo>
                      <a:pt x="124" y="57"/>
                    </a:lnTo>
                    <a:lnTo>
                      <a:pt x="121" y="57"/>
                    </a:lnTo>
                    <a:lnTo>
                      <a:pt x="119" y="56"/>
                    </a:lnTo>
                    <a:lnTo>
                      <a:pt x="116" y="56"/>
                    </a:lnTo>
                    <a:lnTo>
                      <a:pt x="114" y="56"/>
                    </a:lnTo>
                    <a:lnTo>
                      <a:pt x="113" y="56"/>
                    </a:lnTo>
                    <a:lnTo>
                      <a:pt x="112" y="56"/>
                    </a:lnTo>
                    <a:lnTo>
                      <a:pt x="111" y="56"/>
                    </a:lnTo>
                    <a:lnTo>
                      <a:pt x="110" y="55"/>
                    </a:lnTo>
                    <a:lnTo>
                      <a:pt x="108" y="55"/>
                    </a:lnTo>
                    <a:lnTo>
                      <a:pt x="107" y="54"/>
                    </a:lnTo>
                    <a:lnTo>
                      <a:pt x="106" y="54"/>
                    </a:lnTo>
                    <a:lnTo>
                      <a:pt x="105" y="54"/>
                    </a:lnTo>
                    <a:lnTo>
                      <a:pt x="103" y="53"/>
                    </a:lnTo>
                    <a:lnTo>
                      <a:pt x="102" y="52"/>
                    </a:lnTo>
                    <a:lnTo>
                      <a:pt x="100" y="52"/>
                    </a:lnTo>
                    <a:lnTo>
                      <a:pt x="99" y="52"/>
                    </a:lnTo>
                    <a:lnTo>
                      <a:pt x="98" y="52"/>
                    </a:lnTo>
                    <a:lnTo>
                      <a:pt x="96" y="51"/>
                    </a:lnTo>
                    <a:lnTo>
                      <a:pt x="94" y="50"/>
                    </a:lnTo>
                    <a:lnTo>
                      <a:pt x="93" y="50"/>
                    </a:lnTo>
                    <a:lnTo>
                      <a:pt x="91" y="50"/>
                    </a:lnTo>
                    <a:lnTo>
                      <a:pt x="89" y="49"/>
                    </a:lnTo>
                    <a:lnTo>
                      <a:pt x="88" y="48"/>
                    </a:lnTo>
                    <a:lnTo>
                      <a:pt x="86" y="48"/>
                    </a:lnTo>
                    <a:lnTo>
                      <a:pt x="84" y="48"/>
                    </a:lnTo>
                    <a:lnTo>
                      <a:pt x="82" y="47"/>
                    </a:lnTo>
                    <a:lnTo>
                      <a:pt x="80" y="47"/>
                    </a:lnTo>
                    <a:lnTo>
                      <a:pt x="78" y="47"/>
                    </a:lnTo>
                    <a:lnTo>
                      <a:pt x="76" y="47"/>
                    </a:lnTo>
                    <a:lnTo>
                      <a:pt x="74" y="47"/>
                    </a:lnTo>
                    <a:lnTo>
                      <a:pt x="72" y="47"/>
                    </a:lnTo>
                    <a:lnTo>
                      <a:pt x="70" y="47"/>
                    </a:lnTo>
                    <a:lnTo>
                      <a:pt x="68" y="47"/>
                    </a:lnTo>
                    <a:lnTo>
                      <a:pt x="66" y="47"/>
                    </a:lnTo>
                    <a:lnTo>
                      <a:pt x="65" y="47"/>
                    </a:lnTo>
                    <a:lnTo>
                      <a:pt x="63" y="46"/>
                    </a:lnTo>
                    <a:lnTo>
                      <a:pt x="62" y="46"/>
                    </a:lnTo>
                    <a:lnTo>
                      <a:pt x="61" y="46"/>
                    </a:lnTo>
                    <a:lnTo>
                      <a:pt x="60" y="46"/>
                    </a:lnTo>
                    <a:lnTo>
                      <a:pt x="59" y="46"/>
                    </a:lnTo>
                    <a:lnTo>
                      <a:pt x="57" y="45"/>
                    </a:lnTo>
                    <a:lnTo>
                      <a:pt x="56" y="45"/>
                    </a:lnTo>
                    <a:lnTo>
                      <a:pt x="54" y="45"/>
                    </a:lnTo>
                    <a:lnTo>
                      <a:pt x="53" y="44"/>
                    </a:lnTo>
                    <a:lnTo>
                      <a:pt x="51" y="44"/>
                    </a:lnTo>
                    <a:lnTo>
                      <a:pt x="50" y="44"/>
                    </a:lnTo>
                    <a:lnTo>
                      <a:pt x="48" y="43"/>
                    </a:lnTo>
                    <a:lnTo>
                      <a:pt x="47" y="43"/>
                    </a:lnTo>
                    <a:lnTo>
                      <a:pt x="45" y="43"/>
                    </a:lnTo>
                    <a:lnTo>
                      <a:pt x="43" y="42"/>
                    </a:lnTo>
                    <a:lnTo>
                      <a:pt x="42" y="42"/>
                    </a:lnTo>
                    <a:lnTo>
                      <a:pt x="40" y="42"/>
                    </a:lnTo>
                    <a:lnTo>
                      <a:pt x="39" y="42"/>
                    </a:lnTo>
                    <a:lnTo>
                      <a:pt x="37" y="42"/>
                    </a:lnTo>
                    <a:lnTo>
                      <a:pt x="35" y="42"/>
                    </a:lnTo>
                    <a:lnTo>
                      <a:pt x="34" y="42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29" y="42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5" y="42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20" y="44"/>
                    </a:lnTo>
                    <a:lnTo>
                      <a:pt x="19" y="44"/>
                    </a:lnTo>
                    <a:lnTo>
                      <a:pt x="19" y="43"/>
                    </a:lnTo>
                    <a:lnTo>
                      <a:pt x="18" y="43"/>
                    </a:lnTo>
                    <a:lnTo>
                      <a:pt x="17" y="42"/>
                    </a:lnTo>
                    <a:lnTo>
                      <a:pt x="16" y="42"/>
                    </a:lnTo>
                    <a:lnTo>
                      <a:pt x="15" y="42"/>
                    </a:lnTo>
                    <a:lnTo>
                      <a:pt x="15" y="41"/>
                    </a:lnTo>
                    <a:lnTo>
                      <a:pt x="14" y="40"/>
                    </a:lnTo>
                    <a:lnTo>
                      <a:pt x="13" y="39"/>
                    </a:lnTo>
                    <a:lnTo>
                      <a:pt x="12" y="38"/>
                    </a:lnTo>
                    <a:lnTo>
                      <a:pt x="11" y="38"/>
                    </a:lnTo>
                    <a:lnTo>
                      <a:pt x="10" y="38"/>
                    </a:lnTo>
                    <a:lnTo>
                      <a:pt x="10" y="37"/>
                    </a:lnTo>
                    <a:lnTo>
                      <a:pt x="9" y="37"/>
                    </a:lnTo>
                    <a:lnTo>
                      <a:pt x="8" y="37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5" y="37"/>
                    </a:lnTo>
                    <a:lnTo>
                      <a:pt x="4" y="38"/>
                    </a:lnTo>
                    <a:lnTo>
                      <a:pt x="3" y="38"/>
                    </a:lnTo>
                    <a:lnTo>
                      <a:pt x="2" y="38"/>
                    </a:lnTo>
                    <a:lnTo>
                      <a:pt x="1" y="38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1" y="36"/>
                    </a:lnTo>
                    <a:lnTo>
                      <a:pt x="2" y="35"/>
                    </a:lnTo>
                    <a:lnTo>
                      <a:pt x="3" y="34"/>
                    </a:lnTo>
                    <a:lnTo>
                      <a:pt x="4" y="34"/>
                    </a:lnTo>
                    <a:lnTo>
                      <a:pt x="5" y="33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8" y="31"/>
                    </a:lnTo>
                    <a:lnTo>
                      <a:pt x="9" y="30"/>
                    </a:lnTo>
                    <a:lnTo>
                      <a:pt x="10" y="30"/>
                    </a:lnTo>
                    <a:lnTo>
                      <a:pt x="11" y="29"/>
                    </a:lnTo>
                    <a:lnTo>
                      <a:pt x="12" y="29"/>
                    </a:lnTo>
                    <a:lnTo>
                      <a:pt x="13" y="29"/>
                    </a:lnTo>
                    <a:lnTo>
                      <a:pt x="14" y="28"/>
                    </a:lnTo>
                    <a:lnTo>
                      <a:pt x="15" y="28"/>
                    </a:lnTo>
                    <a:lnTo>
                      <a:pt x="17" y="28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20" y="27"/>
                    </a:lnTo>
                    <a:lnTo>
                      <a:pt x="21" y="26"/>
                    </a:lnTo>
                    <a:lnTo>
                      <a:pt x="22" y="26"/>
                    </a:lnTo>
                    <a:lnTo>
                      <a:pt x="23" y="26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27" y="26"/>
                    </a:lnTo>
                    <a:lnTo>
                      <a:pt x="28" y="26"/>
                    </a:lnTo>
                    <a:lnTo>
                      <a:pt x="29" y="26"/>
                    </a:lnTo>
                    <a:lnTo>
                      <a:pt x="30" y="25"/>
                    </a:lnTo>
                    <a:lnTo>
                      <a:pt x="31" y="25"/>
                    </a:lnTo>
                    <a:lnTo>
                      <a:pt x="32" y="26"/>
                    </a:lnTo>
                    <a:lnTo>
                      <a:pt x="33" y="26"/>
                    </a:lnTo>
                    <a:lnTo>
                      <a:pt x="33" y="25"/>
                    </a:lnTo>
                    <a:lnTo>
                      <a:pt x="34" y="25"/>
                    </a:lnTo>
                    <a:lnTo>
                      <a:pt x="34" y="24"/>
                    </a:lnTo>
                    <a:lnTo>
                      <a:pt x="34" y="23"/>
                    </a:lnTo>
                    <a:lnTo>
                      <a:pt x="35" y="23"/>
                    </a:lnTo>
                    <a:lnTo>
                      <a:pt x="35" y="22"/>
                    </a:lnTo>
                    <a:lnTo>
                      <a:pt x="35" y="21"/>
                    </a:lnTo>
                    <a:lnTo>
                      <a:pt x="36" y="21"/>
                    </a:lnTo>
                    <a:lnTo>
                      <a:pt x="36" y="20"/>
                    </a:lnTo>
                    <a:lnTo>
                      <a:pt x="37" y="19"/>
                    </a:lnTo>
                    <a:lnTo>
                      <a:pt x="38" y="19"/>
                    </a:lnTo>
                    <a:lnTo>
                      <a:pt x="39" y="19"/>
                    </a:lnTo>
                    <a:lnTo>
                      <a:pt x="40" y="19"/>
                    </a:lnTo>
                    <a:lnTo>
                      <a:pt x="41" y="19"/>
                    </a:lnTo>
                    <a:lnTo>
                      <a:pt x="42" y="19"/>
                    </a:lnTo>
                    <a:lnTo>
                      <a:pt x="43" y="19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5" y="18"/>
                    </a:lnTo>
                    <a:lnTo>
                      <a:pt x="46" y="18"/>
                    </a:lnTo>
                    <a:lnTo>
                      <a:pt x="47" y="18"/>
                    </a:lnTo>
                    <a:lnTo>
                      <a:pt x="48" y="18"/>
                    </a:lnTo>
                    <a:lnTo>
                      <a:pt x="49" y="18"/>
                    </a:lnTo>
                    <a:lnTo>
                      <a:pt x="50" y="18"/>
                    </a:lnTo>
                    <a:lnTo>
                      <a:pt x="51" y="18"/>
                    </a:lnTo>
                    <a:lnTo>
                      <a:pt x="52" y="17"/>
                    </a:lnTo>
                    <a:lnTo>
                      <a:pt x="53" y="17"/>
                    </a:lnTo>
                    <a:lnTo>
                      <a:pt x="54" y="17"/>
                    </a:lnTo>
                    <a:lnTo>
                      <a:pt x="55" y="17"/>
                    </a:lnTo>
                    <a:lnTo>
                      <a:pt x="57" y="16"/>
                    </a:lnTo>
                    <a:lnTo>
                      <a:pt x="58" y="16"/>
                    </a:lnTo>
                    <a:lnTo>
                      <a:pt x="59" y="16"/>
                    </a:lnTo>
                    <a:lnTo>
                      <a:pt x="61" y="16"/>
                    </a:lnTo>
                    <a:lnTo>
                      <a:pt x="63" y="16"/>
                    </a:lnTo>
                    <a:lnTo>
                      <a:pt x="64" y="16"/>
                    </a:lnTo>
                    <a:lnTo>
                      <a:pt x="66" y="15"/>
                    </a:lnTo>
                    <a:lnTo>
                      <a:pt x="70" y="15"/>
                    </a:lnTo>
                    <a:lnTo>
                      <a:pt x="74" y="14"/>
                    </a:lnTo>
                    <a:lnTo>
                      <a:pt x="78" y="14"/>
                    </a:lnTo>
                    <a:lnTo>
                      <a:pt x="82" y="13"/>
                    </a:lnTo>
                    <a:lnTo>
                      <a:pt x="86" y="12"/>
                    </a:lnTo>
                    <a:lnTo>
                      <a:pt x="89" y="11"/>
                    </a:lnTo>
                    <a:lnTo>
                      <a:pt x="94" y="10"/>
                    </a:lnTo>
                    <a:lnTo>
                      <a:pt x="98" y="9"/>
                    </a:lnTo>
                    <a:lnTo>
                      <a:pt x="102" y="9"/>
                    </a:lnTo>
                    <a:lnTo>
                      <a:pt x="107" y="8"/>
                    </a:lnTo>
                    <a:lnTo>
                      <a:pt x="111" y="7"/>
                    </a:lnTo>
                    <a:lnTo>
                      <a:pt x="116" y="6"/>
                    </a:lnTo>
                    <a:lnTo>
                      <a:pt x="120" y="5"/>
                    </a:lnTo>
                    <a:lnTo>
                      <a:pt x="124" y="4"/>
                    </a:lnTo>
                    <a:lnTo>
                      <a:pt x="129" y="4"/>
                    </a:lnTo>
                    <a:lnTo>
                      <a:pt x="133" y="3"/>
                    </a:lnTo>
                    <a:lnTo>
                      <a:pt x="138" y="2"/>
                    </a:lnTo>
                    <a:lnTo>
                      <a:pt x="142" y="2"/>
                    </a:lnTo>
                    <a:lnTo>
                      <a:pt x="147" y="1"/>
                    </a:lnTo>
                    <a:lnTo>
                      <a:pt x="151" y="1"/>
                    </a:lnTo>
                    <a:lnTo>
                      <a:pt x="155" y="0"/>
                    </a:lnTo>
                    <a:lnTo>
                      <a:pt x="159" y="0"/>
                    </a:lnTo>
                    <a:lnTo>
                      <a:pt x="164" y="0"/>
                    </a:lnTo>
                    <a:lnTo>
                      <a:pt x="168" y="0"/>
                    </a:lnTo>
                    <a:lnTo>
                      <a:pt x="173" y="0"/>
                    </a:lnTo>
                    <a:lnTo>
                      <a:pt x="177" y="0"/>
                    </a:lnTo>
                    <a:lnTo>
                      <a:pt x="181" y="0"/>
                    </a:lnTo>
                    <a:lnTo>
                      <a:pt x="185" y="0"/>
                    </a:lnTo>
                    <a:lnTo>
                      <a:pt x="189" y="0"/>
                    </a:lnTo>
                    <a:lnTo>
                      <a:pt x="193" y="1"/>
                    </a:lnTo>
                    <a:lnTo>
                      <a:pt x="197" y="2"/>
                    </a:lnTo>
                    <a:lnTo>
                      <a:pt x="201" y="3"/>
                    </a:lnTo>
                    <a:lnTo>
                      <a:pt x="202" y="3"/>
                    </a:lnTo>
                    <a:lnTo>
                      <a:pt x="203" y="4"/>
                    </a:lnTo>
                    <a:lnTo>
                      <a:pt x="204" y="4"/>
                    </a:lnTo>
                    <a:lnTo>
                      <a:pt x="205" y="4"/>
                    </a:lnTo>
                    <a:lnTo>
                      <a:pt x="205" y="5"/>
                    </a:lnTo>
                    <a:lnTo>
                      <a:pt x="206" y="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35" name="Freeform 49"/>
              <p:cNvSpPr>
                <a:spLocks noChangeAspect="1"/>
              </p:cNvSpPr>
              <p:nvPr/>
            </p:nvSpPr>
            <p:spPr bwMode="auto">
              <a:xfrm>
                <a:off x="1342" y="1458"/>
                <a:ext cx="329" cy="58"/>
              </a:xfrm>
              <a:custGeom>
                <a:avLst/>
                <a:gdLst>
                  <a:gd name="T0" fmla="*/ 210 w 329"/>
                  <a:gd name="T1" fmla="*/ 4 h 58"/>
                  <a:gd name="T2" fmla="*/ 217 w 329"/>
                  <a:gd name="T3" fmla="*/ 2 h 58"/>
                  <a:gd name="T4" fmla="*/ 223 w 329"/>
                  <a:gd name="T5" fmla="*/ 1 h 58"/>
                  <a:gd name="T6" fmla="*/ 229 w 329"/>
                  <a:gd name="T7" fmla="*/ 2 h 58"/>
                  <a:gd name="T8" fmla="*/ 238 w 329"/>
                  <a:gd name="T9" fmla="*/ 4 h 58"/>
                  <a:gd name="T10" fmla="*/ 256 w 329"/>
                  <a:gd name="T11" fmla="*/ 9 h 58"/>
                  <a:gd name="T12" fmla="*/ 277 w 329"/>
                  <a:gd name="T13" fmla="*/ 16 h 58"/>
                  <a:gd name="T14" fmla="*/ 297 w 329"/>
                  <a:gd name="T15" fmla="*/ 22 h 58"/>
                  <a:gd name="T16" fmla="*/ 305 w 329"/>
                  <a:gd name="T17" fmla="*/ 24 h 58"/>
                  <a:gd name="T18" fmla="*/ 312 w 329"/>
                  <a:gd name="T19" fmla="*/ 27 h 58"/>
                  <a:gd name="T20" fmla="*/ 319 w 329"/>
                  <a:gd name="T21" fmla="*/ 29 h 58"/>
                  <a:gd name="T22" fmla="*/ 327 w 329"/>
                  <a:gd name="T23" fmla="*/ 33 h 58"/>
                  <a:gd name="T24" fmla="*/ 317 w 329"/>
                  <a:gd name="T25" fmla="*/ 34 h 58"/>
                  <a:gd name="T26" fmla="*/ 304 w 329"/>
                  <a:gd name="T27" fmla="*/ 35 h 58"/>
                  <a:gd name="T28" fmla="*/ 289 w 329"/>
                  <a:gd name="T29" fmla="*/ 38 h 58"/>
                  <a:gd name="T30" fmla="*/ 272 w 329"/>
                  <a:gd name="T31" fmla="*/ 40 h 58"/>
                  <a:gd name="T32" fmla="*/ 245 w 329"/>
                  <a:gd name="T33" fmla="*/ 49 h 58"/>
                  <a:gd name="T34" fmla="*/ 226 w 329"/>
                  <a:gd name="T35" fmla="*/ 55 h 58"/>
                  <a:gd name="T36" fmla="*/ 210 w 329"/>
                  <a:gd name="T37" fmla="*/ 57 h 58"/>
                  <a:gd name="T38" fmla="*/ 191 w 329"/>
                  <a:gd name="T39" fmla="*/ 55 h 58"/>
                  <a:gd name="T40" fmla="*/ 171 w 329"/>
                  <a:gd name="T41" fmla="*/ 53 h 58"/>
                  <a:gd name="T42" fmla="*/ 155 w 329"/>
                  <a:gd name="T43" fmla="*/ 54 h 58"/>
                  <a:gd name="T44" fmla="*/ 139 w 329"/>
                  <a:gd name="T45" fmla="*/ 56 h 58"/>
                  <a:gd name="T46" fmla="*/ 119 w 329"/>
                  <a:gd name="T47" fmla="*/ 56 h 58"/>
                  <a:gd name="T48" fmla="*/ 108 w 329"/>
                  <a:gd name="T49" fmla="*/ 55 h 58"/>
                  <a:gd name="T50" fmla="*/ 98 w 329"/>
                  <a:gd name="T51" fmla="*/ 52 h 58"/>
                  <a:gd name="T52" fmla="*/ 84 w 329"/>
                  <a:gd name="T53" fmla="*/ 48 h 58"/>
                  <a:gd name="T54" fmla="*/ 68 w 329"/>
                  <a:gd name="T55" fmla="*/ 47 h 58"/>
                  <a:gd name="T56" fmla="*/ 57 w 329"/>
                  <a:gd name="T57" fmla="*/ 45 h 58"/>
                  <a:gd name="T58" fmla="*/ 45 w 329"/>
                  <a:gd name="T59" fmla="*/ 43 h 58"/>
                  <a:gd name="T60" fmla="*/ 32 w 329"/>
                  <a:gd name="T61" fmla="*/ 42 h 58"/>
                  <a:gd name="T62" fmla="*/ 21 w 329"/>
                  <a:gd name="T63" fmla="*/ 43 h 58"/>
                  <a:gd name="T64" fmla="*/ 18 w 329"/>
                  <a:gd name="T65" fmla="*/ 43 h 58"/>
                  <a:gd name="T66" fmla="*/ 16 w 329"/>
                  <a:gd name="T67" fmla="*/ 42 h 58"/>
                  <a:gd name="T68" fmla="*/ 14 w 329"/>
                  <a:gd name="T69" fmla="*/ 40 h 58"/>
                  <a:gd name="T70" fmla="*/ 11 w 329"/>
                  <a:gd name="T71" fmla="*/ 38 h 58"/>
                  <a:gd name="T72" fmla="*/ 9 w 329"/>
                  <a:gd name="T73" fmla="*/ 37 h 58"/>
                  <a:gd name="T74" fmla="*/ 6 w 329"/>
                  <a:gd name="T75" fmla="*/ 37 h 58"/>
                  <a:gd name="T76" fmla="*/ 3 w 329"/>
                  <a:gd name="T77" fmla="*/ 38 h 58"/>
                  <a:gd name="T78" fmla="*/ 0 w 329"/>
                  <a:gd name="T79" fmla="*/ 38 h 58"/>
                  <a:gd name="T80" fmla="*/ 7 w 329"/>
                  <a:gd name="T81" fmla="*/ 32 h 58"/>
                  <a:gd name="T82" fmla="*/ 15 w 329"/>
                  <a:gd name="T83" fmla="*/ 28 h 58"/>
                  <a:gd name="T84" fmla="*/ 24 w 329"/>
                  <a:gd name="T85" fmla="*/ 26 h 58"/>
                  <a:gd name="T86" fmla="*/ 33 w 329"/>
                  <a:gd name="T87" fmla="*/ 26 h 58"/>
                  <a:gd name="T88" fmla="*/ 34 w 329"/>
                  <a:gd name="T89" fmla="*/ 24 h 58"/>
                  <a:gd name="T90" fmla="*/ 35 w 329"/>
                  <a:gd name="T91" fmla="*/ 22 h 58"/>
                  <a:gd name="T92" fmla="*/ 36 w 329"/>
                  <a:gd name="T93" fmla="*/ 20 h 58"/>
                  <a:gd name="T94" fmla="*/ 39 w 329"/>
                  <a:gd name="T95" fmla="*/ 19 h 58"/>
                  <a:gd name="T96" fmla="*/ 44 w 329"/>
                  <a:gd name="T97" fmla="*/ 19 h 58"/>
                  <a:gd name="T98" fmla="*/ 51 w 329"/>
                  <a:gd name="T99" fmla="*/ 18 h 58"/>
                  <a:gd name="T100" fmla="*/ 61 w 329"/>
                  <a:gd name="T101" fmla="*/ 16 h 58"/>
                  <a:gd name="T102" fmla="*/ 86 w 329"/>
                  <a:gd name="T103" fmla="*/ 12 h 58"/>
                  <a:gd name="T104" fmla="*/ 120 w 329"/>
                  <a:gd name="T105" fmla="*/ 5 h 58"/>
                  <a:gd name="T106" fmla="*/ 155 w 329"/>
                  <a:gd name="T107" fmla="*/ 0 h 58"/>
                  <a:gd name="T108" fmla="*/ 189 w 329"/>
                  <a:gd name="T109" fmla="*/ 0 h 58"/>
                  <a:gd name="T110" fmla="*/ 202 w 329"/>
                  <a:gd name="T111" fmla="*/ 3 h 58"/>
                  <a:gd name="T112" fmla="*/ 204 w 329"/>
                  <a:gd name="T113" fmla="*/ 4 h 5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29"/>
                  <a:gd name="T172" fmla="*/ 0 h 58"/>
                  <a:gd name="T173" fmla="*/ 329 w 329"/>
                  <a:gd name="T174" fmla="*/ 58 h 5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29" h="58">
                    <a:moveTo>
                      <a:pt x="206" y="5"/>
                    </a:moveTo>
                    <a:lnTo>
                      <a:pt x="206" y="5"/>
                    </a:lnTo>
                    <a:lnTo>
                      <a:pt x="207" y="5"/>
                    </a:lnTo>
                    <a:lnTo>
                      <a:pt x="208" y="5"/>
                    </a:lnTo>
                    <a:lnTo>
                      <a:pt x="208" y="4"/>
                    </a:lnTo>
                    <a:lnTo>
                      <a:pt x="209" y="4"/>
                    </a:lnTo>
                    <a:lnTo>
                      <a:pt x="210" y="4"/>
                    </a:lnTo>
                    <a:lnTo>
                      <a:pt x="211" y="4"/>
                    </a:lnTo>
                    <a:lnTo>
                      <a:pt x="212" y="4"/>
                    </a:lnTo>
                    <a:lnTo>
                      <a:pt x="213" y="3"/>
                    </a:lnTo>
                    <a:lnTo>
                      <a:pt x="214" y="3"/>
                    </a:lnTo>
                    <a:lnTo>
                      <a:pt x="215" y="3"/>
                    </a:lnTo>
                    <a:lnTo>
                      <a:pt x="216" y="2"/>
                    </a:lnTo>
                    <a:lnTo>
                      <a:pt x="217" y="2"/>
                    </a:lnTo>
                    <a:lnTo>
                      <a:pt x="218" y="2"/>
                    </a:lnTo>
                    <a:lnTo>
                      <a:pt x="219" y="1"/>
                    </a:lnTo>
                    <a:lnTo>
                      <a:pt x="220" y="1"/>
                    </a:lnTo>
                    <a:lnTo>
                      <a:pt x="221" y="1"/>
                    </a:lnTo>
                    <a:lnTo>
                      <a:pt x="222" y="1"/>
                    </a:lnTo>
                    <a:lnTo>
                      <a:pt x="223" y="1"/>
                    </a:lnTo>
                    <a:lnTo>
                      <a:pt x="224" y="1"/>
                    </a:lnTo>
                    <a:lnTo>
                      <a:pt x="225" y="1"/>
                    </a:lnTo>
                    <a:lnTo>
                      <a:pt x="226" y="1"/>
                    </a:lnTo>
                    <a:lnTo>
                      <a:pt x="227" y="1"/>
                    </a:lnTo>
                    <a:lnTo>
                      <a:pt x="228" y="1"/>
                    </a:lnTo>
                    <a:lnTo>
                      <a:pt x="229" y="2"/>
                    </a:lnTo>
                    <a:lnTo>
                      <a:pt x="230" y="2"/>
                    </a:lnTo>
                    <a:lnTo>
                      <a:pt x="231" y="2"/>
                    </a:lnTo>
                    <a:lnTo>
                      <a:pt x="233" y="2"/>
                    </a:lnTo>
                    <a:lnTo>
                      <a:pt x="234" y="3"/>
                    </a:lnTo>
                    <a:lnTo>
                      <a:pt x="235" y="3"/>
                    </a:lnTo>
                    <a:lnTo>
                      <a:pt x="237" y="3"/>
                    </a:lnTo>
                    <a:lnTo>
                      <a:pt x="238" y="4"/>
                    </a:lnTo>
                    <a:lnTo>
                      <a:pt x="240" y="4"/>
                    </a:lnTo>
                    <a:lnTo>
                      <a:pt x="242" y="5"/>
                    </a:lnTo>
                    <a:lnTo>
                      <a:pt x="244" y="5"/>
                    </a:lnTo>
                    <a:lnTo>
                      <a:pt x="246" y="6"/>
                    </a:lnTo>
                    <a:lnTo>
                      <a:pt x="249" y="7"/>
                    </a:lnTo>
                    <a:lnTo>
                      <a:pt x="251" y="8"/>
                    </a:lnTo>
                    <a:lnTo>
                      <a:pt x="254" y="8"/>
                    </a:lnTo>
                    <a:lnTo>
                      <a:pt x="256" y="9"/>
                    </a:lnTo>
                    <a:lnTo>
                      <a:pt x="259" y="10"/>
                    </a:lnTo>
                    <a:lnTo>
                      <a:pt x="262" y="11"/>
                    </a:lnTo>
                    <a:lnTo>
                      <a:pt x="264" y="12"/>
                    </a:lnTo>
                    <a:lnTo>
                      <a:pt x="267" y="13"/>
                    </a:lnTo>
                    <a:lnTo>
                      <a:pt x="269" y="14"/>
                    </a:lnTo>
                    <a:lnTo>
                      <a:pt x="272" y="15"/>
                    </a:lnTo>
                    <a:lnTo>
                      <a:pt x="275" y="15"/>
                    </a:lnTo>
                    <a:lnTo>
                      <a:pt x="277" y="16"/>
                    </a:lnTo>
                    <a:lnTo>
                      <a:pt x="280" y="17"/>
                    </a:lnTo>
                    <a:lnTo>
                      <a:pt x="283" y="18"/>
                    </a:lnTo>
                    <a:lnTo>
                      <a:pt x="285" y="19"/>
                    </a:lnTo>
                    <a:lnTo>
                      <a:pt x="288" y="20"/>
                    </a:lnTo>
                    <a:lnTo>
                      <a:pt x="290" y="20"/>
                    </a:lnTo>
                    <a:lnTo>
                      <a:pt x="293" y="21"/>
                    </a:lnTo>
                    <a:lnTo>
                      <a:pt x="295" y="22"/>
                    </a:lnTo>
                    <a:lnTo>
                      <a:pt x="297" y="22"/>
                    </a:lnTo>
                    <a:lnTo>
                      <a:pt x="299" y="23"/>
                    </a:lnTo>
                    <a:lnTo>
                      <a:pt x="300" y="23"/>
                    </a:lnTo>
                    <a:lnTo>
                      <a:pt x="301" y="23"/>
                    </a:lnTo>
                    <a:lnTo>
                      <a:pt x="302" y="23"/>
                    </a:lnTo>
                    <a:lnTo>
                      <a:pt x="303" y="24"/>
                    </a:lnTo>
                    <a:lnTo>
                      <a:pt x="304" y="24"/>
                    </a:lnTo>
                    <a:lnTo>
                      <a:pt x="305" y="24"/>
                    </a:lnTo>
                    <a:lnTo>
                      <a:pt x="305" y="25"/>
                    </a:lnTo>
                    <a:lnTo>
                      <a:pt x="306" y="25"/>
                    </a:lnTo>
                    <a:lnTo>
                      <a:pt x="307" y="25"/>
                    </a:lnTo>
                    <a:lnTo>
                      <a:pt x="308" y="25"/>
                    </a:lnTo>
                    <a:lnTo>
                      <a:pt x="309" y="26"/>
                    </a:lnTo>
                    <a:lnTo>
                      <a:pt x="310" y="26"/>
                    </a:lnTo>
                    <a:lnTo>
                      <a:pt x="311" y="26"/>
                    </a:lnTo>
                    <a:lnTo>
                      <a:pt x="312" y="27"/>
                    </a:lnTo>
                    <a:lnTo>
                      <a:pt x="313" y="27"/>
                    </a:lnTo>
                    <a:lnTo>
                      <a:pt x="314" y="28"/>
                    </a:lnTo>
                    <a:lnTo>
                      <a:pt x="315" y="28"/>
                    </a:lnTo>
                    <a:lnTo>
                      <a:pt x="316" y="28"/>
                    </a:lnTo>
                    <a:lnTo>
                      <a:pt x="317" y="29"/>
                    </a:lnTo>
                    <a:lnTo>
                      <a:pt x="318" y="29"/>
                    </a:lnTo>
                    <a:lnTo>
                      <a:pt x="319" y="29"/>
                    </a:lnTo>
                    <a:lnTo>
                      <a:pt x="320" y="30"/>
                    </a:lnTo>
                    <a:lnTo>
                      <a:pt x="321" y="30"/>
                    </a:lnTo>
                    <a:lnTo>
                      <a:pt x="322" y="31"/>
                    </a:lnTo>
                    <a:lnTo>
                      <a:pt x="323" y="31"/>
                    </a:lnTo>
                    <a:lnTo>
                      <a:pt x="324" y="32"/>
                    </a:lnTo>
                    <a:lnTo>
                      <a:pt x="325" y="32"/>
                    </a:lnTo>
                    <a:lnTo>
                      <a:pt x="326" y="33"/>
                    </a:lnTo>
                    <a:lnTo>
                      <a:pt x="327" y="33"/>
                    </a:lnTo>
                    <a:lnTo>
                      <a:pt x="328" y="34"/>
                    </a:lnTo>
                    <a:lnTo>
                      <a:pt x="326" y="34"/>
                    </a:lnTo>
                    <a:lnTo>
                      <a:pt x="325" y="34"/>
                    </a:lnTo>
                    <a:lnTo>
                      <a:pt x="323" y="34"/>
                    </a:lnTo>
                    <a:lnTo>
                      <a:pt x="322" y="34"/>
                    </a:lnTo>
                    <a:lnTo>
                      <a:pt x="320" y="34"/>
                    </a:lnTo>
                    <a:lnTo>
                      <a:pt x="319" y="34"/>
                    </a:lnTo>
                    <a:lnTo>
                      <a:pt x="317" y="34"/>
                    </a:lnTo>
                    <a:lnTo>
                      <a:pt x="316" y="34"/>
                    </a:lnTo>
                    <a:lnTo>
                      <a:pt x="314" y="34"/>
                    </a:lnTo>
                    <a:lnTo>
                      <a:pt x="312" y="34"/>
                    </a:lnTo>
                    <a:lnTo>
                      <a:pt x="311" y="34"/>
                    </a:lnTo>
                    <a:lnTo>
                      <a:pt x="309" y="34"/>
                    </a:lnTo>
                    <a:lnTo>
                      <a:pt x="307" y="34"/>
                    </a:lnTo>
                    <a:lnTo>
                      <a:pt x="306" y="35"/>
                    </a:lnTo>
                    <a:lnTo>
                      <a:pt x="304" y="35"/>
                    </a:lnTo>
                    <a:lnTo>
                      <a:pt x="302" y="35"/>
                    </a:lnTo>
                    <a:lnTo>
                      <a:pt x="300" y="36"/>
                    </a:lnTo>
                    <a:lnTo>
                      <a:pt x="298" y="36"/>
                    </a:lnTo>
                    <a:lnTo>
                      <a:pt x="297" y="36"/>
                    </a:lnTo>
                    <a:lnTo>
                      <a:pt x="295" y="36"/>
                    </a:lnTo>
                    <a:lnTo>
                      <a:pt x="293" y="37"/>
                    </a:lnTo>
                    <a:lnTo>
                      <a:pt x="291" y="37"/>
                    </a:lnTo>
                    <a:lnTo>
                      <a:pt x="289" y="38"/>
                    </a:lnTo>
                    <a:lnTo>
                      <a:pt x="287" y="38"/>
                    </a:lnTo>
                    <a:lnTo>
                      <a:pt x="285" y="38"/>
                    </a:lnTo>
                    <a:lnTo>
                      <a:pt x="283" y="38"/>
                    </a:lnTo>
                    <a:lnTo>
                      <a:pt x="281" y="38"/>
                    </a:lnTo>
                    <a:lnTo>
                      <a:pt x="279" y="39"/>
                    </a:lnTo>
                    <a:lnTo>
                      <a:pt x="276" y="39"/>
                    </a:lnTo>
                    <a:lnTo>
                      <a:pt x="274" y="40"/>
                    </a:lnTo>
                    <a:lnTo>
                      <a:pt x="272" y="40"/>
                    </a:lnTo>
                    <a:lnTo>
                      <a:pt x="270" y="41"/>
                    </a:lnTo>
                    <a:lnTo>
                      <a:pt x="266" y="42"/>
                    </a:lnTo>
                    <a:lnTo>
                      <a:pt x="262" y="43"/>
                    </a:lnTo>
                    <a:lnTo>
                      <a:pt x="258" y="45"/>
                    </a:lnTo>
                    <a:lnTo>
                      <a:pt x="254" y="46"/>
                    </a:lnTo>
                    <a:lnTo>
                      <a:pt x="251" y="47"/>
                    </a:lnTo>
                    <a:lnTo>
                      <a:pt x="248" y="48"/>
                    </a:lnTo>
                    <a:lnTo>
                      <a:pt x="245" y="49"/>
                    </a:lnTo>
                    <a:lnTo>
                      <a:pt x="242" y="50"/>
                    </a:lnTo>
                    <a:lnTo>
                      <a:pt x="239" y="51"/>
                    </a:lnTo>
                    <a:lnTo>
                      <a:pt x="237" y="52"/>
                    </a:lnTo>
                    <a:lnTo>
                      <a:pt x="235" y="52"/>
                    </a:lnTo>
                    <a:lnTo>
                      <a:pt x="232" y="53"/>
                    </a:lnTo>
                    <a:lnTo>
                      <a:pt x="230" y="54"/>
                    </a:lnTo>
                    <a:lnTo>
                      <a:pt x="228" y="54"/>
                    </a:lnTo>
                    <a:lnTo>
                      <a:pt x="226" y="55"/>
                    </a:lnTo>
                    <a:lnTo>
                      <a:pt x="224" y="55"/>
                    </a:lnTo>
                    <a:lnTo>
                      <a:pt x="221" y="56"/>
                    </a:lnTo>
                    <a:lnTo>
                      <a:pt x="219" y="56"/>
                    </a:lnTo>
                    <a:lnTo>
                      <a:pt x="217" y="56"/>
                    </a:lnTo>
                    <a:lnTo>
                      <a:pt x="216" y="56"/>
                    </a:lnTo>
                    <a:lnTo>
                      <a:pt x="214" y="56"/>
                    </a:lnTo>
                    <a:lnTo>
                      <a:pt x="212" y="56"/>
                    </a:lnTo>
                    <a:lnTo>
                      <a:pt x="210" y="57"/>
                    </a:lnTo>
                    <a:lnTo>
                      <a:pt x="208" y="56"/>
                    </a:lnTo>
                    <a:lnTo>
                      <a:pt x="206" y="56"/>
                    </a:lnTo>
                    <a:lnTo>
                      <a:pt x="204" y="56"/>
                    </a:lnTo>
                    <a:lnTo>
                      <a:pt x="201" y="56"/>
                    </a:lnTo>
                    <a:lnTo>
                      <a:pt x="199" y="56"/>
                    </a:lnTo>
                    <a:lnTo>
                      <a:pt x="197" y="56"/>
                    </a:lnTo>
                    <a:lnTo>
                      <a:pt x="194" y="55"/>
                    </a:lnTo>
                    <a:lnTo>
                      <a:pt x="191" y="55"/>
                    </a:lnTo>
                    <a:lnTo>
                      <a:pt x="188" y="54"/>
                    </a:lnTo>
                    <a:lnTo>
                      <a:pt x="185" y="54"/>
                    </a:lnTo>
                    <a:lnTo>
                      <a:pt x="182" y="54"/>
                    </a:lnTo>
                    <a:lnTo>
                      <a:pt x="180" y="53"/>
                    </a:lnTo>
                    <a:lnTo>
                      <a:pt x="178" y="53"/>
                    </a:lnTo>
                    <a:lnTo>
                      <a:pt x="175" y="53"/>
                    </a:lnTo>
                    <a:lnTo>
                      <a:pt x="173" y="53"/>
                    </a:lnTo>
                    <a:lnTo>
                      <a:pt x="171" y="53"/>
                    </a:lnTo>
                    <a:lnTo>
                      <a:pt x="169" y="53"/>
                    </a:lnTo>
                    <a:lnTo>
                      <a:pt x="166" y="53"/>
                    </a:lnTo>
                    <a:lnTo>
                      <a:pt x="164" y="53"/>
                    </a:lnTo>
                    <a:lnTo>
                      <a:pt x="162" y="53"/>
                    </a:lnTo>
                    <a:lnTo>
                      <a:pt x="160" y="54"/>
                    </a:lnTo>
                    <a:lnTo>
                      <a:pt x="158" y="54"/>
                    </a:lnTo>
                    <a:lnTo>
                      <a:pt x="156" y="54"/>
                    </a:lnTo>
                    <a:lnTo>
                      <a:pt x="155" y="54"/>
                    </a:lnTo>
                    <a:lnTo>
                      <a:pt x="153" y="54"/>
                    </a:lnTo>
                    <a:lnTo>
                      <a:pt x="151" y="55"/>
                    </a:lnTo>
                    <a:lnTo>
                      <a:pt x="149" y="55"/>
                    </a:lnTo>
                    <a:lnTo>
                      <a:pt x="147" y="55"/>
                    </a:lnTo>
                    <a:lnTo>
                      <a:pt x="145" y="56"/>
                    </a:lnTo>
                    <a:lnTo>
                      <a:pt x="143" y="56"/>
                    </a:lnTo>
                    <a:lnTo>
                      <a:pt x="141" y="56"/>
                    </a:lnTo>
                    <a:lnTo>
                      <a:pt x="139" y="56"/>
                    </a:lnTo>
                    <a:lnTo>
                      <a:pt x="137" y="56"/>
                    </a:lnTo>
                    <a:lnTo>
                      <a:pt x="134" y="57"/>
                    </a:lnTo>
                    <a:lnTo>
                      <a:pt x="132" y="57"/>
                    </a:lnTo>
                    <a:lnTo>
                      <a:pt x="129" y="57"/>
                    </a:lnTo>
                    <a:lnTo>
                      <a:pt x="127" y="57"/>
                    </a:lnTo>
                    <a:lnTo>
                      <a:pt x="124" y="57"/>
                    </a:lnTo>
                    <a:lnTo>
                      <a:pt x="121" y="57"/>
                    </a:lnTo>
                    <a:lnTo>
                      <a:pt x="119" y="56"/>
                    </a:lnTo>
                    <a:lnTo>
                      <a:pt x="116" y="56"/>
                    </a:lnTo>
                    <a:lnTo>
                      <a:pt x="114" y="56"/>
                    </a:lnTo>
                    <a:lnTo>
                      <a:pt x="113" y="56"/>
                    </a:lnTo>
                    <a:lnTo>
                      <a:pt x="112" y="56"/>
                    </a:lnTo>
                    <a:lnTo>
                      <a:pt x="111" y="56"/>
                    </a:lnTo>
                    <a:lnTo>
                      <a:pt x="110" y="55"/>
                    </a:lnTo>
                    <a:lnTo>
                      <a:pt x="108" y="55"/>
                    </a:lnTo>
                    <a:lnTo>
                      <a:pt x="107" y="54"/>
                    </a:lnTo>
                    <a:lnTo>
                      <a:pt x="106" y="54"/>
                    </a:lnTo>
                    <a:lnTo>
                      <a:pt x="105" y="54"/>
                    </a:lnTo>
                    <a:lnTo>
                      <a:pt x="103" y="53"/>
                    </a:lnTo>
                    <a:lnTo>
                      <a:pt x="102" y="52"/>
                    </a:lnTo>
                    <a:lnTo>
                      <a:pt x="100" y="52"/>
                    </a:lnTo>
                    <a:lnTo>
                      <a:pt x="99" y="52"/>
                    </a:lnTo>
                    <a:lnTo>
                      <a:pt x="98" y="52"/>
                    </a:lnTo>
                    <a:lnTo>
                      <a:pt x="96" y="51"/>
                    </a:lnTo>
                    <a:lnTo>
                      <a:pt x="94" y="50"/>
                    </a:lnTo>
                    <a:lnTo>
                      <a:pt x="93" y="50"/>
                    </a:lnTo>
                    <a:lnTo>
                      <a:pt x="91" y="50"/>
                    </a:lnTo>
                    <a:lnTo>
                      <a:pt x="89" y="49"/>
                    </a:lnTo>
                    <a:lnTo>
                      <a:pt x="88" y="48"/>
                    </a:lnTo>
                    <a:lnTo>
                      <a:pt x="86" y="48"/>
                    </a:lnTo>
                    <a:lnTo>
                      <a:pt x="84" y="48"/>
                    </a:lnTo>
                    <a:lnTo>
                      <a:pt x="82" y="47"/>
                    </a:lnTo>
                    <a:lnTo>
                      <a:pt x="80" y="47"/>
                    </a:lnTo>
                    <a:lnTo>
                      <a:pt x="78" y="47"/>
                    </a:lnTo>
                    <a:lnTo>
                      <a:pt x="76" y="47"/>
                    </a:lnTo>
                    <a:lnTo>
                      <a:pt x="74" y="47"/>
                    </a:lnTo>
                    <a:lnTo>
                      <a:pt x="72" y="47"/>
                    </a:lnTo>
                    <a:lnTo>
                      <a:pt x="70" y="47"/>
                    </a:lnTo>
                    <a:lnTo>
                      <a:pt x="68" y="47"/>
                    </a:lnTo>
                    <a:lnTo>
                      <a:pt x="66" y="47"/>
                    </a:lnTo>
                    <a:lnTo>
                      <a:pt x="65" y="47"/>
                    </a:lnTo>
                    <a:lnTo>
                      <a:pt x="63" y="46"/>
                    </a:lnTo>
                    <a:lnTo>
                      <a:pt x="62" y="46"/>
                    </a:lnTo>
                    <a:lnTo>
                      <a:pt x="61" y="46"/>
                    </a:lnTo>
                    <a:lnTo>
                      <a:pt x="60" y="46"/>
                    </a:lnTo>
                    <a:lnTo>
                      <a:pt x="59" y="46"/>
                    </a:lnTo>
                    <a:lnTo>
                      <a:pt x="57" y="45"/>
                    </a:lnTo>
                    <a:lnTo>
                      <a:pt x="56" y="45"/>
                    </a:lnTo>
                    <a:lnTo>
                      <a:pt x="54" y="45"/>
                    </a:lnTo>
                    <a:lnTo>
                      <a:pt x="53" y="44"/>
                    </a:lnTo>
                    <a:lnTo>
                      <a:pt x="51" y="44"/>
                    </a:lnTo>
                    <a:lnTo>
                      <a:pt x="50" y="44"/>
                    </a:lnTo>
                    <a:lnTo>
                      <a:pt x="48" y="43"/>
                    </a:lnTo>
                    <a:lnTo>
                      <a:pt x="47" y="43"/>
                    </a:lnTo>
                    <a:lnTo>
                      <a:pt x="45" y="43"/>
                    </a:lnTo>
                    <a:lnTo>
                      <a:pt x="43" y="42"/>
                    </a:lnTo>
                    <a:lnTo>
                      <a:pt x="42" y="42"/>
                    </a:lnTo>
                    <a:lnTo>
                      <a:pt x="40" y="42"/>
                    </a:lnTo>
                    <a:lnTo>
                      <a:pt x="39" y="42"/>
                    </a:lnTo>
                    <a:lnTo>
                      <a:pt x="37" y="42"/>
                    </a:lnTo>
                    <a:lnTo>
                      <a:pt x="35" y="42"/>
                    </a:lnTo>
                    <a:lnTo>
                      <a:pt x="34" y="42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29" y="42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5" y="42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20" y="44"/>
                    </a:lnTo>
                    <a:lnTo>
                      <a:pt x="19" y="44"/>
                    </a:lnTo>
                    <a:lnTo>
                      <a:pt x="19" y="43"/>
                    </a:lnTo>
                    <a:lnTo>
                      <a:pt x="18" y="43"/>
                    </a:lnTo>
                    <a:lnTo>
                      <a:pt x="17" y="42"/>
                    </a:lnTo>
                    <a:lnTo>
                      <a:pt x="16" y="42"/>
                    </a:lnTo>
                    <a:lnTo>
                      <a:pt x="15" y="42"/>
                    </a:lnTo>
                    <a:lnTo>
                      <a:pt x="15" y="41"/>
                    </a:lnTo>
                    <a:lnTo>
                      <a:pt x="14" y="40"/>
                    </a:lnTo>
                    <a:lnTo>
                      <a:pt x="13" y="39"/>
                    </a:lnTo>
                    <a:lnTo>
                      <a:pt x="12" y="38"/>
                    </a:lnTo>
                    <a:lnTo>
                      <a:pt x="11" y="38"/>
                    </a:lnTo>
                    <a:lnTo>
                      <a:pt x="10" y="38"/>
                    </a:lnTo>
                    <a:lnTo>
                      <a:pt x="10" y="37"/>
                    </a:lnTo>
                    <a:lnTo>
                      <a:pt x="9" y="37"/>
                    </a:lnTo>
                    <a:lnTo>
                      <a:pt x="8" y="37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5" y="37"/>
                    </a:lnTo>
                    <a:lnTo>
                      <a:pt x="4" y="38"/>
                    </a:lnTo>
                    <a:lnTo>
                      <a:pt x="3" y="38"/>
                    </a:lnTo>
                    <a:lnTo>
                      <a:pt x="2" y="38"/>
                    </a:lnTo>
                    <a:lnTo>
                      <a:pt x="1" y="38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1" y="36"/>
                    </a:lnTo>
                    <a:lnTo>
                      <a:pt x="2" y="35"/>
                    </a:lnTo>
                    <a:lnTo>
                      <a:pt x="3" y="34"/>
                    </a:lnTo>
                    <a:lnTo>
                      <a:pt x="4" y="34"/>
                    </a:lnTo>
                    <a:lnTo>
                      <a:pt x="5" y="33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8" y="31"/>
                    </a:lnTo>
                    <a:lnTo>
                      <a:pt x="9" y="30"/>
                    </a:lnTo>
                    <a:lnTo>
                      <a:pt x="10" y="30"/>
                    </a:lnTo>
                    <a:lnTo>
                      <a:pt x="11" y="29"/>
                    </a:lnTo>
                    <a:lnTo>
                      <a:pt x="12" y="29"/>
                    </a:lnTo>
                    <a:lnTo>
                      <a:pt x="13" y="29"/>
                    </a:lnTo>
                    <a:lnTo>
                      <a:pt x="14" y="28"/>
                    </a:lnTo>
                    <a:lnTo>
                      <a:pt x="15" y="28"/>
                    </a:lnTo>
                    <a:lnTo>
                      <a:pt x="17" y="28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20" y="27"/>
                    </a:lnTo>
                    <a:lnTo>
                      <a:pt x="21" y="26"/>
                    </a:lnTo>
                    <a:lnTo>
                      <a:pt x="22" y="26"/>
                    </a:lnTo>
                    <a:lnTo>
                      <a:pt x="23" y="26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27" y="26"/>
                    </a:lnTo>
                    <a:lnTo>
                      <a:pt x="28" y="26"/>
                    </a:lnTo>
                    <a:lnTo>
                      <a:pt x="29" y="26"/>
                    </a:lnTo>
                    <a:lnTo>
                      <a:pt x="30" y="25"/>
                    </a:lnTo>
                    <a:lnTo>
                      <a:pt x="31" y="25"/>
                    </a:lnTo>
                    <a:lnTo>
                      <a:pt x="32" y="26"/>
                    </a:lnTo>
                    <a:lnTo>
                      <a:pt x="33" y="26"/>
                    </a:lnTo>
                    <a:lnTo>
                      <a:pt x="33" y="25"/>
                    </a:lnTo>
                    <a:lnTo>
                      <a:pt x="34" y="25"/>
                    </a:lnTo>
                    <a:lnTo>
                      <a:pt x="34" y="24"/>
                    </a:lnTo>
                    <a:lnTo>
                      <a:pt x="34" y="23"/>
                    </a:lnTo>
                    <a:lnTo>
                      <a:pt x="35" y="23"/>
                    </a:lnTo>
                    <a:lnTo>
                      <a:pt x="35" y="22"/>
                    </a:lnTo>
                    <a:lnTo>
                      <a:pt x="35" y="21"/>
                    </a:lnTo>
                    <a:lnTo>
                      <a:pt x="36" y="21"/>
                    </a:lnTo>
                    <a:lnTo>
                      <a:pt x="36" y="20"/>
                    </a:lnTo>
                    <a:lnTo>
                      <a:pt x="37" y="19"/>
                    </a:lnTo>
                    <a:lnTo>
                      <a:pt x="38" y="19"/>
                    </a:lnTo>
                    <a:lnTo>
                      <a:pt x="39" y="19"/>
                    </a:lnTo>
                    <a:lnTo>
                      <a:pt x="40" y="19"/>
                    </a:lnTo>
                    <a:lnTo>
                      <a:pt x="41" y="19"/>
                    </a:lnTo>
                    <a:lnTo>
                      <a:pt x="42" y="19"/>
                    </a:lnTo>
                    <a:lnTo>
                      <a:pt x="43" y="19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5" y="18"/>
                    </a:lnTo>
                    <a:lnTo>
                      <a:pt x="46" y="18"/>
                    </a:lnTo>
                    <a:lnTo>
                      <a:pt x="47" y="18"/>
                    </a:lnTo>
                    <a:lnTo>
                      <a:pt x="48" y="18"/>
                    </a:lnTo>
                    <a:lnTo>
                      <a:pt x="49" y="18"/>
                    </a:lnTo>
                    <a:lnTo>
                      <a:pt x="50" y="18"/>
                    </a:lnTo>
                    <a:lnTo>
                      <a:pt x="51" y="18"/>
                    </a:lnTo>
                    <a:lnTo>
                      <a:pt x="52" y="17"/>
                    </a:lnTo>
                    <a:lnTo>
                      <a:pt x="53" y="17"/>
                    </a:lnTo>
                    <a:lnTo>
                      <a:pt x="54" y="17"/>
                    </a:lnTo>
                    <a:lnTo>
                      <a:pt x="55" y="17"/>
                    </a:lnTo>
                    <a:lnTo>
                      <a:pt x="57" y="16"/>
                    </a:lnTo>
                    <a:lnTo>
                      <a:pt x="58" y="16"/>
                    </a:lnTo>
                    <a:lnTo>
                      <a:pt x="59" y="16"/>
                    </a:lnTo>
                    <a:lnTo>
                      <a:pt x="61" y="16"/>
                    </a:lnTo>
                    <a:lnTo>
                      <a:pt x="63" y="16"/>
                    </a:lnTo>
                    <a:lnTo>
                      <a:pt x="64" y="16"/>
                    </a:lnTo>
                    <a:lnTo>
                      <a:pt x="66" y="15"/>
                    </a:lnTo>
                    <a:lnTo>
                      <a:pt x="70" y="15"/>
                    </a:lnTo>
                    <a:lnTo>
                      <a:pt x="74" y="14"/>
                    </a:lnTo>
                    <a:lnTo>
                      <a:pt x="78" y="14"/>
                    </a:lnTo>
                    <a:lnTo>
                      <a:pt x="82" y="13"/>
                    </a:lnTo>
                    <a:lnTo>
                      <a:pt x="86" y="12"/>
                    </a:lnTo>
                    <a:lnTo>
                      <a:pt x="89" y="11"/>
                    </a:lnTo>
                    <a:lnTo>
                      <a:pt x="94" y="10"/>
                    </a:lnTo>
                    <a:lnTo>
                      <a:pt x="98" y="9"/>
                    </a:lnTo>
                    <a:lnTo>
                      <a:pt x="102" y="9"/>
                    </a:lnTo>
                    <a:lnTo>
                      <a:pt x="107" y="8"/>
                    </a:lnTo>
                    <a:lnTo>
                      <a:pt x="111" y="7"/>
                    </a:lnTo>
                    <a:lnTo>
                      <a:pt x="116" y="6"/>
                    </a:lnTo>
                    <a:lnTo>
                      <a:pt x="120" y="5"/>
                    </a:lnTo>
                    <a:lnTo>
                      <a:pt x="124" y="4"/>
                    </a:lnTo>
                    <a:lnTo>
                      <a:pt x="129" y="4"/>
                    </a:lnTo>
                    <a:lnTo>
                      <a:pt x="133" y="3"/>
                    </a:lnTo>
                    <a:lnTo>
                      <a:pt x="138" y="2"/>
                    </a:lnTo>
                    <a:lnTo>
                      <a:pt x="142" y="2"/>
                    </a:lnTo>
                    <a:lnTo>
                      <a:pt x="147" y="1"/>
                    </a:lnTo>
                    <a:lnTo>
                      <a:pt x="151" y="1"/>
                    </a:lnTo>
                    <a:lnTo>
                      <a:pt x="155" y="0"/>
                    </a:lnTo>
                    <a:lnTo>
                      <a:pt x="159" y="0"/>
                    </a:lnTo>
                    <a:lnTo>
                      <a:pt x="164" y="0"/>
                    </a:lnTo>
                    <a:lnTo>
                      <a:pt x="168" y="0"/>
                    </a:lnTo>
                    <a:lnTo>
                      <a:pt x="173" y="0"/>
                    </a:lnTo>
                    <a:lnTo>
                      <a:pt x="177" y="0"/>
                    </a:lnTo>
                    <a:lnTo>
                      <a:pt x="181" y="0"/>
                    </a:lnTo>
                    <a:lnTo>
                      <a:pt x="185" y="0"/>
                    </a:lnTo>
                    <a:lnTo>
                      <a:pt x="189" y="0"/>
                    </a:lnTo>
                    <a:lnTo>
                      <a:pt x="193" y="1"/>
                    </a:lnTo>
                    <a:lnTo>
                      <a:pt x="197" y="2"/>
                    </a:lnTo>
                    <a:lnTo>
                      <a:pt x="201" y="3"/>
                    </a:lnTo>
                    <a:lnTo>
                      <a:pt x="202" y="3"/>
                    </a:lnTo>
                    <a:lnTo>
                      <a:pt x="203" y="4"/>
                    </a:lnTo>
                    <a:lnTo>
                      <a:pt x="204" y="4"/>
                    </a:lnTo>
                    <a:lnTo>
                      <a:pt x="205" y="4"/>
                    </a:lnTo>
                    <a:lnTo>
                      <a:pt x="205" y="5"/>
                    </a:lnTo>
                    <a:lnTo>
                      <a:pt x="206" y="5"/>
                    </a:lnTo>
                  </a:path>
                </a:pathLst>
              </a:custGeom>
              <a:noFill/>
              <a:ln w="12699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36" name="Freeform 50"/>
              <p:cNvSpPr>
                <a:spLocks noChangeAspect="1"/>
              </p:cNvSpPr>
              <p:nvPr/>
            </p:nvSpPr>
            <p:spPr bwMode="auto">
              <a:xfrm>
                <a:off x="1342" y="1482"/>
                <a:ext cx="276" cy="34"/>
              </a:xfrm>
              <a:custGeom>
                <a:avLst/>
                <a:gdLst>
                  <a:gd name="T0" fmla="*/ 114 w 276"/>
                  <a:gd name="T1" fmla="*/ 0 h 34"/>
                  <a:gd name="T2" fmla="*/ 123 w 276"/>
                  <a:gd name="T3" fmla="*/ 2 h 34"/>
                  <a:gd name="T4" fmla="*/ 136 w 276"/>
                  <a:gd name="T5" fmla="*/ 6 h 34"/>
                  <a:gd name="T6" fmla="*/ 150 w 276"/>
                  <a:gd name="T7" fmla="*/ 10 h 34"/>
                  <a:gd name="T8" fmla="*/ 163 w 276"/>
                  <a:gd name="T9" fmla="*/ 14 h 34"/>
                  <a:gd name="T10" fmla="*/ 172 w 276"/>
                  <a:gd name="T11" fmla="*/ 17 h 34"/>
                  <a:gd name="T12" fmla="*/ 178 w 276"/>
                  <a:gd name="T13" fmla="*/ 17 h 34"/>
                  <a:gd name="T14" fmla="*/ 184 w 276"/>
                  <a:gd name="T15" fmla="*/ 18 h 34"/>
                  <a:gd name="T16" fmla="*/ 191 w 276"/>
                  <a:gd name="T17" fmla="*/ 18 h 34"/>
                  <a:gd name="T18" fmla="*/ 197 w 276"/>
                  <a:gd name="T19" fmla="*/ 19 h 34"/>
                  <a:gd name="T20" fmla="*/ 204 w 276"/>
                  <a:gd name="T21" fmla="*/ 22 h 34"/>
                  <a:gd name="T22" fmla="*/ 220 w 276"/>
                  <a:gd name="T23" fmla="*/ 23 h 34"/>
                  <a:gd name="T24" fmla="*/ 241 w 276"/>
                  <a:gd name="T25" fmla="*/ 21 h 34"/>
                  <a:gd name="T26" fmla="*/ 261 w 276"/>
                  <a:gd name="T27" fmla="*/ 18 h 34"/>
                  <a:gd name="T28" fmla="*/ 273 w 276"/>
                  <a:gd name="T29" fmla="*/ 16 h 34"/>
                  <a:gd name="T30" fmla="*/ 270 w 276"/>
                  <a:gd name="T31" fmla="*/ 17 h 34"/>
                  <a:gd name="T32" fmla="*/ 248 w 276"/>
                  <a:gd name="T33" fmla="*/ 24 h 34"/>
                  <a:gd name="T34" fmla="*/ 232 w 276"/>
                  <a:gd name="T35" fmla="*/ 29 h 34"/>
                  <a:gd name="T36" fmla="*/ 219 w 276"/>
                  <a:gd name="T37" fmla="*/ 32 h 34"/>
                  <a:gd name="T38" fmla="*/ 208 w 276"/>
                  <a:gd name="T39" fmla="*/ 32 h 34"/>
                  <a:gd name="T40" fmla="*/ 194 w 276"/>
                  <a:gd name="T41" fmla="*/ 31 h 34"/>
                  <a:gd name="T42" fmla="*/ 178 w 276"/>
                  <a:gd name="T43" fmla="*/ 29 h 34"/>
                  <a:gd name="T44" fmla="*/ 164 w 276"/>
                  <a:gd name="T45" fmla="*/ 29 h 34"/>
                  <a:gd name="T46" fmla="*/ 153 w 276"/>
                  <a:gd name="T47" fmla="*/ 30 h 34"/>
                  <a:gd name="T48" fmla="*/ 141 w 276"/>
                  <a:gd name="T49" fmla="*/ 32 h 34"/>
                  <a:gd name="T50" fmla="*/ 127 w 276"/>
                  <a:gd name="T51" fmla="*/ 33 h 34"/>
                  <a:gd name="T52" fmla="*/ 114 w 276"/>
                  <a:gd name="T53" fmla="*/ 32 h 34"/>
                  <a:gd name="T54" fmla="*/ 107 w 276"/>
                  <a:gd name="T55" fmla="*/ 30 h 34"/>
                  <a:gd name="T56" fmla="*/ 99 w 276"/>
                  <a:gd name="T57" fmla="*/ 28 h 34"/>
                  <a:gd name="T58" fmla="*/ 90 w 276"/>
                  <a:gd name="T59" fmla="*/ 25 h 34"/>
                  <a:gd name="T60" fmla="*/ 78 w 276"/>
                  <a:gd name="T61" fmla="*/ 23 h 34"/>
                  <a:gd name="T62" fmla="*/ 66 w 276"/>
                  <a:gd name="T63" fmla="*/ 23 h 34"/>
                  <a:gd name="T64" fmla="*/ 59 w 276"/>
                  <a:gd name="T65" fmla="*/ 22 h 34"/>
                  <a:gd name="T66" fmla="*/ 50 w 276"/>
                  <a:gd name="T67" fmla="*/ 20 h 34"/>
                  <a:gd name="T68" fmla="*/ 40 w 276"/>
                  <a:gd name="T69" fmla="*/ 18 h 34"/>
                  <a:gd name="T70" fmla="*/ 31 w 276"/>
                  <a:gd name="T71" fmla="*/ 18 h 34"/>
                  <a:gd name="T72" fmla="*/ 23 w 276"/>
                  <a:gd name="T73" fmla="*/ 19 h 34"/>
                  <a:gd name="T74" fmla="*/ 19 w 276"/>
                  <a:gd name="T75" fmla="*/ 20 h 34"/>
                  <a:gd name="T76" fmla="*/ 17 w 276"/>
                  <a:gd name="T77" fmla="*/ 18 h 34"/>
                  <a:gd name="T78" fmla="*/ 16 w 276"/>
                  <a:gd name="T79" fmla="*/ 18 h 34"/>
                  <a:gd name="T80" fmla="*/ 14 w 276"/>
                  <a:gd name="T81" fmla="*/ 16 h 34"/>
                  <a:gd name="T82" fmla="*/ 12 w 276"/>
                  <a:gd name="T83" fmla="*/ 14 h 34"/>
                  <a:gd name="T84" fmla="*/ 10 w 276"/>
                  <a:gd name="T85" fmla="*/ 14 h 34"/>
                  <a:gd name="T86" fmla="*/ 8 w 276"/>
                  <a:gd name="T87" fmla="*/ 13 h 34"/>
                  <a:gd name="T88" fmla="*/ 7 w 276"/>
                  <a:gd name="T89" fmla="*/ 13 h 34"/>
                  <a:gd name="T90" fmla="*/ 5 w 276"/>
                  <a:gd name="T91" fmla="*/ 13 h 34"/>
                  <a:gd name="T92" fmla="*/ 2 w 276"/>
                  <a:gd name="T93" fmla="*/ 14 h 34"/>
                  <a:gd name="T94" fmla="*/ 0 w 276"/>
                  <a:gd name="T95" fmla="*/ 13 h 34"/>
                  <a:gd name="T96" fmla="*/ 7 w 276"/>
                  <a:gd name="T97" fmla="*/ 9 h 34"/>
                  <a:gd name="T98" fmla="*/ 17 w 276"/>
                  <a:gd name="T99" fmla="*/ 7 h 34"/>
                  <a:gd name="T100" fmla="*/ 27 w 276"/>
                  <a:gd name="T101" fmla="*/ 7 h 34"/>
                  <a:gd name="T102" fmla="*/ 36 w 276"/>
                  <a:gd name="T103" fmla="*/ 7 h 34"/>
                  <a:gd name="T104" fmla="*/ 44 w 276"/>
                  <a:gd name="T105" fmla="*/ 8 h 34"/>
                  <a:gd name="T106" fmla="*/ 47 w 276"/>
                  <a:gd name="T107" fmla="*/ 7 h 34"/>
                  <a:gd name="T108" fmla="*/ 50 w 276"/>
                  <a:gd name="T109" fmla="*/ 6 h 34"/>
                  <a:gd name="T110" fmla="*/ 54 w 276"/>
                  <a:gd name="T111" fmla="*/ 6 h 34"/>
                  <a:gd name="T112" fmla="*/ 58 w 276"/>
                  <a:gd name="T113" fmla="*/ 5 h 34"/>
                  <a:gd name="T114" fmla="*/ 61 w 276"/>
                  <a:gd name="T115" fmla="*/ 5 h 34"/>
                  <a:gd name="T116" fmla="*/ 68 w 276"/>
                  <a:gd name="T117" fmla="*/ 8 h 34"/>
                  <a:gd name="T118" fmla="*/ 76 w 276"/>
                  <a:gd name="T119" fmla="*/ 11 h 34"/>
                  <a:gd name="T120" fmla="*/ 81 w 276"/>
                  <a:gd name="T121" fmla="*/ 11 h 34"/>
                  <a:gd name="T122" fmla="*/ 87 w 276"/>
                  <a:gd name="T123" fmla="*/ 8 h 34"/>
                  <a:gd name="T124" fmla="*/ 96 w 276"/>
                  <a:gd name="T125" fmla="*/ 3 h 3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76"/>
                  <a:gd name="T190" fmla="*/ 0 h 34"/>
                  <a:gd name="T191" fmla="*/ 276 w 276"/>
                  <a:gd name="T192" fmla="*/ 34 h 3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76" h="34">
                    <a:moveTo>
                      <a:pt x="109" y="0"/>
                    </a:moveTo>
                    <a:lnTo>
                      <a:pt x="110" y="0"/>
                    </a:lnTo>
                    <a:lnTo>
                      <a:pt x="111" y="0"/>
                    </a:lnTo>
                    <a:lnTo>
                      <a:pt x="112" y="0"/>
                    </a:lnTo>
                    <a:lnTo>
                      <a:pt x="113" y="0"/>
                    </a:lnTo>
                    <a:lnTo>
                      <a:pt x="114" y="0"/>
                    </a:lnTo>
                    <a:lnTo>
                      <a:pt x="115" y="0"/>
                    </a:lnTo>
                    <a:lnTo>
                      <a:pt x="117" y="0"/>
                    </a:lnTo>
                    <a:lnTo>
                      <a:pt x="118" y="1"/>
                    </a:lnTo>
                    <a:lnTo>
                      <a:pt x="120" y="1"/>
                    </a:lnTo>
                    <a:lnTo>
                      <a:pt x="122" y="2"/>
                    </a:lnTo>
                    <a:lnTo>
                      <a:pt x="123" y="2"/>
                    </a:lnTo>
                    <a:lnTo>
                      <a:pt x="125" y="3"/>
                    </a:lnTo>
                    <a:lnTo>
                      <a:pt x="127" y="3"/>
                    </a:lnTo>
                    <a:lnTo>
                      <a:pt x="129" y="4"/>
                    </a:lnTo>
                    <a:lnTo>
                      <a:pt x="131" y="5"/>
                    </a:lnTo>
                    <a:lnTo>
                      <a:pt x="134" y="5"/>
                    </a:lnTo>
                    <a:lnTo>
                      <a:pt x="136" y="6"/>
                    </a:lnTo>
                    <a:lnTo>
                      <a:pt x="138" y="7"/>
                    </a:lnTo>
                    <a:lnTo>
                      <a:pt x="140" y="8"/>
                    </a:lnTo>
                    <a:lnTo>
                      <a:pt x="143" y="8"/>
                    </a:lnTo>
                    <a:lnTo>
                      <a:pt x="145" y="9"/>
                    </a:lnTo>
                    <a:lnTo>
                      <a:pt x="147" y="10"/>
                    </a:lnTo>
                    <a:lnTo>
                      <a:pt x="150" y="10"/>
                    </a:lnTo>
                    <a:lnTo>
                      <a:pt x="152" y="11"/>
                    </a:lnTo>
                    <a:lnTo>
                      <a:pt x="154" y="12"/>
                    </a:lnTo>
                    <a:lnTo>
                      <a:pt x="156" y="13"/>
                    </a:lnTo>
                    <a:lnTo>
                      <a:pt x="159" y="14"/>
                    </a:lnTo>
                    <a:lnTo>
                      <a:pt x="161" y="14"/>
                    </a:lnTo>
                    <a:lnTo>
                      <a:pt x="163" y="14"/>
                    </a:lnTo>
                    <a:lnTo>
                      <a:pt x="165" y="15"/>
                    </a:lnTo>
                    <a:lnTo>
                      <a:pt x="167" y="15"/>
                    </a:lnTo>
                    <a:lnTo>
                      <a:pt x="169" y="16"/>
                    </a:lnTo>
                    <a:lnTo>
                      <a:pt x="170" y="16"/>
                    </a:lnTo>
                    <a:lnTo>
                      <a:pt x="171" y="16"/>
                    </a:lnTo>
                    <a:lnTo>
                      <a:pt x="172" y="17"/>
                    </a:lnTo>
                    <a:lnTo>
                      <a:pt x="173" y="17"/>
                    </a:lnTo>
                    <a:lnTo>
                      <a:pt x="174" y="17"/>
                    </a:lnTo>
                    <a:lnTo>
                      <a:pt x="175" y="17"/>
                    </a:lnTo>
                    <a:lnTo>
                      <a:pt x="176" y="17"/>
                    </a:lnTo>
                    <a:lnTo>
                      <a:pt x="177" y="17"/>
                    </a:lnTo>
                    <a:lnTo>
                      <a:pt x="178" y="17"/>
                    </a:lnTo>
                    <a:lnTo>
                      <a:pt x="179" y="17"/>
                    </a:lnTo>
                    <a:lnTo>
                      <a:pt x="180" y="17"/>
                    </a:lnTo>
                    <a:lnTo>
                      <a:pt x="181" y="17"/>
                    </a:lnTo>
                    <a:lnTo>
                      <a:pt x="182" y="17"/>
                    </a:lnTo>
                    <a:lnTo>
                      <a:pt x="183" y="18"/>
                    </a:lnTo>
                    <a:lnTo>
                      <a:pt x="184" y="18"/>
                    </a:lnTo>
                    <a:lnTo>
                      <a:pt x="185" y="18"/>
                    </a:lnTo>
                    <a:lnTo>
                      <a:pt x="186" y="18"/>
                    </a:lnTo>
                    <a:lnTo>
                      <a:pt x="188" y="18"/>
                    </a:lnTo>
                    <a:lnTo>
                      <a:pt x="189" y="18"/>
                    </a:lnTo>
                    <a:lnTo>
                      <a:pt x="190" y="18"/>
                    </a:lnTo>
                    <a:lnTo>
                      <a:pt x="191" y="18"/>
                    </a:lnTo>
                    <a:lnTo>
                      <a:pt x="192" y="18"/>
                    </a:lnTo>
                    <a:lnTo>
                      <a:pt x="193" y="18"/>
                    </a:lnTo>
                    <a:lnTo>
                      <a:pt x="194" y="18"/>
                    </a:lnTo>
                    <a:lnTo>
                      <a:pt x="195" y="18"/>
                    </a:lnTo>
                    <a:lnTo>
                      <a:pt x="197" y="19"/>
                    </a:lnTo>
                    <a:lnTo>
                      <a:pt x="198" y="19"/>
                    </a:lnTo>
                    <a:lnTo>
                      <a:pt x="200" y="20"/>
                    </a:lnTo>
                    <a:lnTo>
                      <a:pt x="201" y="21"/>
                    </a:lnTo>
                    <a:lnTo>
                      <a:pt x="202" y="22"/>
                    </a:lnTo>
                    <a:lnTo>
                      <a:pt x="204" y="22"/>
                    </a:lnTo>
                    <a:lnTo>
                      <a:pt x="206" y="23"/>
                    </a:lnTo>
                    <a:lnTo>
                      <a:pt x="209" y="23"/>
                    </a:lnTo>
                    <a:lnTo>
                      <a:pt x="211" y="23"/>
                    </a:lnTo>
                    <a:lnTo>
                      <a:pt x="214" y="23"/>
                    </a:lnTo>
                    <a:lnTo>
                      <a:pt x="217" y="23"/>
                    </a:lnTo>
                    <a:lnTo>
                      <a:pt x="220" y="23"/>
                    </a:lnTo>
                    <a:lnTo>
                      <a:pt x="224" y="23"/>
                    </a:lnTo>
                    <a:lnTo>
                      <a:pt x="227" y="23"/>
                    </a:lnTo>
                    <a:lnTo>
                      <a:pt x="231" y="22"/>
                    </a:lnTo>
                    <a:lnTo>
                      <a:pt x="234" y="22"/>
                    </a:lnTo>
                    <a:lnTo>
                      <a:pt x="238" y="22"/>
                    </a:lnTo>
                    <a:lnTo>
                      <a:pt x="241" y="21"/>
                    </a:lnTo>
                    <a:lnTo>
                      <a:pt x="244" y="21"/>
                    </a:lnTo>
                    <a:lnTo>
                      <a:pt x="248" y="20"/>
                    </a:lnTo>
                    <a:lnTo>
                      <a:pt x="252" y="20"/>
                    </a:lnTo>
                    <a:lnTo>
                      <a:pt x="255" y="19"/>
                    </a:lnTo>
                    <a:lnTo>
                      <a:pt x="258" y="19"/>
                    </a:lnTo>
                    <a:lnTo>
                      <a:pt x="261" y="18"/>
                    </a:lnTo>
                    <a:lnTo>
                      <a:pt x="264" y="18"/>
                    </a:lnTo>
                    <a:lnTo>
                      <a:pt x="266" y="18"/>
                    </a:lnTo>
                    <a:lnTo>
                      <a:pt x="269" y="17"/>
                    </a:lnTo>
                    <a:lnTo>
                      <a:pt x="271" y="17"/>
                    </a:lnTo>
                    <a:lnTo>
                      <a:pt x="272" y="16"/>
                    </a:lnTo>
                    <a:lnTo>
                      <a:pt x="273" y="16"/>
                    </a:lnTo>
                    <a:lnTo>
                      <a:pt x="274" y="16"/>
                    </a:lnTo>
                    <a:lnTo>
                      <a:pt x="275" y="16"/>
                    </a:lnTo>
                    <a:lnTo>
                      <a:pt x="274" y="16"/>
                    </a:lnTo>
                    <a:lnTo>
                      <a:pt x="272" y="16"/>
                    </a:lnTo>
                    <a:lnTo>
                      <a:pt x="270" y="17"/>
                    </a:lnTo>
                    <a:lnTo>
                      <a:pt x="266" y="18"/>
                    </a:lnTo>
                    <a:lnTo>
                      <a:pt x="262" y="19"/>
                    </a:lnTo>
                    <a:lnTo>
                      <a:pt x="258" y="21"/>
                    </a:lnTo>
                    <a:lnTo>
                      <a:pt x="254" y="22"/>
                    </a:lnTo>
                    <a:lnTo>
                      <a:pt x="251" y="23"/>
                    </a:lnTo>
                    <a:lnTo>
                      <a:pt x="248" y="24"/>
                    </a:lnTo>
                    <a:lnTo>
                      <a:pt x="245" y="25"/>
                    </a:lnTo>
                    <a:lnTo>
                      <a:pt x="242" y="26"/>
                    </a:lnTo>
                    <a:lnTo>
                      <a:pt x="240" y="27"/>
                    </a:lnTo>
                    <a:lnTo>
                      <a:pt x="237" y="28"/>
                    </a:lnTo>
                    <a:lnTo>
                      <a:pt x="235" y="28"/>
                    </a:lnTo>
                    <a:lnTo>
                      <a:pt x="232" y="29"/>
                    </a:lnTo>
                    <a:lnTo>
                      <a:pt x="230" y="30"/>
                    </a:lnTo>
                    <a:lnTo>
                      <a:pt x="228" y="30"/>
                    </a:lnTo>
                    <a:lnTo>
                      <a:pt x="226" y="31"/>
                    </a:lnTo>
                    <a:lnTo>
                      <a:pt x="224" y="31"/>
                    </a:lnTo>
                    <a:lnTo>
                      <a:pt x="221" y="32"/>
                    </a:lnTo>
                    <a:lnTo>
                      <a:pt x="219" y="32"/>
                    </a:lnTo>
                    <a:lnTo>
                      <a:pt x="217" y="32"/>
                    </a:lnTo>
                    <a:lnTo>
                      <a:pt x="216" y="32"/>
                    </a:lnTo>
                    <a:lnTo>
                      <a:pt x="214" y="32"/>
                    </a:lnTo>
                    <a:lnTo>
                      <a:pt x="212" y="32"/>
                    </a:lnTo>
                    <a:lnTo>
                      <a:pt x="210" y="33"/>
                    </a:lnTo>
                    <a:lnTo>
                      <a:pt x="208" y="32"/>
                    </a:lnTo>
                    <a:lnTo>
                      <a:pt x="206" y="32"/>
                    </a:lnTo>
                    <a:lnTo>
                      <a:pt x="204" y="32"/>
                    </a:lnTo>
                    <a:lnTo>
                      <a:pt x="201" y="32"/>
                    </a:lnTo>
                    <a:lnTo>
                      <a:pt x="199" y="32"/>
                    </a:lnTo>
                    <a:lnTo>
                      <a:pt x="197" y="32"/>
                    </a:lnTo>
                    <a:lnTo>
                      <a:pt x="194" y="31"/>
                    </a:lnTo>
                    <a:lnTo>
                      <a:pt x="191" y="31"/>
                    </a:lnTo>
                    <a:lnTo>
                      <a:pt x="188" y="30"/>
                    </a:lnTo>
                    <a:lnTo>
                      <a:pt x="185" y="30"/>
                    </a:lnTo>
                    <a:lnTo>
                      <a:pt x="183" y="30"/>
                    </a:lnTo>
                    <a:lnTo>
                      <a:pt x="180" y="29"/>
                    </a:lnTo>
                    <a:lnTo>
                      <a:pt x="178" y="29"/>
                    </a:lnTo>
                    <a:lnTo>
                      <a:pt x="175" y="29"/>
                    </a:lnTo>
                    <a:lnTo>
                      <a:pt x="173" y="29"/>
                    </a:lnTo>
                    <a:lnTo>
                      <a:pt x="171" y="29"/>
                    </a:lnTo>
                    <a:lnTo>
                      <a:pt x="169" y="29"/>
                    </a:lnTo>
                    <a:lnTo>
                      <a:pt x="166" y="29"/>
                    </a:lnTo>
                    <a:lnTo>
                      <a:pt x="164" y="29"/>
                    </a:lnTo>
                    <a:lnTo>
                      <a:pt x="162" y="29"/>
                    </a:lnTo>
                    <a:lnTo>
                      <a:pt x="160" y="30"/>
                    </a:lnTo>
                    <a:lnTo>
                      <a:pt x="158" y="30"/>
                    </a:lnTo>
                    <a:lnTo>
                      <a:pt x="156" y="30"/>
                    </a:lnTo>
                    <a:lnTo>
                      <a:pt x="155" y="30"/>
                    </a:lnTo>
                    <a:lnTo>
                      <a:pt x="153" y="30"/>
                    </a:lnTo>
                    <a:lnTo>
                      <a:pt x="151" y="31"/>
                    </a:lnTo>
                    <a:lnTo>
                      <a:pt x="149" y="31"/>
                    </a:lnTo>
                    <a:lnTo>
                      <a:pt x="147" y="31"/>
                    </a:lnTo>
                    <a:lnTo>
                      <a:pt x="145" y="32"/>
                    </a:lnTo>
                    <a:lnTo>
                      <a:pt x="143" y="32"/>
                    </a:lnTo>
                    <a:lnTo>
                      <a:pt x="141" y="32"/>
                    </a:lnTo>
                    <a:lnTo>
                      <a:pt x="139" y="32"/>
                    </a:lnTo>
                    <a:lnTo>
                      <a:pt x="137" y="32"/>
                    </a:lnTo>
                    <a:lnTo>
                      <a:pt x="134" y="33"/>
                    </a:lnTo>
                    <a:lnTo>
                      <a:pt x="132" y="33"/>
                    </a:lnTo>
                    <a:lnTo>
                      <a:pt x="129" y="33"/>
                    </a:lnTo>
                    <a:lnTo>
                      <a:pt x="127" y="33"/>
                    </a:lnTo>
                    <a:lnTo>
                      <a:pt x="124" y="33"/>
                    </a:lnTo>
                    <a:lnTo>
                      <a:pt x="122" y="33"/>
                    </a:lnTo>
                    <a:lnTo>
                      <a:pt x="119" y="32"/>
                    </a:lnTo>
                    <a:lnTo>
                      <a:pt x="116" y="32"/>
                    </a:lnTo>
                    <a:lnTo>
                      <a:pt x="114" y="32"/>
                    </a:lnTo>
                    <a:lnTo>
                      <a:pt x="113" y="32"/>
                    </a:lnTo>
                    <a:lnTo>
                      <a:pt x="112" y="32"/>
                    </a:lnTo>
                    <a:lnTo>
                      <a:pt x="111" y="32"/>
                    </a:lnTo>
                    <a:lnTo>
                      <a:pt x="110" y="31"/>
                    </a:lnTo>
                    <a:lnTo>
                      <a:pt x="108" y="31"/>
                    </a:lnTo>
                    <a:lnTo>
                      <a:pt x="107" y="30"/>
                    </a:lnTo>
                    <a:lnTo>
                      <a:pt x="106" y="30"/>
                    </a:lnTo>
                    <a:lnTo>
                      <a:pt x="105" y="30"/>
                    </a:lnTo>
                    <a:lnTo>
                      <a:pt x="103" y="29"/>
                    </a:lnTo>
                    <a:lnTo>
                      <a:pt x="102" y="28"/>
                    </a:lnTo>
                    <a:lnTo>
                      <a:pt x="100" y="28"/>
                    </a:lnTo>
                    <a:lnTo>
                      <a:pt x="99" y="28"/>
                    </a:lnTo>
                    <a:lnTo>
                      <a:pt x="98" y="28"/>
                    </a:lnTo>
                    <a:lnTo>
                      <a:pt x="96" y="27"/>
                    </a:lnTo>
                    <a:lnTo>
                      <a:pt x="94" y="26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90" y="25"/>
                    </a:lnTo>
                    <a:lnTo>
                      <a:pt x="88" y="24"/>
                    </a:lnTo>
                    <a:lnTo>
                      <a:pt x="86" y="24"/>
                    </a:lnTo>
                    <a:lnTo>
                      <a:pt x="84" y="24"/>
                    </a:lnTo>
                    <a:lnTo>
                      <a:pt x="82" y="23"/>
                    </a:lnTo>
                    <a:lnTo>
                      <a:pt x="80" y="23"/>
                    </a:lnTo>
                    <a:lnTo>
                      <a:pt x="78" y="23"/>
                    </a:lnTo>
                    <a:lnTo>
                      <a:pt x="76" y="23"/>
                    </a:lnTo>
                    <a:lnTo>
                      <a:pt x="74" y="23"/>
                    </a:lnTo>
                    <a:lnTo>
                      <a:pt x="72" y="23"/>
                    </a:lnTo>
                    <a:lnTo>
                      <a:pt x="70" y="23"/>
                    </a:lnTo>
                    <a:lnTo>
                      <a:pt x="68" y="23"/>
                    </a:lnTo>
                    <a:lnTo>
                      <a:pt x="66" y="23"/>
                    </a:lnTo>
                    <a:lnTo>
                      <a:pt x="65" y="23"/>
                    </a:lnTo>
                    <a:lnTo>
                      <a:pt x="63" y="22"/>
                    </a:lnTo>
                    <a:lnTo>
                      <a:pt x="62" y="22"/>
                    </a:lnTo>
                    <a:lnTo>
                      <a:pt x="61" y="22"/>
                    </a:lnTo>
                    <a:lnTo>
                      <a:pt x="60" y="22"/>
                    </a:lnTo>
                    <a:lnTo>
                      <a:pt x="59" y="22"/>
                    </a:lnTo>
                    <a:lnTo>
                      <a:pt x="57" y="21"/>
                    </a:lnTo>
                    <a:lnTo>
                      <a:pt x="56" y="21"/>
                    </a:lnTo>
                    <a:lnTo>
                      <a:pt x="54" y="21"/>
                    </a:lnTo>
                    <a:lnTo>
                      <a:pt x="53" y="20"/>
                    </a:lnTo>
                    <a:lnTo>
                      <a:pt x="51" y="20"/>
                    </a:lnTo>
                    <a:lnTo>
                      <a:pt x="50" y="20"/>
                    </a:lnTo>
                    <a:lnTo>
                      <a:pt x="48" y="19"/>
                    </a:lnTo>
                    <a:lnTo>
                      <a:pt x="47" y="19"/>
                    </a:lnTo>
                    <a:lnTo>
                      <a:pt x="45" y="19"/>
                    </a:lnTo>
                    <a:lnTo>
                      <a:pt x="43" y="18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39" y="18"/>
                    </a:lnTo>
                    <a:lnTo>
                      <a:pt x="37" y="18"/>
                    </a:lnTo>
                    <a:lnTo>
                      <a:pt x="35" y="18"/>
                    </a:lnTo>
                    <a:lnTo>
                      <a:pt x="34" y="18"/>
                    </a:lnTo>
                    <a:lnTo>
                      <a:pt x="32" y="18"/>
                    </a:lnTo>
                    <a:lnTo>
                      <a:pt x="31" y="18"/>
                    </a:lnTo>
                    <a:lnTo>
                      <a:pt x="30" y="18"/>
                    </a:lnTo>
                    <a:lnTo>
                      <a:pt x="28" y="18"/>
                    </a:lnTo>
                    <a:lnTo>
                      <a:pt x="27" y="18"/>
                    </a:lnTo>
                    <a:lnTo>
                      <a:pt x="25" y="18"/>
                    </a:lnTo>
                    <a:lnTo>
                      <a:pt x="24" y="18"/>
                    </a:lnTo>
                    <a:lnTo>
                      <a:pt x="23" y="19"/>
                    </a:lnTo>
                    <a:lnTo>
                      <a:pt x="21" y="19"/>
                    </a:lnTo>
                    <a:lnTo>
                      <a:pt x="20" y="20"/>
                    </a:lnTo>
                    <a:lnTo>
                      <a:pt x="19" y="20"/>
                    </a:lnTo>
                    <a:lnTo>
                      <a:pt x="19" y="19"/>
                    </a:lnTo>
                    <a:lnTo>
                      <a:pt x="18" y="19"/>
                    </a:lnTo>
                    <a:lnTo>
                      <a:pt x="17" y="18"/>
                    </a:lnTo>
                    <a:lnTo>
                      <a:pt x="16" y="18"/>
                    </a:lnTo>
                    <a:lnTo>
                      <a:pt x="15" y="18"/>
                    </a:lnTo>
                    <a:lnTo>
                      <a:pt x="15" y="17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20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5" y="7"/>
                    </a:lnTo>
                    <a:lnTo>
                      <a:pt x="27" y="7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41" y="7"/>
                    </a:lnTo>
                    <a:lnTo>
                      <a:pt x="42" y="8"/>
                    </a:lnTo>
                    <a:lnTo>
                      <a:pt x="43" y="8"/>
                    </a:lnTo>
                    <a:lnTo>
                      <a:pt x="44" y="8"/>
                    </a:lnTo>
                    <a:lnTo>
                      <a:pt x="45" y="8"/>
                    </a:lnTo>
                    <a:lnTo>
                      <a:pt x="46" y="8"/>
                    </a:lnTo>
                    <a:lnTo>
                      <a:pt x="46" y="7"/>
                    </a:lnTo>
                    <a:lnTo>
                      <a:pt x="47" y="7"/>
                    </a:lnTo>
                    <a:lnTo>
                      <a:pt x="48" y="7"/>
                    </a:lnTo>
                    <a:lnTo>
                      <a:pt x="48" y="6"/>
                    </a:lnTo>
                    <a:lnTo>
                      <a:pt x="49" y="6"/>
                    </a:lnTo>
                    <a:lnTo>
                      <a:pt x="50" y="6"/>
                    </a:lnTo>
                    <a:lnTo>
                      <a:pt x="51" y="6"/>
                    </a:lnTo>
                    <a:lnTo>
                      <a:pt x="52" y="6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5" y="6"/>
                    </a:lnTo>
                    <a:lnTo>
                      <a:pt x="56" y="6"/>
                    </a:lnTo>
                    <a:lnTo>
                      <a:pt x="57" y="5"/>
                    </a:lnTo>
                    <a:lnTo>
                      <a:pt x="58" y="5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1" y="5"/>
                    </a:lnTo>
                    <a:lnTo>
                      <a:pt x="64" y="6"/>
                    </a:lnTo>
                    <a:lnTo>
                      <a:pt x="66" y="7"/>
                    </a:lnTo>
                    <a:lnTo>
                      <a:pt x="68" y="8"/>
                    </a:lnTo>
                    <a:lnTo>
                      <a:pt x="69" y="9"/>
                    </a:lnTo>
                    <a:lnTo>
                      <a:pt x="71" y="9"/>
                    </a:lnTo>
                    <a:lnTo>
                      <a:pt x="72" y="10"/>
                    </a:lnTo>
                    <a:lnTo>
                      <a:pt x="74" y="10"/>
                    </a:lnTo>
                    <a:lnTo>
                      <a:pt x="75" y="11"/>
                    </a:lnTo>
                    <a:lnTo>
                      <a:pt x="76" y="11"/>
                    </a:lnTo>
                    <a:lnTo>
                      <a:pt x="77" y="11"/>
                    </a:lnTo>
                    <a:lnTo>
                      <a:pt x="78" y="11"/>
                    </a:lnTo>
                    <a:lnTo>
                      <a:pt x="79" y="11"/>
                    </a:lnTo>
                    <a:lnTo>
                      <a:pt x="80" y="11"/>
                    </a:lnTo>
                    <a:lnTo>
                      <a:pt x="81" y="11"/>
                    </a:lnTo>
                    <a:lnTo>
                      <a:pt x="82" y="10"/>
                    </a:lnTo>
                    <a:lnTo>
                      <a:pt x="83" y="10"/>
                    </a:lnTo>
                    <a:lnTo>
                      <a:pt x="84" y="9"/>
                    </a:lnTo>
                    <a:lnTo>
                      <a:pt x="85" y="9"/>
                    </a:lnTo>
                    <a:lnTo>
                      <a:pt x="86" y="8"/>
                    </a:lnTo>
                    <a:lnTo>
                      <a:pt x="87" y="8"/>
                    </a:lnTo>
                    <a:lnTo>
                      <a:pt x="88" y="7"/>
                    </a:lnTo>
                    <a:lnTo>
                      <a:pt x="90" y="6"/>
                    </a:lnTo>
                    <a:lnTo>
                      <a:pt x="91" y="5"/>
                    </a:lnTo>
                    <a:lnTo>
                      <a:pt x="92" y="5"/>
                    </a:lnTo>
                    <a:lnTo>
                      <a:pt x="94" y="4"/>
                    </a:lnTo>
                    <a:lnTo>
                      <a:pt x="96" y="3"/>
                    </a:lnTo>
                    <a:lnTo>
                      <a:pt x="98" y="2"/>
                    </a:lnTo>
                    <a:lnTo>
                      <a:pt x="100" y="2"/>
                    </a:lnTo>
                    <a:lnTo>
                      <a:pt x="103" y="1"/>
                    </a:lnTo>
                    <a:lnTo>
                      <a:pt x="106" y="0"/>
                    </a:lnTo>
                    <a:lnTo>
                      <a:pt x="109" y="0"/>
                    </a:ln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37" name="Freeform 51"/>
              <p:cNvSpPr>
                <a:spLocks noChangeAspect="1"/>
              </p:cNvSpPr>
              <p:nvPr/>
            </p:nvSpPr>
            <p:spPr bwMode="auto">
              <a:xfrm>
                <a:off x="1503" y="1681"/>
                <a:ext cx="18" cy="24"/>
              </a:xfrm>
              <a:custGeom>
                <a:avLst/>
                <a:gdLst>
                  <a:gd name="T0" fmla="*/ 2 w 18"/>
                  <a:gd name="T1" fmla="*/ 0 h 24"/>
                  <a:gd name="T2" fmla="*/ 1 w 18"/>
                  <a:gd name="T3" fmla="*/ 1 h 24"/>
                  <a:gd name="T4" fmla="*/ 0 w 18"/>
                  <a:gd name="T5" fmla="*/ 2 h 24"/>
                  <a:gd name="T6" fmla="*/ 0 w 18"/>
                  <a:gd name="T7" fmla="*/ 4 h 24"/>
                  <a:gd name="T8" fmla="*/ 0 w 18"/>
                  <a:gd name="T9" fmla="*/ 5 h 24"/>
                  <a:gd name="T10" fmla="*/ 0 w 18"/>
                  <a:gd name="T11" fmla="*/ 7 h 24"/>
                  <a:gd name="T12" fmla="*/ 0 w 18"/>
                  <a:gd name="T13" fmla="*/ 9 h 24"/>
                  <a:gd name="T14" fmla="*/ 0 w 18"/>
                  <a:gd name="T15" fmla="*/ 12 h 24"/>
                  <a:gd name="T16" fmla="*/ 1 w 18"/>
                  <a:gd name="T17" fmla="*/ 13 h 24"/>
                  <a:gd name="T18" fmla="*/ 2 w 18"/>
                  <a:gd name="T19" fmla="*/ 16 h 24"/>
                  <a:gd name="T20" fmla="*/ 3 w 18"/>
                  <a:gd name="T21" fmla="*/ 18 h 24"/>
                  <a:gd name="T22" fmla="*/ 5 w 18"/>
                  <a:gd name="T23" fmla="*/ 19 h 24"/>
                  <a:gd name="T24" fmla="*/ 6 w 18"/>
                  <a:gd name="T25" fmla="*/ 21 h 24"/>
                  <a:gd name="T26" fmla="*/ 8 w 18"/>
                  <a:gd name="T27" fmla="*/ 22 h 24"/>
                  <a:gd name="T28" fmla="*/ 10 w 18"/>
                  <a:gd name="T29" fmla="*/ 23 h 24"/>
                  <a:gd name="T30" fmla="*/ 11 w 18"/>
                  <a:gd name="T31" fmla="*/ 23 h 24"/>
                  <a:gd name="T32" fmla="*/ 14 w 18"/>
                  <a:gd name="T33" fmla="*/ 22 h 24"/>
                  <a:gd name="T34" fmla="*/ 15 w 18"/>
                  <a:gd name="T35" fmla="*/ 22 h 24"/>
                  <a:gd name="T36" fmla="*/ 16 w 18"/>
                  <a:gd name="T37" fmla="*/ 20 h 24"/>
                  <a:gd name="T38" fmla="*/ 17 w 18"/>
                  <a:gd name="T39" fmla="*/ 19 h 24"/>
                  <a:gd name="T40" fmla="*/ 17 w 18"/>
                  <a:gd name="T41" fmla="*/ 17 h 24"/>
                  <a:gd name="T42" fmla="*/ 17 w 18"/>
                  <a:gd name="T43" fmla="*/ 15 h 24"/>
                  <a:gd name="T44" fmla="*/ 17 w 18"/>
                  <a:gd name="T45" fmla="*/ 13 h 24"/>
                  <a:gd name="T46" fmla="*/ 15 w 18"/>
                  <a:gd name="T47" fmla="*/ 11 h 24"/>
                  <a:gd name="T48" fmla="*/ 15 w 18"/>
                  <a:gd name="T49" fmla="*/ 9 h 24"/>
                  <a:gd name="T50" fmla="*/ 14 w 18"/>
                  <a:gd name="T51" fmla="*/ 6 h 24"/>
                  <a:gd name="T52" fmla="*/ 13 w 18"/>
                  <a:gd name="T53" fmla="*/ 4 h 24"/>
                  <a:gd name="T54" fmla="*/ 11 w 18"/>
                  <a:gd name="T55" fmla="*/ 3 h 24"/>
                  <a:gd name="T56" fmla="*/ 10 w 18"/>
                  <a:gd name="T57" fmla="*/ 1 h 24"/>
                  <a:gd name="T58" fmla="*/ 8 w 18"/>
                  <a:gd name="T59" fmla="*/ 0 h 24"/>
                  <a:gd name="T60" fmla="*/ 6 w 18"/>
                  <a:gd name="T61" fmla="*/ 0 h 24"/>
                  <a:gd name="T62" fmla="*/ 5 w 18"/>
                  <a:gd name="T63" fmla="*/ 0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"/>
                  <a:gd name="T97" fmla="*/ 0 h 24"/>
                  <a:gd name="T98" fmla="*/ 18 w 18"/>
                  <a:gd name="T99" fmla="*/ 24 h 2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" h="24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2" y="16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8"/>
                    </a:lnTo>
                    <a:lnTo>
                      <a:pt x="5" y="19"/>
                    </a:lnTo>
                    <a:lnTo>
                      <a:pt x="5" y="20"/>
                    </a:lnTo>
                    <a:lnTo>
                      <a:pt x="6" y="21"/>
                    </a:lnTo>
                    <a:lnTo>
                      <a:pt x="7" y="21"/>
                    </a:lnTo>
                    <a:lnTo>
                      <a:pt x="8" y="22"/>
                    </a:lnTo>
                    <a:lnTo>
                      <a:pt x="10" y="23"/>
                    </a:lnTo>
                    <a:lnTo>
                      <a:pt x="11" y="23"/>
                    </a:lnTo>
                    <a:lnTo>
                      <a:pt x="13" y="23"/>
                    </a:lnTo>
                    <a:lnTo>
                      <a:pt x="14" y="22"/>
                    </a:lnTo>
                    <a:lnTo>
                      <a:pt x="15" y="22"/>
                    </a:lnTo>
                    <a:lnTo>
                      <a:pt x="15" y="21"/>
                    </a:lnTo>
                    <a:lnTo>
                      <a:pt x="16" y="20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7" y="17"/>
                    </a:lnTo>
                    <a:lnTo>
                      <a:pt x="17" y="16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7" y="13"/>
                    </a:lnTo>
                    <a:lnTo>
                      <a:pt x="16" y="12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4" y="8"/>
                    </a:lnTo>
                    <a:lnTo>
                      <a:pt x="14" y="6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E3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38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1207" y="1595"/>
                <a:ext cx="619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/>
                <a:r>
                  <a:rPr lang="en-US" sz="1000" b="1">
                    <a:latin typeface="Calibri" charset="0"/>
                  </a:rPr>
                  <a:t>N P K</a:t>
                </a:r>
              </a:p>
            </p:txBody>
          </p:sp>
        </p:grpSp>
        <p:grpSp>
          <p:nvGrpSpPr>
            <p:cNvPr id="111653" name="Group 124"/>
            <p:cNvGrpSpPr>
              <a:grpSpLocks noChangeAspect="1"/>
            </p:cNvGrpSpPr>
            <p:nvPr/>
          </p:nvGrpSpPr>
          <p:grpSpPr bwMode="auto">
            <a:xfrm>
              <a:off x="5119512" y="2309814"/>
              <a:ext cx="608189" cy="593725"/>
              <a:chOff x="4339" y="1396"/>
              <a:chExt cx="575" cy="499"/>
            </a:xfrm>
          </p:grpSpPr>
          <p:sp>
            <p:nvSpPr>
              <p:cNvPr id="111679" name="Line 54"/>
              <p:cNvSpPr>
                <a:spLocks noChangeAspect="1" noChangeShapeType="1"/>
              </p:cNvSpPr>
              <p:nvPr/>
            </p:nvSpPr>
            <p:spPr bwMode="auto">
              <a:xfrm>
                <a:off x="4865" y="1627"/>
                <a:ext cx="28" cy="73"/>
              </a:xfrm>
              <a:prstGeom prst="line">
                <a:avLst/>
              </a:prstGeom>
              <a:noFill/>
              <a:ln w="25399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80" name="Line 55"/>
              <p:cNvSpPr>
                <a:spLocks noChangeAspect="1" noChangeShapeType="1"/>
              </p:cNvSpPr>
              <p:nvPr/>
            </p:nvSpPr>
            <p:spPr bwMode="auto">
              <a:xfrm>
                <a:off x="4822" y="1630"/>
                <a:ext cx="20" cy="45"/>
              </a:xfrm>
              <a:prstGeom prst="line">
                <a:avLst/>
              </a:prstGeom>
              <a:noFill/>
              <a:ln w="25399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81" name="Line 56"/>
              <p:cNvSpPr>
                <a:spLocks noChangeAspect="1" noChangeShapeType="1"/>
              </p:cNvSpPr>
              <p:nvPr/>
            </p:nvSpPr>
            <p:spPr bwMode="auto">
              <a:xfrm>
                <a:off x="4847" y="1698"/>
                <a:ext cx="32" cy="62"/>
              </a:xfrm>
              <a:prstGeom prst="line">
                <a:avLst/>
              </a:prstGeom>
              <a:noFill/>
              <a:ln w="25399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82" name="Line 57"/>
              <p:cNvSpPr>
                <a:spLocks noChangeAspect="1" noChangeShapeType="1"/>
              </p:cNvSpPr>
              <p:nvPr/>
            </p:nvSpPr>
            <p:spPr bwMode="auto">
              <a:xfrm>
                <a:off x="4768" y="1638"/>
                <a:ext cx="56" cy="122"/>
              </a:xfrm>
              <a:prstGeom prst="line">
                <a:avLst/>
              </a:prstGeom>
              <a:noFill/>
              <a:ln w="25399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83" name="Line 58"/>
              <p:cNvSpPr>
                <a:spLocks noChangeAspect="1" noChangeShapeType="1"/>
              </p:cNvSpPr>
              <p:nvPr/>
            </p:nvSpPr>
            <p:spPr bwMode="auto">
              <a:xfrm>
                <a:off x="4801" y="1649"/>
                <a:ext cx="42" cy="83"/>
              </a:xfrm>
              <a:prstGeom prst="line">
                <a:avLst/>
              </a:prstGeom>
              <a:noFill/>
              <a:ln w="25399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84" name="Line 59"/>
              <p:cNvSpPr>
                <a:spLocks noChangeAspect="1" noChangeShapeType="1"/>
              </p:cNvSpPr>
              <p:nvPr/>
            </p:nvSpPr>
            <p:spPr bwMode="auto">
              <a:xfrm>
                <a:off x="4794" y="1759"/>
                <a:ext cx="13" cy="24"/>
              </a:xfrm>
              <a:prstGeom prst="line">
                <a:avLst/>
              </a:prstGeom>
              <a:noFill/>
              <a:ln w="50799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85" name="Line 60"/>
              <p:cNvSpPr>
                <a:spLocks noChangeAspect="1" noChangeShapeType="1"/>
              </p:cNvSpPr>
              <p:nvPr/>
            </p:nvSpPr>
            <p:spPr bwMode="auto">
              <a:xfrm>
                <a:off x="4749" y="1660"/>
                <a:ext cx="21" cy="45"/>
              </a:xfrm>
              <a:prstGeom prst="line">
                <a:avLst/>
              </a:prstGeom>
              <a:noFill/>
              <a:ln w="25399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86" name="Line 61"/>
              <p:cNvSpPr>
                <a:spLocks noChangeAspect="1" noChangeShapeType="1"/>
              </p:cNvSpPr>
              <p:nvPr/>
            </p:nvSpPr>
            <p:spPr bwMode="auto">
              <a:xfrm>
                <a:off x="4780" y="1732"/>
                <a:ext cx="30" cy="60"/>
              </a:xfrm>
              <a:prstGeom prst="line">
                <a:avLst/>
              </a:prstGeom>
              <a:noFill/>
              <a:ln w="25399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87" name="Line 62"/>
              <p:cNvSpPr>
                <a:spLocks noChangeAspect="1" noChangeShapeType="1"/>
              </p:cNvSpPr>
              <p:nvPr/>
            </p:nvSpPr>
            <p:spPr bwMode="auto">
              <a:xfrm>
                <a:off x="4721" y="1664"/>
                <a:ext cx="56" cy="124"/>
              </a:xfrm>
              <a:prstGeom prst="line">
                <a:avLst/>
              </a:prstGeom>
              <a:noFill/>
              <a:ln w="25399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88" name="Line 63"/>
              <p:cNvSpPr>
                <a:spLocks noChangeAspect="1" noChangeShapeType="1"/>
              </p:cNvSpPr>
              <p:nvPr/>
            </p:nvSpPr>
            <p:spPr bwMode="auto">
              <a:xfrm>
                <a:off x="4685" y="1660"/>
                <a:ext cx="41" cy="83"/>
              </a:xfrm>
              <a:prstGeom prst="line">
                <a:avLst/>
              </a:prstGeom>
              <a:noFill/>
              <a:ln w="25399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89" name="Line 64"/>
              <p:cNvSpPr>
                <a:spLocks noChangeAspect="1" noChangeShapeType="1"/>
              </p:cNvSpPr>
              <p:nvPr/>
            </p:nvSpPr>
            <p:spPr bwMode="auto">
              <a:xfrm>
                <a:off x="4718" y="1759"/>
                <a:ext cx="13" cy="24"/>
              </a:xfrm>
              <a:prstGeom prst="line">
                <a:avLst/>
              </a:prstGeom>
              <a:noFill/>
              <a:ln w="25399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90" name="Line 65"/>
              <p:cNvSpPr>
                <a:spLocks noChangeAspect="1" noChangeShapeType="1"/>
              </p:cNvSpPr>
              <p:nvPr/>
            </p:nvSpPr>
            <p:spPr bwMode="auto">
              <a:xfrm>
                <a:off x="4651" y="1660"/>
                <a:ext cx="18" cy="45"/>
              </a:xfrm>
              <a:prstGeom prst="line">
                <a:avLst/>
              </a:prstGeom>
              <a:noFill/>
              <a:ln w="25399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91" name="Line 66"/>
              <p:cNvSpPr>
                <a:spLocks noChangeAspect="1" noChangeShapeType="1"/>
              </p:cNvSpPr>
              <p:nvPr/>
            </p:nvSpPr>
            <p:spPr bwMode="auto">
              <a:xfrm>
                <a:off x="4675" y="1723"/>
                <a:ext cx="32" cy="60"/>
              </a:xfrm>
              <a:prstGeom prst="line">
                <a:avLst/>
              </a:prstGeom>
              <a:noFill/>
              <a:ln w="25399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92" name="Line 67"/>
              <p:cNvSpPr>
                <a:spLocks noChangeAspect="1" noChangeShapeType="1"/>
              </p:cNvSpPr>
              <p:nvPr/>
            </p:nvSpPr>
            <p:spPr bwMode="auto">
              <a:xfrm>
                <a:off x="4622" y="1660"/>
                <a:ext cx="59" cy="123"/>
              </a:xfrm>
              <a:prstGeom prst="line">
                <a:avLst/>
              </a:prstGeom>
              <a:noFill/>
              <a:ln w="25399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93" name="Line 68"/>
              <p:cNvSpPr>
                <a:spLocks noChangeAspect="1" noChangeShapeType="1"/>
              </p:cNvSpPr>
              <p:nvPr/>
            </p:nvSpPr>
            <p:spPr bwMode="auto">
              <a:xfrm>
                <a:off x="4595" y="1651"/>
                <a:ext cx="40" cy="82"/>
              </a:xfrm>
              <a:prstGeom prst="line">
                <a:avLst/>
              </a:prstGeom>
              <a:noFill/>
              <a:ln w="25399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94" name="Line 69"/>
              <p:cNvSpPr>
                <a:spLocks noChangeAspect="1" noChangeShapeType="1"/>
              </p:cNvSpPr>
              <p:nvPr/>
            </p:nvSpPr>
            <p:spPr bwMode="auto">
              <a:xfrm>
                <a:off x="4640" y="1749"/>
                <a:ext cx="13" cy="26"/>
              </a:xfrm>
              <a:prstGeom prst="line">
                <a:avLst/>
              </a:prstGeom>
              <a:noFill/>
              <a:ln w="25399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95" name="Line 70"/>
              <p:cNvSpPr>
                <a:spLocks noChangeAspect="1" noChangeShapeType="1"/>
              </p:cNvSpPr>
              <p:nvPr/>
            </p:nvSpPr>
            <p:spPr bwMode="auto">
              <a:xfrm>
                <a:off x="4572" y="1651"/>
                <a:ext cx="17" cy="44"/>
              </a:xfrm>
              <a:prstGeom prst="line">
                <a:avLst/>
              </a:prstGeom>
              <a:noFill/>
              <a:ln w="25399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96" name="Line 71"/>
              <p:cNvSpPr>
                <a:spLocks noChangeAspect="1" noChangeShapeType="1"/>
              </p:cNvSpPr>
              <p:nvPr/>
            </p:nvSpPr>
            <p:spPr bwMode="auto">
              <a:xfrm>
                <a:off x="4873" y="1705"/>
                <a:ext cx="31" cy="64"/>
              </a:xfrm>
              <a:prstGeom prst="line">
                <a:avLst/>
              </a:prstGeom>
              <a:noFill/>
              <a:ln w="25399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97" name="Line 72"/>
              <p:cNvSpPr>
                <a:spLocks noChangeAspect="1" noChangeShapeType="1"/>
              </p:cNvSpPr>
              <p:nvPr/>
            </p:nvSpPr>
            <p:spPr bwMode="auto">
              <a:xfrm>
                <a:off x="4570" y="1661"/>
                <a:ext cx="58" cy="125"/>
              </a:xfrm>
              <a:prstGeom prst="line">
                <a:avLst/>
              </a:prstGeom>
              <a:noFill/>
              <a:ln w="25399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98" name="Line 73"/>
              <p:cNvSpPr>
                <a:spLocks noChangeAspect="1" noChangeShapeType="1"/>
              </p:cNvSpPr>
              <p:nvPr/>
            </p:nvSpPr>
            <p:spPr bwMode="auto">
              <a:xfrm>
                <a:off x="4542" y="1660"/>
                <a:ext cx="39" cy="83"/>
              </a:xfrm>
              <a:prstGeom prst="line">
                <a:avLst/>
              </a:prstGeom>
              <a:noFill/>
              <a:ln w="25399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99" name="Line 74"/>
              <p:cNvSpPr>
                <a:spLocks noChangeAspect="1" noChangeShapeType="1"/>
              </p:cNvSpPr>
              <p:nvPr/>
            </p:nvSpPr>
            <p:spPr bwMode="auto">
              <a:xfrm>
                <a:off x="4564" y="1759"/>
                <a:ext cx="14" cy="24"/>
              </a:xfrm>
              <a:prstGeom prst="line">
                <a:avLst/>
              </a:prstGeom>
              <a:noFill/>
              <a:ln w="50799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00" name="Line 75"/>
              <p:cNvSpPr>
                <a:spLocks noChangeAspect="1" noChangeShapeType="1"/>
              </p:cNvSpPr>
              <p:nvPr/>
            </p:nvSpPr>
            <p:spPr bwMode="auto">
              <a:xfrm>
                <a:off x="4511" y="1660"/>
                <a:ext cx="19" cy="45"/>
              </a:xfrm>
              <a:prstGeom prst="line">
                <a:avLst/>
              </a:prstGeom>
              <a:noFill/>
              <a:ln w="25399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01" name="Line 76"/>
              <p:cNvSpPr>
                <a:spLocks noChangeAspect="1" noChangeShapeType="1"/>
              </p:cNvSpPr>
              <p:nvPr/>
            </p:nvSpPr>
            <p:spPr bwMode="auto">
              <a:xfrm>
                <a:off x="4565" y="1721"/>
                <a:ext cx="33" cy="60"/>
              </a:xfrm>
              <a:prstGeom prst="line">
                <a:avLst/>
              </a:prstGeom>
              <a:noFill/>
              <a:ln w="25399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02" name="Line 77"/>
              <p:cNvSpPr>
                <a:spLocks noChangeAspect="1" noChangeShapeType="1"/>
              </p:cNvSpPr>
              <p:nvPr/>
            </p:nvSpPr>
            <p:spPr bwMode="auto">
              <a:xfrm>
                <a:off x="4476" y="1660"/>
                <a:ext cx="58" cy="123"/>
              </a:xfrm>
              <a:prstGeom prst="line">
                <a:avLst/>
              </a:prstGeom>
              <a:noFill/>
              <a:ln w="25399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03" name="Line 78"/>
              <p:cNvSpPr>
                <a:spLocks noChangeAspect="1" noChangeShapeType="1"/>
              </p:cNvSpPr>
              <p:nvPr/>
            </p:nvSpPr>
            <p:spPr bwMode="auto">
              <a:xfrm>
                <a:off x="4453" y="1660"/>
                <a:ext cx="40" cy="83"/>
              </a:xfrm>
              <a:prstGeom prst="line">
                <a:avLst/>
              </a:prstGeom>
              <a:noFill/>
              <a:ln w="25399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04" name="Line 79"/>
              <p:cNvSpPr>
                <a:spLocks noChangeAspect="1" noChangeShapeType="1"/>
              </p:cNvSpPr>
              <p:nvPr/>
            </p:nvSpPr>
            <p:spPr bwMode="auto">
              <a:xfrm>
                <a:off x="4477" y="1756"/>
                <a:ext cx="12" cy="25"/>
              </a:xfrm>
              <a:prstGeom prst="line">
                <a:avLst/>
              </a:prstGeom>
              <a:noFill/>
              <a:ln w="25399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05" name="Line 80"/>
              <p:cNvSpPr>
                <a:spLocks noChangeAspect="1" noChangeShapeType="1"/>
              </p:cNvSpPr>
              <p:nvPr/>
            </p:nvSpPr>
            <p:spPr bwMode="auto">
              <a:xfrm>
                <a:off x="4432" y="1660"/>
                <a:ext cx="19" cy="45"/>
              </a:xfrm>
              <a:prstGeom prst="line">
                <a:avLst/>
              </a:prstGeom>
              <a:noFill/>
              <a:ln w="25399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06" name="Line 81"/>
              <p:cNvSpPr>
                <a:spLocks noChangeAspect="1" noChangeShapeType="1"/>
              </p:cNvSpPr>
              <p:nvPr/>
            </p:nvSpPr>
            <p:spPr bwMode="auto">
              <a:xfrm>
                <a:off x="4526" y="1721"/>
                <a:ext cx="34" cy="60"/>
              </a:xfrm>
              <a:prstGeom prst="line">
                <a:avLst/>
              </a:prstGeom>
              <a:noFill/>
              <a:ln w="25399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07" name="Line 82"/>
              <p:cNvSpPr>
                <a:spLocks noChangeAspect="1" noChangeShapeType="1"/>
              </p:cNvSpPr>
              <p:nvPr/>
            </p:nvSpPr>
            <p:spPr bwMode="auto">
              <a:xfrm>
                <a:off x="4407" y="1639"/>
                <a:ext cx="54" cy="125"/>
              </a:xfrm>
              <a:prstGeom prst="line">
                <a:avLst/>
              </a:prstGeom>
              <a:noFill/>
              <a:ln w="25399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08" name="Line 83"/>
              <p:cNvSpPr>
                <a:spLocks noChangeAspect="1" noChangeShapeType="1"/>
              </p:cNvSpPr>
              <p:nvPr/>
            </p:nvSpPr>
            <p:spPr bwMode="auto">
              <a:xfrm>
                <a:off x="4378" y="1639"/>
                <a:ext cx="40" cy="86"/>
              </a:xfrm>
              <a:prstGeom prst="line">
                <a:avLst/>
              </a:prstGeom>
              <a:noFill/>
              <a:ln w="25399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09" name="Line 84"/>
              <p:cNvSpPr>
                <a:spLocks noChangeAspect="1" noChangeShapeType="1"/>
              </p:cNvSpPr>
              <p:nvPr/>
            </p:nvSpPr>
            <p:spPr bwMode="auto">
              <a:xfrm>
                <a:off x="4426" y="1739"/>
                <a:ext cx="10" cy="25"/>
              </a:xfrm>
              <a:prstGeom prst="line">
                <a:avLst/>
              </a:prstGeom>
              <a:noFill/>
              <a:ln w="25399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10" name="Line 85"/>
              <p:cNvSpPr>
                <a:spLocks noChangeAspect="1" noChangeShapeType="1"/>
              </p:cNvSpPr>
              <p:nvPr/>
            </p:nvSpPr>
            <p:spPr bwMode="auto">
              <a:xfrm>
                <a:off x="4358" y="1639"/>
                <a:ext cx="55" cy="160"/>
              </a:xfrm>
              <a:prstGeom prst="line">
                <a:avLst/>
              </a:prstGeom>
              <a:noFill/>
              <a:ln w="25399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11" name="Line 86"/>
              <p:cNvSpPr>
                <a:spLocks noChangeAspect="1" noChangeShapeType="1"/>
              </p:cNvSpPr>
              <p:nvPr/>
            </p:nvSpPr>
            <p:spPr bwMode="auto">
              <a:xfrm>
                <a:off x="4413" y="1630"/>
                <a:ext cx="215" cy="265"/>
              </a:xfrm>
              <a:prstGeom prst="line">
                <a:avLst/>
              </a:prstGeom>
              <a:noFill/>
              <a:ln w="12699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12" name="Line 87"/>
              <p:cNvSpPr>
                <a:spLocks noChangeAspect="1" noChangeShapeType="1"/>
              </p:cNvSpPr>
              <p:nvPr/>
            </p:nvSpPr>
            <p:spPr bwMode="auto">
              <a:xfrm>
                <a:off x="4450" y="1590"/>
                <a:ext cx="215" cy="265"/>
              </a:xfrm>
              <a:prstGeom prst="line">
                <a:avLst/>
              </a:prstGeom>
              <a:noFill/>
              <a:ln w="12699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13" name="Line 88"/>
              <p:cNvSpPr>
                <a:spLocks noChangeAspect="1" noChangeShapeType="1"/>
              </p:cNvSpPr>
              <p:nvPr/>
            </p:nvSpPr>
            <p:spPr bwMode="auto">
              <a:xfrm>
                <a:off x="4515" y="1606"/>
                <a:ext cx="214" cy="265"/>
              </a:xfrm>
              <a:prstGeom prst="line">
                <a:avLst/>
              </a:prstGeom>
              <a:noFill/>
              <a:ln w="12699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14" name="Line 89"/>
              <p:cNvSpPr>
                <a:spLocks noChangeAspect="1" noChangeShapeType="1"/>
              </p:cNvSpPr>
              <p:nvPr/>
            </p:nvSpPr>
            <p:spPr bwMode="auto">
              <a:xfrm>
                <a:off x="4579" y="1606"/>
                <a:ext cx="215" cy="265"/>
              </a:xfrm>
              <a:prstGeom prst="line">
                <a:avLst/>
              </a:prstGeom>
              <a:noFill/>
              <a:ln w="12699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15" name="Line 90"/>
              <p:cNvSpPr>
                <a:spLocks noChangeAspect="1" noChangeShapeType="1"/>
              </p:cNvSpPr>
              <p:nvPr/>
            </p:nvSpPr>
            <p:spPr bwMode="auto">
              <a:xfrm>
                <a:off x="4598" y="1534"/>
                <a:ext cx="215" cy="265"/>
              </a:xfrm>
              <a:prstGeom prst="line">
                <a:avLst/>
              </a:prstGeom>
              <a:noFill/>
              <a:ln w="12699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16" name="Line 91"/>
              <p:cNvSpPr>
                <a:spLocks noChangeAspect="1" noChangeShapeType="1"/>
              </p:cNvSpPr>
              <p:nvPr/>
            </p:nvSpPr>
            <p:spPr bwMode="auto">
              <a:xfrm>
                <a:off x="4700" y="1567"/>
                <a:ext cx="214" cy="265"/>
              </a:xfrm>
              <a:prstGeom prst="line">
                <a:avLst/>
              </a:prstGeom>
              <a:noFill/>
              <a:ln w="12699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17" name="Line 92"/>
              <p:cNvSpPr>
                <a:spLocks noChangeAspect="1" noChangeShapeType="1"/>
              </p:cNvSpPr>
              <p:nvPr/>
            </p:nvSpPr>
            <p:spPr bwMode="auto">
              <a:xfrm>
                <a:off x="4459" y="1559"/>
                <a:ext cx="215" cy="265"/>
              </a:xfrm>
              <a:prstGeom prst="line">
                <a:avLst/>
              </a:prstGeom>
              <a:noFill/>
              <a:ln w="12699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18" name="Line 93"/>
              <p:cNvSpPr>
                <a:spLocks noChangeAspect="1" noChangeShapeType="1"/>
              </p:cNvSpPr>
              <p:nvPr/>
            </p:nvSpPr>
            <p:spPr bwMode="auto">
              <a:xfrm>
                <a:off x="4413" y="1607"/>
                <a:ext cx="215" cy="265"/>
              </a:xfrm>
              <a:prstGeom prst="line">
                <a:avLst/>
              </a:prstGeom>
              <a:noFill/>
              <a:ln w="12699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19" name="Line 94"/>
              <p:cNvSpPr>
                <a:spLocks noChangeAspect="1" noChangeShapeType="1"/>
              </p:cNvSpPr>
              <p:nvPr/>
            </p:nvSpPr>
            <p:spPr bwMode="auto">
              <a:xfrm>
                <a:off x="4515" y="1583"/>
                <a:ext cx="214" cy="265"/>
              </a:xfrm>
              <a:prstGeom prst="line">
                <a:avLst/>
              </a:prstGeom>
              <a:noFill/>
              <a:ln w="12699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20" name="Line 95"/>
              <p:cNvSpPr>
                <a:spLocks noChangeAspect="1" noChangeShapeType="1"/>
              </p:cNvSpPr>
              <p:nvPr/>
            </p:nvSpPr>
            <p:spPr bwMode="auto">
              <a:xfrm>
                <a:off x="4579" y="1583"/>
                <a:ext cx="215" cy="265"/>
              </a:xfrm>
              <a:prstGeom prst="line">
                <a:avLst/>
              </a:prstGeom>
              <a:noFill/>
              <a:ln w="12699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21" name="Line 96"/>
              <p:cNvSpPr>
                <a:spLocks noChangeAspect="1" noChangeShapeType="1"/>
              </p:cNvSpPr>
              <p:nvPr/>
            </p:nvSpPr>
            <p:spPr bwMode="auto">
              <a:xfrm>
                <a:off x="4598" y="1511"/>
                <a:ext cx="215" cy="265"/>
              </a:xfrm>
              <a:prstGeom prst="line">
                <a:avLst/>
              </a:prstGeom>
              <a:noFill/>
              <a:ln w="12699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22" name="Line 97"/>
              <p:cNvSpPr>
                <a:spLocks noChangeAspect="1" noChangeShapeType="1"/>
              </p:cNvSpPr>
              <p:nvPr/>
            </p:nvSpPr>
            <p:spPr bwMode="auto">
              <a:xfrm>
                <a:off x="4700" y="1544"/>
                <a:ext cx="214" cy="265"/>
              </a:xfrm>
              <a:prstGeom prst="line">
                <a:avLst/>
              </a:prstGeom>
              <a:noFill/>
              <a:ln w="12699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23" name="Freeform 98"/>
              <p:cNvSpPr>
                <a:spLocks noChangeAspect="1"/>
              </p:cNvSpPr>
              <p:nvPr/>
            </p:nvSpPr>
            <p:spPr bwMode="auto">
              <a:xfrm>
                <a:off x="4339" y="1396"/>
                <a:ext cx="520" cy="280"/>
              </a:xfrm>
              <a:custGeom>
                <a:avLst/>
                <a:gdLst>
                  <a:gd name="T0" fmla="*/ 35 w 519"/>
                  <a:gd name="T1" fmla="*/ 80 h 280"/>
                  <a:gd name="T2" fmla="*/ 10 w 519"/>
                  <a:gd name="T3" fmla="*/ 104 h 280"/>
                  <a:gd name="T4" fmla="*/ 0 w 519"/>
                  <a:gd name="T5" fmla="*/ 133 h 280"/>
                  <a:gd name="T6" fmla="*/ 9 w 519"/>
                  <a:gd name="T7" fmla="*/ 162 h 280"/>
                  <a:gd name="T8" fmla="*/ 13 w 519"/>
                  <a:gd name="T9" fmla="*/ 189 h 280"/>
                  <a:gd name="T10" fmla="*/ 11 w 519"/>
                  <a:gd name="T11" fmla="*/ 215 h 280"/>
                  <a:gd name="T12" fmla="*/ 28 w 519"/>
                  <a:gd name="T13" fmla="*/ 240 h 280"/>
                  <a:gd name="T14" fmla="*/ 58 w 519"/>
                  <a:gd name="T15" fmla="*/ 253 h 280"/>
                  <a:gd name="T16" fmla="*/ 93 w 519"/>
                  <a:gd name="T17" fmla="*/ 253 h 280"/>
                  <a:gd name="T18" fmla="*/ 118 w 519"/>
                  <a:gd name="T19" fmla="*/ 241 h 280"/>
                  <a:gd name="T20" fmla="*/ 143 w 519"/>
                  <a:gd name="T21" fmla="*/ 263 h 280"/>
                  <a:gd name="T22" fmla="*/ 180 w 519"/>
                  <a:gd name="T23" fmla="*/ 273 h 280"/>
                  <a:gd name="T24" fmla="*/ 217 w 519"/>
                  <a:gd name="T25" fmla="*/ 271 h 280"/>
                  <a:gd name="T26" fmla="*/ 248 w 519"/>
                  <a:gd name="T27" fmla="*/ 252 h 280"/>
                  <a:gd name="T28" fmla="*/ 311 w 519"/>
                  <a:gd name="T29" fmla="*/ 271 h 280"/>
                  <a:gd name="T30" fmla="*/ 359 w 519"/>
                  <a:gd name="T31" fmla="*/ 279 h 280"/>
                  <a:gd name="T32" fmla="*/ 406 w 519"/>
                  <a:gd name="T33" fmla="*/ 267 h 280"/>
                  <a:gd name="T34" fmla="*/ 445 w 519"/>
                  <a:gd name="T35" fmla="*/ 247 h 280"/>
                  <a:gd name="T36" fmla="*/ 482 w 519"/>
                  <a:gd name="T37" fmla="*/ 247 h 280"/>
                  <a:gd name="T38" fmla="*/ 515 w 519"/>
                  <a:gd name="T39" fmla="*/ 232 h 280"/>
                  <a:gd name="T40" fmla="*/ 534 w 519"/>
                  <a:gd name="T41" fmla="*/ 207 h 280"/>
                  <a:gd name="T42" fmla="*/ 538 w 519"/>
                  <a:gd name="T43" fmla="*/ 178 h 280"/>
                  <a:gd name="T44" fmla="*/ 523 w 519"/>
                  <a:gd name="T45" fmla="*/ 150 h 280"/>
                  <a:gd name="T46" fmla="*/ 519 w 519"/>
                  <a:gd name="T47" fmla="*/ 131 h 280"/>
                  <a:gd name="T48" fmla="*/ 526 w 519"/>
                  <a:gd name="T49" fmla="*/ 108 h 280"/>
                  <a:gd name="T50" fmla="*/ 515 w 519"/>
                  <a:gd name="T51" fmla="*/ 86 h 280"/>
                  <a:gd name="T52" fmla="*/ 489 w 519"/>
                  <a:gd name="T53" fmla="*/ 74 h 280"/>
                  <a:gd name="T54" fmla="*/ 466 w 519"/>
                  <a:gd name="T55" fmla="*/ 74 h 280"/>
                  <a:gd name="T56" fmla="*/ 433 w 519"/>
                  <a:gd name="T57" fmla="*/ 51 h 280"/>
                  <a:gd name="T58" fmla="*/ 395 w 519"/>
                  <a:gd name="T59" fmla="*/ 40 h 280"/>
                  <a:gd name="T60" fmla="*/ 353 w 519"/>
                  <a:gd name="T61" fmla="*/ 44 h 280"/>
                  <a:gd name="T62" fmla="*/ 335 w 519"/>
                  <a:gd name="T63" fmla="*/ 31 h 280"/>
                  <a:gd name="T64" fmla="*/ 309 w 519"/>
                  <a:gd name="T65" fmla="*/ 9 h 280"/>
                  <a:gd name="T66" fmla="*/ 252 w 519"/>
                  <a:gd name="T67" fmla="*/ 0 h 280"/>
                  <a:gd name="T68" fmla="*/ 211 w 519"/>
                  <a:gd name="T69" fmla="*/ 4 h 280"/>
                  <a:gd name="T70" fmla="*/ 180 w 519"/>
                  <a:gd name="T71" fmla="*/ 21 h 280"/>
                  <a:gd name="T72" fmla="*/ 160 w 519"/>
                  <a:gd name="T73" fmla="*/ 46 h 280"/>
                  <a:gd name="T74" fmla="*/ 136 w 519"/>
                  <a:gd name="T75" fmla="*/ 30 h 280"/>
                  <a:gd name="T76" fmla="*/ 102 w 519"/>
                  <a:gd name="T77" fmla="*/ 26 h 280"/>
                  <a:gd name="T78" fmla="*/ 72 w 519"/>
                  <a:gd name="T79" fmla="*/ 36 h 280"/>
                  <a:gd name="T80" fmla="*/ 55 w 519"/>
                  <a:gd name="T81" fmla="*/ 59 h 280"/>
                  <a:gd name="T82" fmla="*/ 52 w 519"/>
                  <a:gd name="T83" fmla="*/ 74 h 2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19"/>
                  <a:gd name="T127" fmla="*/ 0 h 280"/>
                  <a:gd name="T128" fmla="*/ 519 w 519"/>
                  <a:gd name="T129" fmla="*/ 280 h 2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19" h="280">
                    <a:moveTo>
                      <a:pt x="52" y="74"/>
                    </a:moveTo>
                    <a:lnTo>
                      <a:pt x="35" y="80"/>
                    </a:lnTo>
                    <a:lnTo>
                      <a:pt x="19" y="91"/>
                    </a:lnTo>
                    <a:lnTo>
                      <a:pt x="10" y="104"/>
                    </a:lnTo>
                    <a:lnTo>
                      <a:pt x="1" y="118"/>
                    </a:lnTo>
                    <a:lnTo>
                      <a:pt x="0" y="133"/>
                    </a:lnTo>
                    <a:lnTo>
                      <a:pt x="1" y="147"/>
                    </a:lnTo>
                    <a:lnTo>
                      <a:pt x="9" y="162"/>
                    </a:lnTo>
                    <a:lnTo>
                      <a:pt x="19" y="175"/>
                    </a:lnTo>
                    <a:lnTo>
                      <a:pt x="13" y="189"/>
                    </a:lnTo>
                    <a:lnTo>
                      <a:pt x="10" y="202"/>
                    </a:lnTo>
                    <a:lnTo>
                      <a:pt x="11" y="215"/>
                    </a:lnTo>
                    <a:lnTo>
                      <a:pt x="19" y="228"/>
                    </a:lnTo>
                    <a:lnTo>
                      <a:pt x="28" y="240"/>
                    </a:lnTo>
                    <a:lnTo>
                      <a:pt x="41" y="247"/>
                    </a:lnTo>
                    <a:lnTo>
                      <a:pt x="58" y="253"/>
                    </a:lnTo>
                    <a:lnTo>
                      <a:pt x="76" y="255"/>
                    </a:lnTo>
                    <a:lnTo>
                      <a:pt x="93" y="253"/>
                    </a:lnTo>
                    <a:lnTo>
                      <a:pt x="108" y="247"/>
                    </a:lnTo>
                    <a:lnTo>
                      <a:pt x="118" y="241"/>
                    </a:lnTo>
                    <a:lnTo>
                      <a:pt x="128" y="254"/>
                    </a:lnTo>
                    <a:lnTo>
                      <a:pt x="143" y="263"/>
                    </a:lnTo>
                    <a:lnTo>
                      <a:pt x="160" y="271"/>
                    </a:lnTo>
                    <a:lnTo>
                      <a:pt x="180" y="273"/>
                    </a:lnTo>
                    <a:lnTo>
                      <a:pt x="196" y="273"/>
                    </a:lnTo>
                    <a:lnTo>
                      <a:pt x="217" y="271"/>
                    </a:lnTo>
                    <a:lnTo>
                      <a:pt x="234" y="263"/>
                    </a:lnTo>
                    <a:lnTo>
                      <a:pt x="248" y="252"/>
                    </a:lnTo>
                    <a:lnTo>
                      <a:pt x="268" y="263"/>
                    </a:lnTo>
                    <a:lnTo>
                      <a:pt x="291" y="271"/>
                    </a:lnTo>
                    <a:lnTo>
                      <a:pt x="315" y="275"/>
                    </a:lnTo>
                    <a:lnTo>
                      <a:pt x="339" y="279"/>
                    </a:lnTo>
                    <a:lnTo>
                      <a:pt x="363" y="273"/>
                    </a:lnTo>
                    <a:lnTo>
                      <a:pt x="386" y="267"/>
                    </a:lnTo>
                    <a:lnTo>
                      <a:pt x="409" y="259"/>
                    </a:lnTo>
                    <a:lnTo>
                      <a:pt x="425" y="247"/>
                    </a:lnTo>
                    <a:lnTo>
                      <a:pt x="445" y="250"/>
                    </a:lnTo>
                    <a:lnTo>
                      <a:pt x="462" y="247"/>
                    </a:lnTo>
                    <a:lnTo>
                      <a:pt x="479" y="242"/>
                    </a:lnTo>
                    <a:lnTo>
                      <a:pt x="495" y="232"/>
                    </a:lnTo>
                    <a:lnTo>
                      <a:pt x="508" y="220"/>
                    </a:lnTo>
                    <a:lnTo>
                      <a:pt x="514" y="207"/>
                    </a:lnTo>
                    <a:lnTo>
                      <a:pt x="518" y="191"/>
                    </a:lnTo>
                    <a:lnTo>
                      <a:pt x="518" y="178"/>
                    </a:lnTo>
                    <a:lnTo>
                      <a:pt x="512" y="163"/>
                    </a:lnTo>
                    <a:lnTo>
                      <a:pt x="503" y="150"/>
                    </a:lnTo>
                    <a:lnTo>
                      <a:pt x="489" y="140"/>
                    </a:lnTo>
                    <a:lnTo>
                      <a:pt x="499" y="131"/>
                    </a:lnTo>
                    <a:lnTo>
                      <a:pt x="504" y="120"/>
                    </a:lnTo>
                    <a:lnTo>
                      <a:pt x="506" y="108"/>
                    </a:lnTo>
                    <a:lnTo>
                      <a:pt x="503" y="96"/>
                    </a:lnTo>
                    <a:lnTo>
                      <a:pt x="495" y="86"/>
                    </a:lnTo>
                    <a:lnTo>
                      <a:pt x="482" y="78"/>
                    </a:lnTo>
                    <a:lnTo>
                      <a:pt x="469" y="74"/>
                    </a:lnTo>
                    <a:lnTo>
                      <a:pt x="454" y="72"/>
                    </a:lnTo>
                    <a:lnTo>
                      <a:pt x="446" y="74"/>
                    </a:lnTo>
                    <a:lnTo>
                      <a:pt x="432" y="62"/>
                    </a:lnTo>
                    <a:lnTo>
                      <a:pt x="413" y="51"/>
                    </a:lnTo>
                    <a:lnTo>
                      <a:pt x="395" y="44"/>
                    </a:lnTo>
                    <a:lnTo>
                      <a:pt x="375" y="40"/>
                    </a:lnTo>
                    <a:lnTo>
                      <a:pt x="354" y="40"/>
                    </a:lnTo>
                    <a:lnTo>
                      <a:pt x="333" y="44"/>
                    </a:lnTo>
                    <a:lnTo>
                      <a:pt x="325" y="46"/>
                    </a:lnTo>
                    <a:lnTo>
                      <a:pt x="315" y="31"/>
                    </a:lnTo>
                    <a:lnTo>
                      <a:pt x="304" y="18"/>
                    </a:lnTo>
                    <a:lnTo>
                      <a:pt x="289" y="9"/>
                    </a:lnTo>
                    <a:lnTo>
                      <a:pt x="270" y="3"/>
                    </a:lnTo>
                    <a:lnTo>
                      <a:pt x="252" y="0"/>
                    </a:lnTo>
                    <a:lnTo>
                      <a:pt x="230" y="0"/>
                    </a:lnTo>
                    <a:lnTo>
                      <a:pt x="211" y="4"/>
                    </a:lnTo>
                    <a:lnTo>
                      <a:pt x="194" y="11"/>
                    </a:lnTo>
                    <a:lnTo>
                      <a:pt x="180" y="21"/>
                    </a:lnTo>
                    <a:lnTo>
                      <a:pt x="168" y="35"/>
                    </a:lnTo>
                    <a:lnTo>
                      <a:pt x="160" y="46"/>
                    </a:lnTo>
                    <a:lnTo>
                      <a:pt x="150" y="36"/>
                    </a:lnTo>
                    <a:lnTo>
                      <a:pt x="136" y="30"/>
                    </a:lnTo>
                    <a:lnTo>
                      <a:pt x="119" y="26"/>
                    </a:lnTo>
                    <a:lnTo>
                      <a:pt x="102" y="26"/>
                    </a:lnTo>
                    <a:lnTo>
                      <a:pt x="87" y="30"/>
                    </a:lnTo>
                    <a:lnTo>
                      <a:pt x="72" y="36"/>
                    </a:lnTo>
                    <a:lnTo>
                      <a:pt x="62" y="47"/>
                    </a:lnTo>
                    <a:lnTo>
                      <a:pt x="55" y="59"/>
                    </a:lnTo>
                    <a:lnTo>
                      <a:pt x="52" y="66"/>
                    </a:lnTo>
                    <a:lnTo>
                      <a:pt x="52" y="74"/>
                    </a:lnTo>
                  </a:path>
                </a:pathLst>
              </a:custGeom>
              <a:solidFill>
                <a:srgbClr val="C0C0C0"/>
              </a:solidFill>
              <a:ln w="25399" cap="rnd">
                <a:solidFill>
                  <a:srgbClr val="A8A8A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654" name="Group 99"/>
            <p:cNvGrpSpPr>
              <a:grpSpLocks noChangeAspect="1"/>
            </p:cNvGrpSpPr>
            <p:nvPr/>
          </p:nvGrpSpPr>
          <p:grpSpPr bwMode="auto">
            <a:xfrm rot="-2193363">
              <a:off x="2667000" y="2352675"/>
              <a:ext cx="169333" cy="622300"/>
              <a:chOff x="232" y="1920"/>
              <a:chExt cx="161" cy="523"/>
            </a:xfrm>
          </p:grpSpPr>
          <p:sp>
            <p:nvSpPr>
              <p:cNvPr id="111673" name="Oval 100"/>
              <p:cNvSpPr>
                <a:spLocks noChangeAspect="1" noChangeArrowheads="1"/>
              </p:cNvSpPr>
              <p:nvPr/>
            </p:nvSpPr>
            <p:spPr bwMode="auto">
              <a:xfrm>
                <a:off x="297" y="2410"/>
                <a:ext cx="33" cy="33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11674" name="Rectangle 101"/>
              <p:cNvSpPr>
                <a:spLocks noChangeAspect="1" noChangeArrowheads="1"/>
              </p:cNvSpPr>
              <p:nvPr/>
            </p:nvSpPr>
            <p:spPr bwMode="auto">
              <a:xfrm>
                <a:off x="297" y="2204"/>
                <a:ext cx="33" cy="222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11675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307" y="2230"/>
                <a:ext cx="14" cy="175"/>
              </a:xfrm>
              <a:prstGeom prst="rect">
                <a:avLst/>
              </a:pr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111676" name="Line 103"/>
              <p:cNvSpPr>
                <a:spLocks noChangeAspect="1" noChangeShapeType="1"/>
              </p:cNvSpPr>
              <p:nvPr/>
            </p:nvSpPr>
            <p:spPr bwMode="auto">
              <a:xfrm>
                <a:off x="311" y="1920"/>
                <a:ext cx="3" cy="289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77" name="Line 104"/>
              <p:cNvSpPr>
                <a:spLocks noChangeAspect="1" noChangeShapeType="1"/>
              </p:cNvSpPr>
              <p:nvPr/>
            </p:nvSpPr>
            <p:spPr bwMode="auto">
              <a:xfrm>
                <a:off x="232" y="1920"/>
                <a:ext cx="161" cy="0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78" name="Line 105"/>
              <p:cNvSpPr>
                <a:spLocks noChangeAspect="1" noChangeShapeType="1"/>
              </p:cNvSpPr>
              <p:nvPr/>
            </p:nvSpPr>
            <p:spPr bwMode="auto">
              <a:xfrm>
                <a:off x="310" y="2209"/>
                <a:ext cx="69" cy="0"/>
              </a:xfrm>
              <a:prstGeom prst="line">
                <a:avLst/>
              </a:prstGeom>
              <a:noFill/>
              <a:ln w="19050">
                <a:solidFill>
                  <a:srgbClr val="B2B2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1655" name="Group 106"/>
            <p:cNvGrpSpPr>
              <a:grpSpLocks noChangeAspect="1"/>
            </p:cNvGrpSpPr>
            <p:nvPr/>
          </p:nvGrpSpPr>
          <p:grpSpPr bwMode="auto">
            <a:xfrm>
              <a:off x="2609145" y="2786063"/>
              <a:ext cx="104422" cy="165100"/>
              <a:chOff x="5394" y="1645"/>
              <a:chExt cx="498" cy="468"/>
            </a:xfrm>
          </p:grpSpPr>
          <p:sp>
            <p:nvSpPr>
              <p:cNvPr id="111661" name="Freeform 107"/>
              <p:cNvSpPr>
                <a:spLocks noChangeAspect="1"/>
              </p:cNvSpPr>
              <p:nvPr/>
            </p:nvSpPr>
            <p:spPr bwMode="auto">
              <a:xfrm>
                <a:off x="5394" y="1645"/>
                <a:ext cx="498" cy="468"/>
              </a:xfrm>
              <a:custGeom>
                <a:avLst/>
                <a:gdLst>
                  <a:gd name="T0" fmla="*/ 323 w 496"/>
                  <a:gd name="T1" fmla="*/ 3 h 468"/>
                  <a:gd name="T2" fmla="*/ 344 w 496"/>
                  <a:gd name="T3" fmla="*/ 0 h 468"/>
                  <a:gd name="T4" fmla="*/ 364 w 496"/>
                  <a:gd name="T5" fmla="*/ 5 h 468"/>
                  <a:gd name="T6" fmla="*/ 396 w 496"/>
                  <a:gd name="T7" fmla="*/ 12 h 468"/>
                  <a:gd name="T8" fmla="*/ 439 w 496"/>
                  <a:gd name="T9" fmla="*/ 11 h 468"/>
                  <a:gd name="T10" fmla="*/ 464 w 496"/>
                  <a:gd name="T11" fmla="*/ 22 h 468"/>
                  <a:gd name="T12" fmla="*/ 487 w 496"/>
                  <a:gd name="T13" fmla="*/ 34 h 468"/>
                  <a:gd name="T14" fmla="*/ 492 w 496"/>
                  <a:gd name="T15" fmla="*/ 66 h 468"/>
                  <a:gd name="T16" fmla="*/ 489 w 496"/>
                  <a:gd name="T17" fmla="*/ 72 h 468"/>
                  <a:gd name="T18" fmla="*/ 485 w 496"/>
                  <a:gd name="T19" fmla="*/ 76 h 468"/>
                  <a:gd name="T20" fmla="*/ 479 w 496"/>
                  <a:gd name="T21" fmla="*/ 77 h 468"/>
                  <a:gd name="T22" fmla="*/ 475 w 496"/>
                  <a:gd name="T23" fmla="*/ 77 h 468"/>
                  <a:gd name="T24" fmla="*/ 485 w 496"/>
                  <a:gd name="T25" fmla="*/ 94 h 468"/>
                  <a:gd name="T26" fmla="*/ 494 w 496"/>
                  <a:gd name="T27" fmla="*/ 110 h 468"/>
                  <a:gd name="T28" fmla="*/ 499 w 496"/>
                  <a:gd name="T29" fmla="*/ 131 h 468"/>
                  <a:gd name="T30" fmla="*/ 502 w 496"/>
                  <a:gd name="T31" fmla="*/ 153 h 468"/>
                  <a:gd name="T32" fmla="*/ 508 w 496"/>
                  <a:gd name="T33" fmla="*/ 180 h 468"/>
                  <a:gd name="T34" fmla="*/ 509 w 496"/>
                  <a:gd name="T35" fmla="*/ 215 h 468"/>
                  <a:gd name="T36" fmla="*/ 510 w 496"/>
                  <a:gd name="T37" fmla="*/ 236 h 468"/>
                  <a:gd name="T38" fmla="*/ 509 w 496"/>
                  <a:gd name="T39" fmla="*/ 258 h 468"/>
                  <a:gd name="T40" fmla="*/ 511 w 496"/>
                  <a:gd name="T41" fmla="*/ 326 h 468"/>
                  <a:gd name="T42" fmla="*/ 513 w 496"/>
                  <a:gd name="T43" fmla="*/ 399 h 468"/>
                  <a:gd name="T44" fmla="*/ 532 w 496"/>
                  <a:gd name="T45" fmla="*/ 419 h 468"/>
                  <a:gd name="T46" fmla="*/ 530 w 496"/>
                  <a:gd name="T47" fmla="*/ 436 h 468"/>
                  <a:gd name="T48" fmla="*/ 519 w 496"/>
                  <a:gd name="T49" fmla="*/ 438 h 468"/>
                  <a:gd name="T50" fmla="*/ 508 w 496"/>
                  <a:gd name="T51" fmla="*/ 442 h 468"/>
                  <a:gd name="T52" fmla="*/ 471 w 496"/>
                  <a:gd name="T53" fmla="*/ 458 h 468"/>
                  <a:gd name="T54" fmla="*/ 428 w 496"/>
                  <a:gd name="T55" fmla="*/ 461 h 468"/>
                  <a:gd name="T56" fmla="*/ 364 w 496"/>
                  <a:gd name="T57" fmla="*/ 466 h 468"/>
                  <a:gd name="T58" fmla="*/ 321 w 496"/>
                  <a:gd name="T59" fmla="*/ 465 h 468"/>
                  <a:gd name="T60" fmla="*/ 267 w 496"/>
                  <a:gd name="T61" fmla="*/ 461 h 468"/>
                  <a:gd name="T62" fmla="*/ 209 w 496"/>
                  <a:gd name="T63" fmla="*/ 462 h 468"/>
                  <a:gd name="T64" fmla="*/ 97 w 496"/>
                  <a:gd name="T65" fmla="*/ 457 h 468"/>
                  <a:gd name="T66" fmla="*/ 51 w 496"/>
                  <a:gd name="T67" fmla="*/ 445 h 468"/>
                  <a:gd name="T68" fmla="*/ 31 w 496"/>
                  <a:gd name="T69" fmla="*/ 435 h 468"/>
                  <a:gd name="T70" fmla="*/ 16 w 496"/>
                  <a:gd name="T71" fmla="*/ 423 h 468"/>
                  <a:gd name="T72" fmla="*/ 6 w 496"/>
                  <a:gd name="T73" fmla="*/ 414 h 468"/>
                  <a:gd name="T74" fmla="*/ 0 w 496"/>
                  <a:gd name="T75" fmla="*/ 407 h 468"/>
                  <a:gd name="T76" fmla="*/ 6 w 496"/>
                  <a:gd name="T77" fmla="*/ 401 h 468"/>
                  <a:gd name="T78" fmla="*/ 22 w 496"/>
                  <a:gd name="T79" fmla="*/ 389 h 468"/>
                  <a:gd name="T80" fmla="*/ 28 w 496"/>
                  <a:gd name="T81" fmla="*/ 376 h 468"/>
                  <a:gd name="T82" fmla="*/ 31 w 496"/>
                  <a:gd name="T83" fmla="*/ 363 h 468"/>
                  <a:gd name="T84" fmla="*/ 31 w 496"/>
                  <a:gd name="T85" fmla="*/ 303 h 468"/>
                  <a:gd name="T86" fmla="*/ 30 w 496"/>
                  <a:gd name="T87" fmla="*/ 249 h 468"/>
                  <a:gd name="T88" fmla="*/ 28 w 496"/>
                  <a:gd name="T89" fmla="*/ 204 h 468"/>
                  <a:gd name="T90" fmla="*/ 29 w 496"/>
                  <a:gd name="T91" fmla="*/ 156 h 468"/>
                  <a:gd name="T92" fmla="*/ 31 w 496"/>
                  <a:gd name="T93" fmla="*/ 114 h 468"/>
                  <a:gd name="T94" fmla="*/ 35 w 496"/>
                  <a:gd name="T95" fmla="*/ 98 h 468"/>
                  <a:gd name="T96" fmla="*/ 39 w 496"/>
                  <a:gd name="T97" fmla="*/ 93 h 468"/>
                  <a:gd name="T98" fmla="*/ 40 w 496"/>
                  <a:gd name="T99" fmla="*/ 89 h 468"/>
                  <a:gd name="T100" fmla="*/ 26 w 496"/>
                  <a:gd name="T101" fmla="*/ 84 h 468"/>
                  <a:gd name="T102" fmla="*/ 19 w 496"/>
                  <a:gd name="T103" fmla="*/ 75 h 468"/>
                  <a:gd name="T104" fmla="*/ 19 w 496"/>
                  <a:gd name="T105" fmla="*/ 65 h 468"/>
                  <a:gd name="T106" fmla="*/ 22 w 496"/>
                  <a:gd name="T107" fmla="*/ 53 h 468"/>
                  <a:gd name="T108" fmla="*/ 27 w 496"/>
                  <a:gd name="T109" fmla="*/ 40 h 468"/>
                  <a:gd name="T110" fmla="*/ 42 w 496"/>
                  <a:gd name="T111" fmla="*/ 32 h 468"/>
                  <a:gd name="T112" fmla="*/ 70 w 496"/>
                  <a:gd name="T113" fmla="*/ 24 h 468"/>
                  <a:gd name="T114" fmla="*/ 87 w 496"/>
                  <a:gd name="T115" fmla="*/ 22 h 468"/>
                  <a:gd name="T116" fmla="*/ 96 w 496"/>
                  <a:gd name="T117" fmla="*/ 17 h 468"/>
                  <a:gd name="T118" fmla="*/ 110 w 496"/>
                  <a:gd name="T119" fmla="*/ 15 h 468"/>
                  <a:gd name="T120" fmla="*/ 123 w 496"/>
                  <a:gd name="T121" fmla="*/ 19 h 468"/>
                  <a:gd name="T122" fmla="*/ 175 w 496"/>
                  <a:gd name="T123" fmla="*/ 19 h 468"/>
                  <a:gd name="T124" fmla="*/ 244 w 496"/>
                  <a:gd name="T125" fmla="*/ 6 h 46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96"/>
                  <a:gd name="T190" fmla="*/ 0 h 468"/>
                  <a:gd name="T191" fmla="*/ 496 w 496"/>
                  <a:gd name="T192" fmla="*/ 468 h 46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96" h="468">
                    <a:moveTo>
                      <a:pt x="283" y="10"/>
                    </a:moveTo>
                    <a:lnTo>
                      <a:pt x="284" y="10"/>
                    </a:lnTo>
                    <a:lnTo>
                      <a:pt x="285" y="9"/>
                    </a:lnTo>
                    <a:lnTo>
                      <a:pt x="286" y="9"/>
                    </a:lnTo>
                    <a:lnTo>
                      <a:pt x="287" y="8"/>
                    </a:lnTo>
                    <a:lnTo>
                      <a:pt x="289" y="8"/>
                    </a:lnTo>
                    <a:lnTo>
                      <a:pt x="290" y="8"/>
                    </a:lnTo>
                    <a:lnTo>
                      <a:pt x="291" y="7"/>
                    </a:lnTo>
                    <a:lnTo>
                      <a:pt x="293" y="7"/>
                    </a:lnTo>
                    <a:lnTo>
                      <a:pt x="294" y="6"/>
                    </a:lnTo>
                    <a:lnTo>
                      <a:pt x="295" y="5"/>
                    </a:lnTo>
                    <a:lnTo>
                      <a:pt x="297" y="5"/>
                    </a:lnTo>
                    <a:lnTo>
                      <a:pt x="298" y="4"/>
                    </a:lnTo>
                    <a:lnTo>
                      <a:pt x="299" y="4"/>
                    </a:lnTo>
                    <a:lnTo>
                      <a:pt x="301" y="4"/>
                    </a:lnTo>
                    <a:lnTo>
                      <a:pt x="303" y="3"/>
                    </a:lnTo>
                    <a:lnTo>
                      <a:pt x="304" y="3"/>
                    </a:lnTo>
                    <a:lnTo>
                      <a:pt x="305" y="3"/>
                    </a:lnTo>
                    <a:lnTo>
                      <a:pt x="307" y="2"/>
                    </a:lnTo>
                    <a:lnTo>
                      <a:pt x="308" y="1"/>
                    </a:lnTo>
                    <a:lnTo>
                      <a:pt x="310" y="1"/>
                    </a:lnTo>
                    <a:lnTo>
                      <a:pt x="311" y="1"/>
                    </a:lnTo>
                    <a:lnTo>
                      <a:pt x="313" y="0"/>
                    </a:lnTo>
                    <a:lnTo>
                      <a:pt x="314" y="0"/>
                    </a:lnTo>
                    <a:lnTo>
                      <a:pt x="316" y="0"/>
                    </a:lnTo>
                    <a:lnTo>
                      <a:pt x="317" y="0"/>
                    </a:lnTo>
                    <a:lnTo>
                      <a:pt x="318" y="0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3" y="0"/>
                    </a:lnTo>
                    <a:lnTo>
                      <a:pt x="324" y="0"/>
                    </a:lnTo>
                    <a:lnTo>
                      <a:pt x="325" y="0"/>
                    </a:lnTo>
                    <a:lnTo>
                      <a:pt x="326" y="0"/>
                    </a:lnTo>
                    <a:lnTo>
                      <a:pt x="328" y="0"/>
                    </a:lnTo>
                    <a:lnTo>
                      <a:pt x="329" y="0"/>
                    </a:lnTo>
                    <a:lnTo>
                      <a:pt x="330" y="1"/>
                    </a:lnTo>
                    <a:lnTo>
                      <a:pt x="332" y="1"/>
                    </a:lnTo>
                    <a:lnTo>
                      <a:pt x="333" y="1"/>
                    </a:lnTo>
                    <a:lnTo>
                      <a:pt x="334" y="2"/>
                    </a:lnTo>
                    <a:lnTo>
                      <a:pt x="336" y="2"/>
                    </a:lnTo>
                    <a:lnTo>
                      <a:pt x="337" y="3"/>
                    </a:lnTo>
                    <a:lnTo>
                      <a:pt x="338" y="3"/>
                    </a:lnTo>
                    <a:lnTo>
                      <a:pt x="339" y="3"/>
                    </a:lnTo>
                    <a:lnTo>
                      <a:pt x="340" y="4"/>
                    </a:lnTo>
                    <a:lnTo>
                      <a:pt x="342" y="4"/>
                    </a:lnTo>
                    <a:lnTo>
                      <a:pt x="343" y="5"/>
                    </a:lnTo>
                    <a:lnTo>
                      <a:pt x="344" y="5"/>
                    </a:lnTo>
                    <a:lnTo>
                      <a:pt x="345" y="5"/>
                    </a:lnTo>
                    <a:lnTo>
                      <a:pt x="346" y="6"/>
                    </a:lnTo>
                    <a:lnTo>
                      <a:pt x="347" y="7"/>
                    </a:lnTo>
                    <a:lnTo>
                      <a:pt x="349" y="7"/>
                    </a:lnTo>
                    <a:lnTo>
                      <a:pt x="350" y="8"/>
                    </a:lnTo>
                    <a:lnTo>
                      <a:pt x="351" y="8"/>
                    </a:lnTo>
                    <a:lnTo>
                      <a:pt x="352" y="8"/>
                    </a:lnTo>
                    <a:lnTo>
                      <a:pt x="353" y="9"/>
                    </a:lnTo>
                    <a:lnTo>
                      <a:pt x="355" y="9"/>
                    </a:lnTo>
                    <a:lnTo>
                      <a:pt x="356" y="10"/>
                    </a:lnTo>
                    <a:lnTo>
                      <a:pt x="357" y="10"/>
                    </a:lnTo>
                    <a:lnTo>
                      <a:pt x="359" y="11"/>
                    </a:lnTo>
                    <a:lnTo>
                      <a:pt x="360" y="11"/>
                    </a:lnTo>
                    <a:lnTo>
                      <a:pt x="361" y="12"/>
                    </a:lnTo>
                    <a:lnTo>
                      <a:pt x="363" y="12"/>
                    </a:lnTo>
                    <a:lnTo>
                      <a:pt x="364" y="12"/>
                    </a:lnTo>
                    <a:lnTo>
                      <a:pt x="365" y="13"/>
                    </a:lnTo>
                    <a:lnTo>
                      <a:pt x="368" y="13"/>
                    </a:lnTo>
                    <a:lnTo>
                      <a:pt x="370" y="12"/>
                    </a:lnTo>
                    <a:lnTo>
                      <a:pt x="372" y="12"/>
                    </a:lnTo>
                    <a:lnTo>
                      <a:pt x="374" y="12"/>
                    </a:lnTo>
                    <a:lnTo>
                      <a:pt x="376" y="12"/>
                    </a:lnTo>
                    <a:lnTo>
                      <a:pt x="379" y="12"/>
                    </a:lnTo>
                    <a:lnTo>
                      <a:pt x="381" y="12"/>
                    </a:lnTo>
                    <a:lnTo>
                      <a:pt x="384" y="12"/>
                    </a:lnTo>
                    <a:lnTo>
                      <a:pt x="386" y="11"/>
                    </a:lnTo>
                    <a:lnTo>
                      <a:pt x="388" y="11"/>
                    </a:lnTo>
                    <a:lnTo>
                      <a:pt x="391" y="11"/>
                    </a:lnTo>
                    <a:lnTo>
                      <a:pt x="393" y="11"/>
                    </a:lnTo>
                    <a:lnTo>
                      <a:pt x="395" y="11"/>
                    </a:lnTo>
                    <a:lnTo>
                      <a:pt x="397" y="11"/>
                    </a:lnTo>
                    <a:lnTo>
                      <a:pt x="399" y="11"/>
                    </a:lnTo>
                    <a:lnTo>
                      <a:pt x="401" y="11"/>
                    </a:lnTo>
                    <a:lnTo>
                      <a:pt x="404" y="11"/>
                    </a:lnTo>
                    <a:lnTo>
                      <a:pt x="406" y="11"/>
                    </a:lnTo>
                    <a:lnTo>
                      <a:pt x="407" y="12"/>
                    </a:lnTo>
                    <a:lnTo>
                      <a:pt x="409" y="12"/>
                    </a:lnTo>
                    <a:lnTo>
                      <a:pt x="411" y="12"/>
                    </a:lnTo>
                    <a:lnTo>
                      <a:pt x="413" y="13"/>
                    </a:lnTo>
                    <a:lnTo>
                      <a:pt x="415" y="13"/>
                    </a:lnTo>
                    <a:lnTo>
                      <a:pt x="416" y="14"/>
                    </a:lnTo>
                    <a:lnTo>
                      <a:pt x="418" y="15"/>
                    </a:lnTo>
                    <a:lnTo>
                      <a:pt x="419" y="16"/>
                    </a:lnTo>
                    <a:lnTo>
                      <a:pt x="420" y="17"/>
                    </a:lnTo>
                    <a:lnTo>
                      <a:pt x="421" y="18"/>
                    </a:lnTo>
                    <a:lnTo>
                      <a:pt x="422" y="19"/>
                    </a:lnTo>
                    <a:lnTo>
                      <a:pt x="423" y="21"/>
                    </a:lnTo>
                    <a:lnTo>
                      <a:pt x="424" y="22"/>
                    </a:lnTo>
                    <a:lnTo>
                      <a:pt x="424" y="24"/>
                    </a:lnTo>
                    <a:lnTo>
                      <a:pt x="426" y="24"/>
                    </a:lnTo>
                    <a:lnTo>
                      <a:pt x="429" y="24"/>
                    </a:lnTo>
                    <a:lnTo>
                      <a:pt x="431" y="24"/>
                    </a:lnTo>
                    <a:lnTo>
                      <a:pt x="433" y="24"/>
                    </a:lnTo>
                    <a:lnTo>
                      <a:pt x="434" y="24"/>
                    </a:lnTo>
                    <a:lnTo>
                      <a:pt x="436" y="24"/>
                    </a:lnTo>
                    <a:lnTo>
                      <a:pt x="438" y="25"/>
                    </a:lnTo>
                    <a:lnTo>
                      <a:pt x="439" y="26"/>
                    </a:lnTo>
                    <a:lnTo>
                      <a:pt x="440" y="27"/>
                    </a:lnTo>
                    <a:lnTo>
                      <a:pt x="442" y="28"/>
                    </a:lnTo>
                    <a:lnTo>
                      <a:pt x="443" y="29"/>
                    </a:lnTo>
                    <a:lnTo>
                      <a:pt x="444" y="30"/>
                    </a:lnTo>
                    <a:lnTo>
                      <a:pt x="445" y="31"/>
                    </a:lnTo>
                    <a:lnTo>
                      <a:pt x="446" y="32"/>
                    </a:lnTo>
                    <a:lnTo>
                      <a:pt x="447" y="34"/>
                    </a:lnTo>
                    <a:lnTo>
                      <a:pt x="448" y="35"/>
                    </a:lnTo>
                    <a:lnTo>
                      <a:pt x="449" y="37"/>
                    </a:lnTo>
                    <a:lnTo>
                      <a:pt x="449" y="39"/>
                    </a:lnTo>
                    <a:lnTo>
                      <a:pt x="450" y="40"/>
                    </a:lnTo>
                    <a:lnTo>
                      <a:pt x="450" y="42"/>
                    </a:lnTo>
                    <a:lnTo>
                      <a:pt x="451" y="44"/>
                    </a:lnTo>
                    <a:lnTo>
                      <a:pt x="451" y="46"/>
                    </a:lnTo>
                    <a:lnTo>
                      <a:pt x="452" y="48"/>
                    </a:lnTo>
                    <a:lnTo>
                      <a:pt x="452" y="50"/>
                    </a:lnTo>
                    <a:lnTo>
                      <a:pt x="452" y="53"/>
                    </a:lnTo>
                    <a:lnTo>
                      <a:pt x="452" y="55"/>
                    </a:lnTo>
                    <a:lnTo>
                      <a:pt x="452" y="57"/>
                    </a:lnTo>
                    <a:lnTo>
                      <a:pt x="452" y="59"/>
                    </a:lnTo>
                    <a:lnTo>
                      <a:pt x="452" y="61"/>
                    </a:lnTo>
                    <a:lnTo>
                      <a:pt x="452" y="64"/>
                    </a:lnTo>
                    <a:lnTo>
                      <a:pt x="452" y="66"/>
                    </a:lnTo>
                    <a:lnTo>
                      <a:pt x="451" y="69"/>
                    </a:lnTo>
                    <a:lnTo>
                      <a:pt x="451" y="70"/>
                    </a:lnTo>
                    <a:lnTo>
                      <a:pt x="450" y="70"/>
                    </a:lnTo>
                    <a:lnTo>
                      <a:pt x="450" y="71"/>
                    </a:lnTo>
                    <a:lnTo>
                      <a:pt x="450" y="72"/>
                    </a:lnTo>
                    <a:lnTo>
                      <a:pt x="449" y="72"/>
                    </a:lnTo>
                    <a:lnTo>
                      <a:pt x="448" y="72"/>
                    </a:lnTo>
                    <a:lnTo>
                      <a:pt x="448" y="73"/>
                    </a:lnTo>
                    <a:lnTo>
                      <a:pt x="447" y="73"/>
                    </a:lnTo>
                    <a:lnTo>
                      <a:pt x="447" y="74"/>
                    </a:lnTo>
                    <a:lnTo>
                      <a:pt x="446" y="74"/>
                    </a:lnTo>
                    <a:lnTo>
                      <a:pt x="446" y="75"/>
                    </a:lnTo>
                    <a:lnTo>
                      <a:pt x="445" y="76"/>
                    </a:lnTo>
                    <a:lnTo>
                      <a:pt x="444" y="76"/>
                    </a:lnTo>
                    <a:lnTo>
                      <a:pt x="443" y="76"/>
                    </a:lnTo>
                    <a:lnTo>
                      <a:pt x="442" y="76"/>
                    </a:lnTo>
                    <a:lnTo>
                      <a:pt x="441" y="77"/>
                    </a:lnTo>
                    <a:lnTo>
                      <a:pt x="440" y="77"/>
                    </a:lnTo>
                    <a:lnTo>
                      <a:pt x="439" y="77"/>
                    </a:lnTo>
                    <a:lnTo>
                      <a:pt x="438" y="77"/>
                    </a:lnTo>
                    <a:lnTo>
                      <a:pt x="438" y="76"/>
                    </a:lnTo>
                    <a:lnTo>
                      <a:pt x="437" y="76"/>
                    </a:lnTo>
                    <a:lnTo>
                      <a:pt x="436" y="76"/>
                    </a:lnTo>
                    <a:lnTo>
                      <a:pt x="435" y="76"/>
                    </a:lnTo>
                    <a:lnTo>
                      <a:pt x="435" y="77"/>
                    </a:lnTo>
                    <a:lnTo>
                      <a:pt x="435" y="78"/>
                    </a:lnTo>
                    <a:lnTo>
                      <a:pt x="435" y="79"/>
                    </a:lnTo>
                    <a:lnTo>
                      <a:pt x="436" y="80"/>
                    </a:lnTo>
                    <a:lnTo>
                      <a:pt x="436" y="81"/>
                    </a:lnTo>
                    <a:lnTo>
                      <a:pt x="437" y="82"/>
                    </a:lnTo>
                    <a:lnTo>
                      <a:pt x="437" y="83"/>
                    </a:lnTo>
                    <a:lnTo>
                      <a:pt x="438" y="84"/>
                    </a:lnTo>
                    <a:lnTo>
                      <a:pt x="439" y="85"/>
                    </a:lnTo>
                    <a:lnTo>
                      <a:pt x="439" y="86"/>
                    </a:lnTo>
                    <a:lnTo>
                      <a:pt x="440" y="87"/>
                    </a:lnTo>
                    <a:lnTo>
                      <a:pt x="441" y="88"/>
                    </a:lnTo>
                    <a:lnTo>
                      <a:pt x="442" y="90"/>
                    </a:lnTo>
                    <a:lnTo>
                      <a:pt x="443" y="92"/>
                    </a:lnTo>
                    <a:lnTo>
                      <a:pt x="444" y="93"/>
                    </a:lnTo>
                    <a:lnTo>
                      <a:pt x="445" y="94"/>
                    </a:lnTo>
                    <a:lnTo>
                      <a:pt x="445" y="95"/>
                    </a:lnTo>
                    <a:lnTo>
                      <a:pt x="446" y="96"/>
                    </a:lnTo>
                    <a:lnTo>
                      <a:pt x="447" y="97"/>
                    </a:lnTo>
                    <a:lnTo>
                      <a:pt x="448" y="98"/>
                    </a:lnTo>
                    <a:lnTo>
                      <a:pt x="448" y="99"/>
                    </a:lnTo>
                    <a:lnTo>
                      <a:pt x="449" y="100"/>
                    </a:lnTo>
                    <a:lnTo>
                      <a:pt x="450" y="102"/>
                    </a:lnTo>
                    <a:lnTo>
                      <a:pt x="451" y="103"/>
                    </a:lnTo>
                    <a:lnTo>
                      <a:pt x="452" y="104"/>
                    </a:lnTo>
                    <a:lnTo>
                      <a:pt x="452" y="105"/>
                    </a:lnTo>
                    <a:lnTo>
                      <a:pt x="452" y="106"/>
                    </a:lnTo>
                    <a:lnTo>
                      <a:pt x="453" y="107"/>
                    </a:lnTo>
                    <a:lnTo>
                      <a:pt x="453" y="108"/>
                    </a:lnTo>
                    <a:lnTo>
                      <a:pt x="453" y="109"/>
                    </a:lnTo>
                    <a:lnTo>
                      <a:pt x="454" y="110"/>
                    </a:lnTo>
                    <a:lnTo>
                      <a:pt x="454" y="112"/>
                    </a:lnTo>
                    <a:lnTo>
                      <a:pt x="455" y="113"/>
                    </a:lnTo>
                    <a:lnTo>
                      <a:pt x="455" y="114"/>
                    </a:lnTo>
                    <a:lnTo>
                      <a:pt x="455" y="115"/>
                    </a:lnTo>
                    <a:lnTo>
                      <a:pt x="456" y="117"/>
                    </a:lnTo>
                    <a:lnTo>
                      <a:pt x="456" y="118"/>
                    </a:lnTo>
                    <a:lnTo>
                      <a:pt x="456" y="119"/>
                    </a:lnTo>
                    <a:lnTo>
                      <a:pt x="457" y="121"/>
                    </a:lnTo>
                    <a:lnTo>
                      <a:pt x="457" y="122"/>
                    </a:lnTo>
                    <a:lnTo>
                      <a:pt x="457" y="124"/>
                    </a:lnTo>
                    <a:lnTo>
                      <a:pt x="458" y="125"/>
                    </a:lnTo>
                    <a:lnTo>
                      <a:pt x="458" y="126"/>
                    </a:lnTo>
                    <a:lnTo>
                      <a:pt x="458" y="128"/>
                    </a:lnTo>
                    <a:lnTo>
                      <a:pt x="459" y="130"/>
                    </a:lnTo>
                    <a:lnTo>
                      <a:pt x="459" y="131"/>
                    </a:lnTo>
                    <a:lnTo>
                      <a:pt x="459" y="132"/>
                    </a:lnTo>
                    <a:lnTo>
                      <a:pt x="459" y="134"/>
                    </a:lnTo>
                    <a:lnTo>
                      <a:pt x="459" y="135"/>
                    </a:lnTo>
                    <a:lnTo>
                      <a:pt x="460" y="137"/>
                    </a:lnTo>
                    <a:lnTo>
                      <a:pt x="460" y="139"/>
                    </a:lnTo>
                    <a:lnTo>
                      <a:pt x="460" y="140"/>
                    </a:lnTo>
                    <a:lnTo>
                      <a:pt x="460" y="141"/>
                    </a:lnTo>
                    <a:lnTo>
                      <a:pt x="460" y="143"/>
                    </a:lnTo>
                    <a:lnTo>
                      <a:pt x="460" y="144"/>
                    </a:lnTo>
                    <a:lnTo>
                      <a:pt x="461" y="145"/>
                    </a:lnTo>
                    <a:lnTo>
                      <a:pt x="461" y="147"/>
                    </a:lnTo>
                    <a:lnTo>
                      <a:pt x="461" y="148"/>
                    </a:lnTo>
                    <a:lnTo>
                      <a:pt x="461" y="149"/>
                    </a:lnTo>
                    <a:lnTo>
                      <a:pt x="461" y="150"/>
                    </a:lnTo>
                    <a:lnTo>
                      <a:pt x="461" y="152"/>
                    </a:lnTo>
                    <a:lnTo>
                      <a:pt x="462" y="153"/>
                    </a:lnTo>
                    <a:lnTo>
                      <a:pt x="462" y="155"/>
                    </a:lnTo>
                    <a:lnTo>
                      <a:pt x="463" y="156"/>
                    </a:lnTo>
                    <a:lnTo>
                      <a:pt x="463" y="158"/>
                    </a:lnTo>
                    <a:lnTo>
                      <a:pt x="464" y="159"/>
                    </a:lnTo>
                    <a:lnTo>
                      <a:pt x="464" y="161"/>
                    </a:lnTo>
                    <a:lnTo>
                      <a:pt x="464" y="163"/>
                    </a:lnTo>
                    <a:lnTo>
                      <a:pt x="465" y="164"/>
                    </a:lnTo>
                    <a:lnTo>
                      <a:pt x="465" y="166"/>
                    </a:lnTo>
                    <a:lnTo>
                      <a:pt x="466" y="168"/>
                    </a:lnTo>
                    <a:lnTo>
                      <a:pt x="466" y="170"/>
                    </a:lnTo>
                    <a:lnTo>
                      <a:pt x="466" y="171"/>
                    </a:lnTo>
                    <a:lnTo>
                      <a:pt x="467" y="173"/>
                    </a:lnTo>
                    <a:lnTo>
                      <a:pt x="467" y="175"/>
                    </a:lnTo>
                    <a:lnTo>
                      <a:pt x="467" y="176"/>
                    </a:lnTo>
                    <a:lnTo>
                      <a:pt x="468" y="178"/>
                    </a:lnTo>
                    <a:lnTo>
                      <a:pt x="468" y="180"/>
                    </a:lnTo>
                    <a:lnTo>
                      <a:pt x="468" y="182"/>
                    </a:lnTo>
                    <a:lnTo>
                      <a:pt x="468" y="184"/>
                    </a:lnTo>
                    <a:lnTo>
                      <a:pt x="468" y="186"/>
                    </a:lnTo>
                    <a:lnTo>
                      <a:pt x="468" y="188"/>
                    </a:lnTo>
                    <a:lnTo>
                      <a:pt x="469" y="190"/>
                    </a:lnTo>
                    <a:lnTo>
                      <a:pt x="469" y="192"/>
                    </a:lnTo>
                    <a:lnTo>
                      <a:pt x="469" y="194"/>
                    </a:lnTo>
                    <a:lnTo>
                      <a:pt x="469" y="196"/>
                    </a:lnTo>
                    <a:lnTo>
                      <a:pt x="469" y="198"/>
                    </a:lnTo>
                    <a:lnTo>
                      <a:pt x="469" y="201"/>
                    </a:lnTo>
                    <a:lnTo>
                      <a:pt x="469" y="203"/>
                    </a:lnTo>
                    <a:lnTo>
                      <a:pt x="469" y="205"/>
                    </a:lnTo>
                    <a:lnTo>
                      <a:pt x="469" y="208"/>
                    </a:lnTo>
                    <a:lnTo>
                      <a:pt x="469" y="210"/>
                    </a:lnTo>
                    <a:lnTo>
                      <a:pt x="469" y="213"/>
                    </a:lnTo>
                    <a:lnTo>
                      <a:pt x="469" y="215"/>
                    </a:lnTo>
                    <a:lnTo>
                      <a:pt x="469" y="217"/>
                    </a:lnTo>
                    <a:lnTo>
                      <a:pt x="469" y="220"/>
                    </a:lnTo>
                    <a:lnTo>
                      <a:pt x="469" y="221"/>
                    </a:lnTo>
                    <a:lnTo>
                      <a:pt x="469" y="224"/>
                    </a:lnTo>
                    <a:lnTo>
                      <a:pt x="469" y="225"/>
                    </a:lnTo>
                    <a:lnTo>
                      <a:pt x="470" y="227"/>
                    </a:lnTo>
                    <a:lnTo>
                      <a:pt x="470" y="228"/>
                    </a:lnTo>
                    <a:lnTo>
                      <a:pt x="470" y="229"/>
                    </a:lnTo>
                    <a:lnTo>
                      <a:pt x="470" y="230"/>
                    </a:lnTo>
                    <a:lnTo>
                      <a:pt x="470" y="232"/>
                    </a:lnTo>
                    <a:lnTo>
                      <a:pt x="470" y="233"/>
                    </a:lnTo>
                    <a:lnTo>
                      <a:pt x="470" y="234"/>
                    </a:lnTo>
                    <a:lnTo>
                      <a:pt x="470" y="235"/>
                    </a:lnTo>
                    <a:lnTo>
                      <a:pt x="470" y="236"/>
                    </a:lnTo>
                    <a:lnTo>
                      <a:pt x="470" y="237"/>
                    </a:lnTo>
                    <a:lnTo>
                      <a:pt x="470" y="238"/>
                    </a:lnTo>
                    <a:lnTo>
                      <a:pt x="470" y="239"/>
                    </a:lnTo>
                    <a:lnTo>
                      <a:pt x="471" y="239"/>
                    </a:lnTo>
                    <a:lnTo>
                      <a:pt x="471" y="240"/>
                    </a:lnTo>
                    <a:lnTo>
                      <a:pt x="471" y="241"/>
                    </a:lnTo>
                    <a:lnTo>
                      <a:pt x="471" y="243"/>
                    </a:lnTo>
                    <a:lnTo>
                      <a:pt x="470" y="243"/>
                    </a:lnTo>
                    <a:lnTo>
                      <a:pt x="470" y="245"/>
                    </a:lnTo>
                    <a:lnTo>
                      <a:pt x="470" y="247"/>
                    </a:lnTo>
                    <a:lnTo>
                      <a:pt x="470" y="249"/>
                    </a:lnTo>
                    <a:lnTo>
                      <a:pt x="470" y="250"/>
                    </a:lnTo>
                    <a:lnTo>
                      <a:pt x="469" y="254"/>
                    </a:lnTo>
                    <a:lnTo>
                      <a:pt x="469" y="258"/>
                    </a:lnTo>
                    <a:lnTo>
                      <a:pt x="468" y="262"/>
                    </a:lnTo>
                    <a:lnTo>
                      <a:pt x="468" y="266"/>
                    </a:lnTo>
                    <a:lnTo>
                      <a:pt x="468" y="270"/>
                    </a:lnTo>
                    <a:lnTo>
                      <a:pt x="467" y="274"/>
                    </a:lnTo>
                    <a:lnTo>
                      <a:pt x="467" y="279"/>
                    </a:lnTo>
                    <a:lnTo>
                      <a:pt x="468" y="283"/>
                    </a:lnTo>
                    <a:lnTo>
                      <a:pt x="468" y="287"/>
                    </a:lnTo>
                    <a:lnTo>
                      <a:pt x="468" y="291"/>
                    </a:lnTo>
                    <a:lnTo>
                      <a:pt x="468" y="296"/>
                    </a:lnTo>
                    <a:lnTo>
                      <a:pt x="468" y="300"/>
                    </a:lnTo>
                    <a:lnTo>
                      <a:pt x="469" y="304"/>
                    </a:lnTo>
                    <a:lnTo>
                      <a:pt x="469" y="309"/>
                    </a:lnTo>
                    <a:lnTo>
                      <a:pt x="470" y="313"/>
                    </a:lnTo>
                    <a:lnTo>
                      <a:pt x="470" y="317"/>
                    </a:lnTo>
                    <a:lnTo>
                      <a:pt x="470" y="322"/>
                    </a:lnTo>
                    <a:lnTo>
                      <a:pt x="471" y="326"/>
                    </a:lnTo>
                    <a:lnTo>
                      <a:pt x="471" y="330"/>
                    </a:lnTo>
                    <a:lnTo>
                      <a:pt x="472" y="335"/>
                    </a:lnTo>
                    <a:lnTo>
                      <a:pt x="472" y="339"/>
                    </a:lnTo>
                    <a:lnTo>
                      <a:pt x="472" y="343"/>
                    </a:lnTo>
                    <a:lnTo>
                      <a:pt x="473" y="347"/>
                    </a:lnTo>
                    <a:lnTo>
                      <a:pt x="473" y="351"/>
                    </a:lnTo>
                    <a:lnTo>
                      <a:pt x="473" y="355"/>
                    </a:lnTo>
                    <a:lnTo>
                      <a:pt x="473" y="359"/>
                    </a:lnTo>
                    <a:lnTo>
                      <a:pt x="473" y="363"/>
                    </a:lnTo>
                    <a:lnTo>
                      <a:pt x="473" y="367"/>
                    </a:lnTo>
                    <a:lnTo>
                      <a:pt x="473" y="371"/>
                    </a:lnTo>
                    <a:lnTo>
                      <a:pt x="473" y="375"/>
                    </a:lnTo>
                    <a:lnTo>
                      <a:pt x="472" y="378"/>
                    </a:lnTo>
                    <a:lnTo>
                      <a:pt x="472" y="382"/>
                    </a:lnTo>
                    <a:lnTo>
                      <a:pt x="472" y="398"/>
                    </a:lnTo>
                    <a:lnTo>
                      <a:pt x="473" y="399"/>
                    </a:lnTo>
                    <a:lnTo>
                      <a:pt x="475" y="401"/>
                    </a:lnTo>
                    <a:lnTo>
                      <a:pt x="476" y="402"/>
                    </a:lnTo>
                    <a:lnTo>
                      <a:pt x="478" y="403"/>
                    </a:lnTo>
                    <a:lnTo>
                      <a:pt x="479" y="405"/>
                    </a:lnTo>
                    <a:lnTo>
                      <a:pt x="481" y="406"/>
                    </a:lnTo>
                    <a:lnTo>
                      <a:pt x="482" y="407"/>
                    </a:lnTo>
                    <a:lnTo>
                      <a:pt x="484" y="408"/>
                    </a:lnTo>
                    <a:lnTo>
                      <a:pt x="485" y="409"/>
                    </a:lnTo>
                    <a:lnTo>
                      <a:pt x="486" y="411"/>
                    </a:lnTo>
                    <a:lnTo>
                      <a:pt x="487" y="412"/>
                    </a:lnTo>
                    <a:lnTo>
                      <a:pt x="488" y="413"/>
                    </a:lnTo>
                    <a:lnTo>
                      <a:pt x="489" y="414"/>
                    </a:lnTo>
                    <a:lnTo>
                      <a:pt x="490" y="416"/>
                    </a:lnTo>
                    <a:lnTo>
                      <a:pt x="491" y="417"/>
                    </a:lnTo>
                    <a:lnTo>
                      <a:pt x="492" y="418"/>
                    </a:lnTo>
                    <a:lnTo>
                      <a:pt x="492" y="419"/>
                    </a:lnTo>
                    <a:lnTo>
                      <a:pt x="493" y="420"/>
                    </a:lnTo>
                    <a:lnTo>
                      <a:pt x="493" y="421"/>
                    </a:lnTo>
                    <a:lnTo>
                      <a:pt x="494" y="422"/>
                    </a:lnTo>
                    <a:lnTo>
                      <a:pt x="494" y="424"/>
                    </a:lnTo>
                    <a:lnTo>
                      <a:pt x="494" y="425"/>
                    </a:lnTo>
                    <a:lnTo>
                      <a:pt x="495" y="426"/>
                    </a:lnTo>
                    <a:lnTo>
                      <a:pt x="495" y="427"/>
                    </a:lnTo>
                    <a:lnTo>
                      <a:pt x="495" y="428"/>
                    </a:lnTo>
                    <a:lnTo>
                      <a:pt x="494" y="429"/>
                    </a:lnTo>
                    <a:lnTo>
                      <a:pt x="494" y="430"/>
                    </a:lnTo>
                    <a:lnTo>
                      <a:pt x="494" y="432"/>
                    </a:lnTo>
                    <a:lnTo>
                      <a:pt x="493" y="433"/>
                    </a:lnTo>
                    <a:lnTo>
                      <a:pt x="493" y="434"/>
                    </a:lnTo>
                    <a:lnTo>
                      <a:pt x="492" y="435"/>
                    </a:lnTo>
                    <a:lnTo>
                      <a:pt x="491" y="436"/>
                    </a:lnTo>
                    <a:lnTo>
                      <a:pt x="490" y="436"/>
                    </a:lnTo>
                    <a:lnTo>
                      <a:pt x="489" y="436"/>
                    </a:lnTo>
                    <a:lnTo>
                      <a:pt x="488" y="436"/>
                    </a:lnTo>
                    <a:lnTo>
                      <a:pt x="488" y="437"/>
                    </a:lnTo>
                    <a:lnTo>
                      <a:pt x="487" y="437"/>
                    </a:lnTo>
                    <a:lnTo>
                      <a:pt x="486" y="437"/>
                    </a:lnTo>
                    <a:lnTo>
                      <a:pt x="485" y="437"/>
                    </a:lnTo>
                    <a:lnTo>
                      <a:pt x="484" y="437"/>
                    </a:lnTo>
                    <a:lnTo>
                      <a:pt x="483" y="437"/>
                    </a:lnTo>
                    <a:lnTo>
                      <a:pt x="482" y="438"/>
                    </a:lnTo>
                    <a:lnTo>
                      <a:pt x="481" y="438"/>
                    </a:lnTo>
                    <a:lnTo>
                      <a:pt x="480" y="438"/>
                    </a:lnTo>
                    <a:lnTo>
                      <a:pt x="479" y="438"/>
                    </a:lnTo>
                    <a:lnTo>
                      <a:pt x="478" y="438"/>
                    </a:lnTo>
                    <a:lnTo>
                      <a:pt x="477" y="438"/>
                    </a:lnTo>
                    <a:lnTo>
                      <a:pt x="476" y="438"/>
                    </a:lnTo>
                    <a:lnTo>
                      <a:pt x="475" y="438"/>
                    </a:lnTo>
                    <a:lnTo>
                      <a:pt x="474" y="439"/>
                    </a:lnTo>
                    <a:lnTo>
                      <a:pt x="473" y="439"/>
                    </a:lnTo>
                    <a:lnTo>
                      <a:pt x="472" y="439"/>
                    </a:lnTo>
                    <a:lnTo>
                      <a:pt x="471" y="439"/>
                    </a:lnTo>
                    <a:lnTo>
                      <a:pt x="470" y="439"/>
                    </a:lnTo>
                    <a:lnTo>
                      <a:pt x="469" y="439"/>
                    </a:lnTo>
                    <a:lnTo>
                      <a:pt x="468" y="442"/>
                    </a:lnTo>
                    <a:lnTo>
                      <a:pt x="467" y="444"/>
                    </a:lnTo>
                    <a:lnTo>
                      <a:pt x="466" y="446"/>
                    </a:lnTo>
                    <a:lnTo>
                      <a:pt x="464" y="448"/>
                    </a:lnTo>
                    <a:lnTo>
                      <a:pt x="462" y="449"/>
                    </a:lnTo>
                    <a:lnTo>
                      <a:pt x="460" y="450"/>
                    </a:lnTo>
                    <a:lnTo>
                      <a:pt x="458" y="452"/>
                    </a:lnTo>
                    <a:lnTo>
                      <a:pt x="456" y="453"/>
                    </a:lnTo>
                    <a:lnTo>
                      <a:pt x="453" y="454"/>
                    </a:lnTo>
                    <a:lnTo>
                      <a:pt x="451" y="455"/>
                    </a:lnTo>
                    <a:lnTo>
                      <a:pt x="448" y="456"/>
                    </a:lnTo>
                    <a:lnTo>
                      <a:pt x="445" y="457"/>
                    </a:lnTo>
                    <a:lnTo>
                      <a:pt x="443" y="457"/>
                    </a:lnTo>
                    <a:lnTo>
                      <a:pt x="440" y="458"/>
                    </a:lnTo>
                    <a:lnTo>
                      <a:pt x="437" y="458"/>
                    </a:lnTo>
                    <a:lnTo>
                      <a:pt x="434" y="458"/>
                    </a:lnTo>
                    <a:lnTo>
                      <a:pt x="431" y="458"/>
                    </a:lnTo>
                    <a:lnTo>
                      <a:pt x="428" y="458"/>
                    </a:lnTo>
                    <a:lnTo>
                      <a:pt x="424" y="459"/>
                    </a:lnTo>
                    <a:lnTo>
                      <a:pt x="421" y="459"/>
                    </a:lnTo>
                    <a:lnTo>
                      <a:pt x="419" y="459"/>
                    </a:lnTo>
                    <a:lnTo>
                      <a:pt x="416" y="459"/>
                    </a:lnTo>
                    <a:lnTo>
                      <a:pt x="413" y="459"/>
                    </a:lnTo>
                    <a:lnTo>
                      <a:pt x="410" y="459"/>
                    </a:lnTo>
                    <a:lnTo>
                      <a:pt x="407" y="459"/>
                    </a:lnTo>
                    <a:lnTo>
                      <a:pt x="404" y="459"/>
                    </a:lnTo>
                    <a:lnTo>
                      <a:pt x="401" y="459"/>
                    </a:lnTo>
                    <a:lnTo>
                      <a:pt x="398" y="460"/>
                    </a:lnTo>
                    <a:lnTo>
                      <a:pt x="396" y="460"/>
                    </a:lnTo>
                    <a:lnTo>
                      <a:pt x="394" y="460"/>
                    </a:lnTo>
                    <a:lnTo>
                      <a:pt x="392" y="460"/>
                    </a:lnTo>
                    <a:lnTo>
                      <a:pt x="390" y="460"/>
                    </a:lnTo>
                    <a:lnTo>
                      <a:pt x="388" y="461"/>
                    </a:lnTo>
                    <a:lnTo>
                      <a:pt x="385" y="461"/>
                    </a:lnTo>
                    <a:lnTo>
                      <a:pt x="383" y="462"/>
                    </a:lnTo>
                    <a:lnTo>
                      <a:pt x="381" y="462"/>
                    </a:lnTo>
                    <a:lnTo>
                      <a:pt x="378" y="462"/>
                    </a:lnTo>
                    <a:lnTo>
                      <a:pt x="375" y="462"/>
                    </a:lnTo>
                    <a:lnTo>
                      <a:pt x="373" y="463"/>
                    </a:lnTo>
                    <a:lnTo>
                      <a:pt x="370" y="463"/>
                    </a:lnTo>
                    <a:lnTo>
                      <a:pt x="368" y="464"/>
                    </a:lnTo>
                    <a:lnTo>
                      <a:pt x="365" y="464"/>
                    </a:lnTo>
                    <a:lnTo>
                      <a:pt x="362" y="464"/>
                    </a:lnTo>
                    <a:lnTo>
                      <a:pt x="359" y="465"/>
                    </a:lnTo>
                    <a:lnTo>
                      <a:pt x="356" y="465"/>
                    </a:lnTo>
                    <a:lnTo>
                      <a:pt x="353" y="466"/>
                    </a:lnTo>
                    <a:lnTo>
                      <a:pt x="350" y="466"/>
                    </a:lnTo>
                    <a:lnTo>
                      <a:pt x="347" y="466"/>
                    </a:lnTo>
                    <a:lnTo>
                      <a:pt x="344" y="466"/>
                    </a:lnTo>
                    <a:lnTo>
                      <a:pt x="341" y="466"/>
                    </a:lnTo>
                    <a:lnTo>
                      <a:pt x="338" y="467"/>
                    </a:lnTo>
                    <a:lnTo>
                      <a:pt x="335" y="467"/>
                    </a:lnTo>
                    <a:lnTo>
                      <a:pt x="332" y="467"/>
                    </a:lnTo>
                    <a:lnTo>
                      <a:pt x="329" y="467"/>
                    </a:lnTo>
                    <a:lnTo>
                      <a:pt x="327" y="467"/>
                    </a:lnTo>
                    <a:lnTo>
                      <a:pt x="324" y="467"/>
                    </a:lnTo>
                    <a:lnTo>
                      <a:pt x="321" y="467"/>
                    </a:lnTo>
                    <a:lnTo>
                      <a:pt x="319" y="467"/>
                    </a:lnTo>
                    <a:lnTo>
                      <a:pt x="316" y="467"/>
                    </a:lnTo>
                    <a:lnTo>
                      <a:pt x="314" y="467"/>
                    </a:lnTo>
                    <a:lnTo>
                      <a:pt x="311" y="466"/>
                    </a:lnTo>
                    <a:lnTo>
                      <a:pt x="309" y="466"/>
                    </a:lnTo>
                    <a:lnTo>
                      <a:pt x="306" y="466"/>
                    </a:lnTo>
                    <a:lnTo>
                      <a:pt x="304" y="465"/>
                    </a:lnTo>
                    <a:lnTo>
                      <a:pt x="301" y="465"/>
                    </a:lnTo>
                    <a:lnTo>
                      <a:pt x="299" y="464"/>
                    </a:lnTo>
                    <a:lnTo>
                      <a:pt x="296" y="464"/>
                    </a:lnTo>
                    <a:lnTo>
                      <a:pt x="293" y="463"/>
                    </a:lnTo>
                    <a:lnTo>
                      <a:pt x="290" y="463"/>
                    </a:lnTo>
                    <a:lnTo>
                      <a:pt x="287" y="462"/>
                    </a:lnTo>
                    <a:lnTo>
                      <a:pt x="283" y="462"/>
                    </a:lnTo>
                    <a:lnTo>
                      <a:pt x="280" y="462"/>
                    </a:lnTo>
                    <a:lnTo>
                      <a:pt x="276" y="462"/>
                    </a:lnTo>
                    <a:lnTo>
                      <a:pt x="273" y="462"/>
                    </a:lnTo>
                    <a:lnTo>
                      <a:pt x="270" y="462"/>
                    </a:lnTo>
                    <a:lnTo>
                      <a:pt x="266" y="462"/>
                    </a:lnTo>
                    <a:lnTo>
                      <a:pt x="262" y="461"/>
                    </a:lnTo>
                    <a:lnTo>
                      <a:pt x="258" y="461"/>
                    </a:lnTo>
                    <a:lnTo>
                      <a:pt x="255" y="461"/>
                    </a:lnTo>
                    <a:lnTo>
                      <a:pt x="251" y="461"/>
                    </a:lnTo>
                    <a:lnTo>
                      <a:pt x="247" y="461"/>
                    </a:lnTo>
                    <a:lnTo>
                      <a:pt x="244" y="461"/>
                    </a:lnTo>
                    <a:lnTo>
                      <a:pt x="240" y="461"/>
                    </a:lnTo>
                    <a:lnTo>
                      <a:pt x="236" y="461"/>
                    </a:lnTo>
                    <a:lnTo>
                      <a:pt x="232" y="461"/>
                    </a:lnTo>
                    <a:lnTo>
                      <a:pt x="229" y="461"/>
                    </a:lnTo>
                    <a:lnTo>
                      <a:pt x="225" y="461"/>
                    </a:lnTo>
                    <a:lnTo>
                      <a:pt x="222" y="461"/>
                    </a:lnTo>
                    <a:lnTo>
                      <a:pt x="218" y="461"/>
                    </a:lnTo>
                    <a:lnTo>
                      <a:pt x="215" y="461"/>
                    </a:lnTo>
                    <a:lnTo>
                      <a:pt x="211" y="461"/>
                    </a:lnTo>
                    <a:lnTo>
                      <a:pt x="208" y="461"/>
                    </a:lnTo>
                    <a:lnTo>
                      <a:pt x="205" y="462"/>
                    </a:lnTo>
                    <a:lnTo>
                      <a:pt x="202" y="462"/>
                    </a:lnTo>
                    <a:lnTo>
                      <a:pt x="199" y="462"/>
                    </a:lnTo>
                    <a:lnTo>
                      <a:pt x="196" y="462"/>
                    </a:lnTo>
                    <a:lnTo>
                      <a:pt x="189" y="462"/>
                    </a:lnTo>
                    <a:lnTo>
                      <a:pt x="181" y="462"/>
                    </a:lnTo>
                    <a:lnTo>
                      <a:pt x="174" y="462"/>
                    </a:lnTo>
                    <a:lnTo>
                      <a:pt x="167" y="462"/>
                    </a:lnTo>
                    <a:lnTo>
                      <a:pt x="160" y="462"/>
                    </a:lnTo>
                    <a:lnTo>
                      <a:pt x="154" y="462"/>
                    </a:lnTo>
                    <a:lnTo>
                      <a:pt x="148" y="462"/>
                    </a:lnTo>
                    <a:lnTo>
                      <a:pt x="142" y="462"/>
                    </a:lnTo>
                    <a:lnTo>
                      <a:pt x="136" y="462"/>
                    </a:lnTo>
                    <a:lnTo>
                      <a:pt x="130" y="462"/>
                    </a:lnTo>
                    <a:lnTo>
                      <a:pt x="125" y="461"/>
                    </a:lnTo>
                    <a:lnTo>
                      <a:pt x="120" y="460"/>
                    </a:lnTo>
                    <a:lnTo>
                      <a:pt x="115" y="460"/>
                    </a:lnTo>
                    <a:lnTo>
                      <a:pt x="110" y="459"/>
                    </a:lnTo>
                    <a:lnTo>
                      <a:pt x="105" y="458"/>
                    </a:lnTo>
                    <a:lnTo>
                      <a:pt x="101" y="458"/>
                    </a:lnTo>
                    <a:lnTo>
                      <a:pt x="97" y="457"/>
                    </a:lnTo>
                    <a:lnTo>
                      <a:pt x="93" y="456"/>
                    </a:lnTo>
                    <a:lnTo>
                      <a:pt x="89" y="455"/>
                    </a:lnTo>
                    <a:lnTo>
                      <a:pt x="85" y="454"/>
                    </a:lnTo>
                    <a:lnTo>
                      <a:pt x="82" y="454"/>
                    </a:lnTo>
                    <a:lnTo>
                      <a:pt x="78" y="452"/>
                    </a:lnTo>
                    <a:lnTo>
                      <a:pt x="75" y="452"/>
                    </a:lnTo>
                    <a:lnTo>
                      <a:pt x="72" y="450"/>
                    </a:lnTo>
                    <a:lnTo>
                      <a:pt x="69" y="450"/>
                    </a:lnTo>
                    <a:lnTo>
                      <a:pt x="66" y="449"/>
                    </a:lnTo>
                    <a:lnTo>
                      <a:pt x="64" y="448"/>
                    </a:lnTo>
                    <a:lnTo>
                      <a:pt x="61" y="448"/>
                    </a:lnTo>
                    <a:lnTo>
                      <a:pt x="59" y="447"/>
                    </a:lnTo>
                    <a:lnTo>
                      <a:pt x="57" y="446"/>
                    </a:lnTo>
                    <a:lnTo>
                      <a:pt x="55" y="446"/>
                    </a:lnTo>
                    <a:lnTo>
                      <a:pt x="53" y="445"/>
                    </a:lnTo>
                    <a:lnTo>
                      <a:pt x="51" y="445"/>
                    </a:lnTo>
                    <a:lnTo>
                      <a:pt x="49" y="445"/>
                    </a:lnTo>
                    <a:lnTo>
                      <a:pt x="48" y="444"/>
                    </a:lnTo>
                    <a:lnTo>
                      <a:pt x="46" y="444"/>
                    </a:lnTo>
                    <a:lnTo>
                      <a:pt x="45" y="443"/>
                    </a:lnTo>
                    <a:lnTo>
                      <a:pt x="44" y="443"/>
                    </a:lnTo>
                    <a:lnTo>
                      <a:pt x="42" y="442"/>
                    </a:lnTo>
                    <a:lnTo>
                      <a:pt x="41" y="442"/>
                    </a:lnTo>
                    <a:lnTo>
                      <a:pt x="40" y="441"/>
                    </a:lnTo>
                    <a:lnTo>
                      <a:pt x="38" y="440"/>
                    </a:lnTo>
                    <a:lnTo>
                      <a:pt x="37" y="440"/>
                    </a:lnTo>
                    <a:lnTo>
                      <a:pt x="36" y="439"/>
                    </a:lnTo>
                    <a:lnTo>
                      <a:pt x="35" y="438"/>
                    </a:lnTo>
                    <a:lnTo>
                      <a:pt x="34" y="438"/>
                    </a:lnTo>
                    <a:lnTo>
                      <a:pt x="33" y="437"/>
                    </a:lnTo>
                    <a:lnTo>
                      <a:pt x="32" y="436"/>
                    </a:lnTo>
                    <a:lnTo>
                      <a:pt x="31" y="435"/>
                    </a:lnTo>
                    <a:lnTo>
                      <a:pt x="30" y="434"/>
                    </a:lnTo>
                    <a:lnTo>
                      <a:pt x="29" y="434"/>
                    </a:lnTo>
                    <a:lnTo>
                      <a:pt x="28" y="433"/>
                    </a:lnTo>
                    <a:lnTo>
                      <a:pt x="28" y="432"/>
                    </a:lnTo>
                    <a:lnTo>
                      <a:pt x="27" y="431"/>
                    </a:lnTo>
                    <a:lnTo>
                      <a:pt x="26" y="430"/>
                    </a:lnTo>
                    <a:lnTo>
                      <a:pt x="25" y="429"/>
                    </a:lnTo>
                    <a:lnTo>
                      <a:pt x="24" y="429"/>
                    </a:lnTo>
                    <a:lnTo>
                      <a:pt x="23" y="428"/>
                    </a:lnTo>
                    <a:lnTo>
                      <a:pt x="22" y="427"/>
                    </a:lnTo>
                    <a:lnTo>
                      <a:pt x="21" y="426"/>
                    </a:lnTo>
                    <a:lnTo>
                      <a:pt x="20" y="425"/>
                    </a:lnTo>
                    <a:lnTo>
                      <a:pt x="19" y="425"/>
                    </a:lnTo>
                    <a:lnTo>
                      <a:pt x="18" y="424"/>
                    </a:lnTo>
                    <a:lnTo>
                      <a:pt x="16" y="423"/>
                    </a:lnTo>
                    <a:lnTo>
                      <a:pt x="15" y="422"/>
                    </a:lnTo>
                    <a:lnTo>
                      <a:pt x="14" y="422"/>
                    </a:lnTo>
                    <a:lnTo>
                      <a:pt x="14" y="421"/>
                    </a:lnTo>
                    <a:lnTo>
                      <a:pt x="13" y="421"/>
                    </a:lnTo>
                    <a:lnTo>
                      <a:pt x="13" y="420"/>
                    </a:lnTo>
                    <a:lnTo>
                      <a:pt x="12" y="420"/>
                    </a:lnTo>
                    <a:lnTo>
                      <a:pt x="11" y="419"/>
                    </a:lnTo>
                    <a:lnTo>
                      <a:pt x="10" y="418"/>
                    </a:lnTo>
                    <a:lnTo>
                      <a:pt x="9" y="418"/>
                    </a:lnTo>
                    <a:lnTo>
                      <a:pt x="9" y="417"/>
                    </a:lnTo>
                    <a:lnTo>
                      <a:pt x="8" y="417"/>
                    </a:lnTo>
                    <a:lnTo>
                      <a:pt x="7" y="416"/>
                    </a:lnTo>
                    <a:lnTo>
                      <a:pt x="6" y="415"/>
                    </a:lnTo>
                    <a:lnTo>
                      <a:pt x="6" y="414"/>
                    </a:lnTo>
                    <a:lnTo>
                      <a:pt x="5" y="414"/>
                    </a:lnTo>
                    <a:lnTo>
                      <a:pt x="4" y="413"/>
                    </a:lnTo>
                    <a:lnTo>
                      <a:pt x="3" y="412"/>
                    </a:lnTo>
                    <a:lnTo>
                      <a:pt x="2" y="411"/>
                    </a:lnTo>
                    <a:lnTo>
                      <a:pt x="2" y="410"/>
                    </a:lnTo>
                    <a:lnTo>
                      <a:pt x="1" y="410"/>
                    </a:lnTo>
                    <a:lnTo>
                      <a:pt x="1" y="409"/>
                    </a:lnTo>
                    <a:lnTo>
                      <a:pt x="0" y="409"/>
                    </a:lnTo>
                    <a:lnTo>
                      <a:pt x="0" y="408"/>
                    </a:lnTo>
                    <a:lnTo>
                      <a:pt x="0" y="407"/>
                    </a:lnTo>
                    <a:lnTo>
                      <a:pt x="0" y="406"/>
                    </a:lnTo>
                    <a:lnTo>
                      <a:pt x="0" y="405"/>
                    </a:lnTo>
                    <a:lnTo>
                      <a:pt x="1" y="405"/>
                    </a:lnTo>
                    <a:lnTo>
                      <a:pt x="2" y="404"/>
                    </a:lnTo>
                    <a:lnTo>
                      <a:pt x="2" y="403"/>
                    </a:lnTo>
                    <a:lnTo>
                      <a:pt x="3" y="403"/>
                    </a:lnTo>
                    <a:lnTo>
                      <a:pt x="4" y="402"/>
                    </a:lnTo>
                    <a:lnTo>
                      <a:pt x="5" y="402"/>
                    </a:lnTo>
                    <a:lnTo>
                      <a:pt x="5" y="401"/>
                    </a:lnTo>
                    <a:lnTo>
                      <a:pt x="6" y="401"/>
                    </a:lnTo>
                    <a:lnTo>
                      <a:pt x="7" y="400"/>
                    </a:lnTo>
                    <a:lnTo>
                      <a:pt x="8" y="399"/>
                    </a:lnTo>
                    <a:lnTo>
                      <a:pt x="9" y="399"/>
                    </a:lnTo>
                    <a:lnTo>
                      <a:pt x="10" y="398"/>
                    </a:lnTo>
                    <a:lnTo>
                      <a:pt x="11" y="397"/>
                    </a:lnTo>
                    <a:lnTo>
                      <a:pt x="12" y="397"/>
                    </a:lnTo>
                    <a:lnTo>
                      <a:pt x="13" y="396"/>
                    </a:lnTo>
                    <a:lnTo>
                      <a:pt x="14" y="395"/>
                    </a:lnTo>
                    <a:lnTo>
                      <a:pt x="15" y="394"/>
                    </a:lnTo>
                    <a:lnTo>
                      <a:pt x="16" y="394"/>
                    </a:lnTo>
                    <a:lnTo>
                      <a:pt x="18" y="393"/>
                    </a:lnTo>
                    <a:lnTo>
                      <a:pt x="19" y="392"/>
                    </a:lnTo>
                    <a:lnTo>
                      <a:pt x="20" y="391"/>
                    </a:lnTo>
                    <a:lnTo>
                      <a:pt x="22" y="391"/>
                    </a:lnTo>
                    <a:lnTo>
                      <a:pt x="22" y="390"/>
                    </a:lnTo>
                    <a:lnTo>
                      <a:pt x="22" y="389"/>
                    </a:lnTo>
                    <a:lnTo>
                      <a:pt x="23" y="388"/>
                    </a:lnTo>
                    <a:lnTo>
                      <a:pt x="23" y="387"/>
                    </a:lnTo>
                    <a:lnTo>
                      <a:pt x="23" y="386"/>
                    </a:lnTo>
                    <a:lnTo>
                      <a:pt x="24" y="385"/>
                    </a:lnTo>
                    <a:lnTo>
                      <a:pt x="24" y="384"/>
                    </a:lnTo>
                    <a:lnTo>
                      <a:pt x="24" y="383"/>
                    </a:lnTo>
                    <a:lnTo>
                      <a:pt x="24" y="382"/>
                    </a:lnTo>
                    <a:lnTo>
                      <a:pt x="25" y="381"/>
                    </a:lnTo>
                    <a:lnTo>
                      <a:pt x="25" y="380"/>
                    </a:lnTo>
                    <a:lnTo>
                      <a:pt x="26" y="379"/>
                    </a:lnTo>
                    <a:lnTo>
                      <a:pt x="26" y="378"/>
                    </a:lnTo>
                    <a:lnTo>
                      <a:pt x="27" y="377"/>
                    </a:lnTo>
                    <a:lnTo>
                      <a:pt x="27" y="376"/>
                    </a:lnTo>
                    <a:lnTo>
                      <a:pt x="28" y="376"/>
                    </a:lnTo>
                    <a:lnTo>
                      <a:pt x="28" y="375"/>
                    </a:lnTo>
                    <a:lnTo>
                      <a:pt x="28" y="374"/>
                    </a:lnTo>
                    <a:lnTo>
                      <a:pt x="29" y="373"/>
                    </a:lnTo>
                    <a:lnTo>
                      <a:pt x="29" y="372"/>
                    </a:lnTo>
                    <a:lnTo>
                      <a:pt x="30" y="372"/>
                    </a:lnTo>
                    <a:lnTo>
                      <a:pt x="30" y="371"/>
                    </a:lnTo>
                    <a:lnTo>
                      <a:pt x="31" y="371"/>
                    </a:lnTo>
                    <a:lnTo>
                      <a:pt x="31" y="370"/>
                    </a:lnTo>
                    <a:lnTo>
                      <a:pt x="32" y="369"/>
                    </a:lnTo>
                    <a:lnTo>
                      <a:pt x="33" y="368"/>
                    </a:lnTo>
                    <a:lnTo>
                      <a:pt x="32" y="365"/>
                    </a:lnTo>
                    <a:lnTo>
                      <a:pt x="31" y="363"/>
                    </a:lnTo>
                    <a:lnTo>
                      <a:pt x="31" y="360"/>
                    </a:lnTo>
                    <a:lnTo>
                      <a:pt x="30" y="357"/>
                    </a:lnTo>
                    <a:lnTo>
                      <a:pt x="30" y="354"/>
                    </a:lnTo>
                    <a:lnTo>
                      <a:pt x="29" y="350"/>
                    </a:lnTo>
                    <a:lnTo>
                      <a:pt x="29" y="347"/>
                    </a:lnTo>
                    <a:lnTo>
                      <a:pt x="29" y="343"/>
                    </a:lnTo>
                    <a:lnTo>
                      <a:pt x="29" y="340"/>
                    </a:lnTo>
                    <a:lnTo>
                      <a:pt x="29" y="335"/>
                    </a:lnTo>
                    <a:lnTo>
                      <a:pt x="29" y="332"/>
                    </a:lnTo>
                    <a:lnTo>
                      <a:pt x="29" y="328"/>
                    </a:lnTo>
                    <a:lnTo>
                      <a:pt x="29" y="324"/>
                    </a:lnTo>
                    <a:lnTo>
                      <a:pt x="29" y="320"/>
                    </a:lnTo>
                    <a:lnTo>
                      <a:pt x="30" y="316"/>
                    </a:lnTo>
                    <a:lnTo>
                      <a:pt x="30" y="312"/>
                    </a:lnTo>
                    <a:lnTo>
                      <a:pt x="30" y="308"/>
                    </a:lnTo>
                    <a:lnTo>
                      <a:pt x="31" y="303"/>
                    </a:lnTo>
                    <a:lnTo>
                      <a:pt x="31" y="299"/>
                    </a:lnTo>
                    <a:lnTo>
                      <a:pt x="31" y="295"/>
                    </a:lnTo>
                    <a:lnTo>
                      <a:pt x="31" y="291"/>
                    </a:lnTo>
                    <a:lnTo>
                      <a:pt x="32" y="288"/>
                    </a:lnTo>
                    <a:lnTo>
                      <a:pt x="32" y="284"/>
                    </a:lnTo>
                    <a:lnTo>
                      <a:pt x="32" y="280"/>
                    </a:lnTo>
                    <a:lnTo>
                      <a:pt x="32" y="276"/>
                    </a:lnTo>
                    <a:lnTo>
                      <a:pt x="32" y="273"/>
                    </a:lnTo>
                    <a:lnTo>
                      <a:pt x="32" y="269"/>
                    </a:lnTo>
                    <a:lnTo>
                      <a:pt x="32" y="266"/>
                    </a:lnTo>
                    <a:lnTo>
                      <a:pt x="32" y="263"/>
                    </a:lnTo>
                    <a:lnTo>
                      <a:pt x="32" y="260"/>
                    </a:lnTo>
                    <a:lnTo>
                      <a:pt x="31" y="257"/>
                    </a:lnTo>
                    <a:lnTo>
                      <a:pt x="31" y="254"/>
                    </a:lnTo>
                    <a:lnTo>
                      <a:pt x="31" y="252"/>
                    </a:lnTo>
                    <a:lnTo>
                      <a:pt x="30" y="249"/>
                    </a:lnTo>
                    <a:lnTo>
                      <a:pt x="30" y="247"/>
                    </a:lnTo>
                    <a:lnTo>
                      <a:pt x="29" y="244"/>
                    </a:lnTo>
                    <a:lnTo>
                      <a:pt x="29" y="241"/>
                    </a:lnTo>
                    <a:lnTo>
                      <a:pt x="29" y="239"/>
                    </a:lnTo>
                    <a:lnTo>
                      <a:pt x="29" y="236"/>
                    </a:lnTo>
                    <a:lnTo>
                      <a:pt x="28" y="233"/>
                    </a:lnTo>
                    <a:lnTo>
                      <a:pt x="28" y="231"/>
                    </a:lnTo>
                    <a:lnTo>
                      <a:pt x="28" y="228"/>
                    </a:lnTo>
                    <a:lnTo>
                      <a:pt x="28" y="225"/>
                    </a:lnTo>
                    <a:lnTo>
                      <a:pt x="28" y="222"/>
                    </a:lnTo>
                    <a:lnTo>
                      <a:pt x="28" y="219"/>
                    </a:lnTo>
                    <a:lnTo>
                      <a:pt x="28" y="217"/>
                    </a:lnTo>
                    <a:lnTo>
                      <a:pt x="28" y="213"/>
                    </a:lnTo>
                    <a:lnTo>
                      <a:pt x="28" y="210"/>
                    </a:lnTo>
                    <a:lnTo>
                      <a:pt x="28" y="208"/>
                    </a:lnTo>
                    <a:lnTo>
                      <a:pt x="28" y="204"/>
                    </a:lnTo>
                    <a:lnTo>
                      <a:pt x="28" y="201"/>
                    </a:lnTo>
                    <a:lnTo>
                      <a:pt x="28" y="198"/>
                    </a:lnTo>
                    <a:lnTo>
                      <a:pt x="28" y="195"/>
                    </a:lnTo>
                    <a:lnTo>
                      <a:pt x="28" y="192"/>
                    </a:lnTo>
                    <a:lnTo>
                      <a:pt x="28" y="189"/>
                    </a:lnTo>
                    <a:lnTo>
                      <a:pt x="28" y="186"/>
                    </a:lnTo>
                    <a:lnTo>
                      <a:pt x="28" y="183"/>
                    </a:lnTo>
                    <a:lnTo>
                      <a:pt x="28" y="180"/>
                    </a:lnTo>
                    <a:lnTo>
                      <a:pt x="28" y="177"/>
                    </a:lnTo>
                    <a:lnTo>
                      <a:pt x="28" y="174"/>
                    </a:lnTo>
                    <a:lnTo>
                      <a:pt x="28" y="171"/>
                    </a:lnTo>
                    <a:lnTo>
                      <a:pt x="28" y="168"/>
                    </a:lnTo>
                    <a:lnTo>
                      <a:pt x="28" y="165"/>
                    </a:lnTo>
                    <a:lnTo>
                      <a:pt x="28" y="162"/>
                    </a:lnTo>
                    <a:lnTo>
                      <a:pt x="29" y="159"/>
                    </a:lnTo>
                    <a:lnTo>
                      <a:pt x="29" y="156"/>
                    </a:lnTo>
                    <a:lnTo>
                      <a:pt x="29" y="153"/>
                    </a:lnTo>
                    <a:lnTo>
                      <a:pt x="29" y="150"/>
                    </a:lnTo>
                    <a:lnTo>
                      <a:pt x="29" y="147"/>
                    </a:lnTo>
                    <a:lnTo>
                      <a:pt x="29" y="144"/>
                    </a:lnTo>
                    <a:lnTo>
                      <a:pt x="29" y="142"/>
                    </a:lnTo>
                    <a:lnTo>
                      <a:pt x="29" y="139"/>
                    </a:lnTo>
                    <a:lnTo>
                      <a:pt x="29" y="136"/>
                    </a:lnTo>
                    <a:lnTo>
                      <a:pt x="29" y="134"/>
                    </a:lnTo>
                    <a:lnTo>
                      <a:pt x="30" y="131"/>
                    </a:lnTo>
                    <a:lnTo>
                      <a:pt x="30" y="128"/>
                    </a:lnTo>
                    <a:lnTo>
                      <a:pt x="30" y="126"/>
                    </a:lnTo>
                    <a:lnTo>
                      <a:pt x="30" y="123"/>
                    </a:lnTo>
                    <a:lnTo>
                      <a:pt x="30" y="121"/>
                    </a:lnTo>
                    <a:lnTo>
                      <a:pt x="30" y="119"/>
                    </a:lnTo>
                    <a:lnTo>
                      <a:pt x="31" y="117"/>
                    </a:lnTo>
                    <a:lnTo>
                      <a:pt x="31" y="114"/>
                    </a:lnTo>
                    <a:lnTo>
                      <a:pt x="31" y="113"/>
                    </a:lnTo>
                    <a:lnTo>
                      <a:pt x="31" y="111"/>
                    </a:lnTo>
                    <a:lnTo>
                      <a:pt x="31" y="109"/>
                    </a:lnTo>
                    <a:lnTo>
                      <a:pt x="32" y="107"/>
                    </a:lnTo>
                    <a:lnTo>
                      <a:pt x="32" y="106"/>
                    </a:lnTo>
                    <a:lnTo>
                      <a:pt x="32" y="104"/>
                    </a:lnTo>
                    <a:lnTo>
                      <a:pt x="32" y="103"/>
                    </a:lnTo>
                    <a:lnTo>
                      <a:pt x="33" y="102"/>
                    </a:lnTo>
                    <a:lnTo>
                      <a:pt x="33" y="101"/>
                    </a:lnTo>
                    <a:lnTo>
                      <a:pt x="33" y="100"/>
                    </a:lnTo>
                    <a:lnTo>
                      <a:pt x="34" y="99"/>
                    </a:lnTo>
                    <a:lnTo>
                      <a:pt x="34" y="98"/>
                    </a:lnTo>
                    <a:lnTo>
                      <a:pt x="35" y="98"/>
                    </a:lnTo>
                    <a:lnTo>
                      <a:pt x="35" y="97"/>
                    </a:lnTo>
                    <a:lnTo>
                      <a:pt x="36" y="97"/>
                    </a:lnTo>
                    <a:lnTo>
                      <a:pt x="36" y="96"/>
                    </a:lnTo>
                    <a:lnTo>
                      <a:pt x="37" y="96"/>
                    </a:lnTo>
                    <a:lnTo>
                      <a:pt x="37" y="95"/>
                    </a:lnTo>
                    <a:lnTo>
                      <a:pt x="37" y="94"/>
                    </a:lnTo>
                    <a:lnTo>
                      <a:pt x="38" y="94"/>
                    </a:lnTo>
                    <a:lnTo>
                      <a:pt x="38" y="93"/>
                    </a:lnTo>
                    <a:lnTo>
                      <a:pt x="39" y="93"/>
                    </a:lnTo>
                    <a:lnTo>
                      <a:pt x="39" y="92"/>
                    </a:lnTo>
                    <a:lnTo>
                      <a:pt x="40" y="92"/>
                    </a:lnTo>
                    <a:lnTo>
                      <a:pt x="40" y="91"/>
                    </a:lnTo>
                    <a:lnTo>
                      <a:pt x="41" y="91"/>
                    </a:lnTo>
                    <a:lnTo>
                      <a:pt x="41" y="90"/>
                    </a:lnTo>
                    <a:lnTo>
                      <a:pt x="42" y="90"/>
                    </a:lnTo>
                    <a:lnTo>
                      <a:pt x="41" y="89"/>
                    </a:lnTo>
                    <a:lnTo>
                      <a:pt x="40" y="89"/>
                    </a:lnTo>
                    <a:lnTo>
                      <a:pt x="39" y="89"/>
                    </a:lnTo>
                    <a:lnTo>
                      <a:pt x="38" y="89"/>
                    </a:lnTo>
                    <a:lnTo>
                      <a:pt x="37" y="89"/>
                    </a:lnTo>
                    <a:lnTo>
                      <a:pt x="36" y="89"/>
                    </a:lnTo>
                    <a:lnTo>
                      <a:pt x="35" y="88"/>
                    </a:lnTo>
                    <a:lnTo>
                      <a:pt x="34" y="88"/>
                    </a:lnTo>
                    <a:lnTo>
                      <a:pt x="33" y="88"/>
                    </a:lnTo>
                    <a:lnTo>
                      <a:pt x="32" y="87"/>
                    </a:lnTo>
                    <a:lnTo>
                      <a:pt x="31" y="87"/>
                    </a:lnTo>
                    <a:lnTo>
                      <a:pt x="30" y="86"/>
                    </a:lnTo>
                    <a:lnTo>
                      <a:pt x="29" y="86"/>
                    </a:lnTo>
                    <a:lnTo>
                      <a:pt x="28" y="86"/>
                    </a:lnTo>
                    <a:lnTo>
                      <a:pt x="27" y="86"/>
                    </a:lnTo>
                    <a:lnTo>
                      <a:pt x="27" y="85"/>
                    </a:lnTo>
                    <a:lnTo>
                      <a:pt x="26" y="84"/>
                    </a:lnTo>
                    <a:lnTo>
                      <a:pt x="25" y="84"/>
                    </a:lnTo>
                    <a:lnTo>
                      <a:pt x="24" y="83"/>
                    </a:lnTo>
                    <a:lnTo>
                      <a:pt x="24" y="82"/>
                    </a:lnTo>
                    <a:lnTo>
                      <a:pt x="23" y="81"/>
                    </a:lnTo>
                    <a:lnTo>
                      <a:pt x="22" y="81"/>
                    </a:lnTo>
                    <a:lnTo>
                      <a:pt x="22" y="80"/>
                    </a:lnTo>
                    <a:lnTo>
                      <a:pt x="21" y="80"/>
                    </a:lnTo>
                    <a:lnTo>
                      <a:pt x="21" y="79"/>
                    </a:lnTo>
                    <a:lnTo>
                      <a:pt x="20" y="78"/>
                    </a:lnTo>
                    <a:lnTo>
                      <a:pt x="20" y="77"/>
                    </a:lnTo>
                    <a:lnTo>
                      <a:pt x="19" y="76"/>
                    </a:lnTo>
                    <a:lnTo>
                      <a:pt x="19" y="75"/>
                    </a:lnTo>
                    <a:lnTo>
                      <a:pt x="19" y="74"/>
                    </a:lnTo>
                    <a:lnTo>
                      <a:pt x="18" y="74"/>
                    </a:lnTo>
                    <a:lnTo>
                      <a:pt x="18" y="73"/>
                    </a:lnTo>
                    <a:lnTo>
                      <a:pt x="18" y="72"/>
                    </a:lnTo>
                    <a:lnTo>
                      <a:pt x="18" y="71"/>
                    </a:lnTo>
                    <a:lnTo>
                      <a:pt x="18" y="70"/>
                    </a:lnTo>
                    <a:lnTo>
                      <a:pt x="18" y="69"/>
                    </a:lnTo>
                    <a:lnTo>
                      <a:pt x="18" y="68"/>
                    </a:lnTo>
                    <a:lnTo>
                      <a:pt x="18" y="67"/>
                    </a:lnTo>
                    <a:lnTo>
                      <a:pt x="19" y="66"/>
                    </a:lnTo>
                    <a:lnTo>
                      <a:pt x="19" y="65"/>
                    </a:lnTo>
                    <a:lnTo>
                      <a:pt x="19" y="64"/>
                    </a:lnTo>
                    <a:lnTo>
                      <a:pt x="19" y="63"/>
                    </a:lnTo>
                    <a:lnTo>
                      <a:pt x="19" y="62"/>
                    </a:lnTo>
                    <a:lnTo>
                      <a:pt x="19" y="61"/>
                    </a:lnTo>
                    <a:lnTo>
                      <a:pt x="20" y="61"/>
                    </a:lnTo>
                    <a:lnTo>
                      <a:pt x="20" y="60"/>
                    </a:lnTo>
                    <a:lnTo>
                      <a:pt x="20" y="59"/>
                    </a:lnTo>
                    <a:lnTo>
                      <a:pt x="20" y="58"/>
                    </a:lnTo>
                    <a:lnTo>
                      <a:pt x="21" y="57"/>
                    </a:lnTo>
                    <a:lnTo>
                      <a:pt x="22" y="55"/>
                    </a:lnTo>
                    <a:lnTo>
                      <a:pt x="22" y="53"/>
                    </a:lnTo>
                    <a:lnTo>
                      <a:pt x="23" y="52"/>
                    </a:lnTo>
                    <a:lnTo>
                      <a:pt x="24" y="51"/>
                    </a:lnTo>
                    <a:lnTo>
                      <a:pt x="24" y="50"/>
                    </a:lnTo>
                    <a:lnTo>
                      <a:pt x="24" y="49"/>
                    </a:lnTo>
                    <a:lnTo>
                      <a:pt x="24" y="48"/>
                    </a:lnTo>
                    <a:lnTo>
                      <a:pt x="24" y="47"/>
                    </a:lnTo>
                    <a:lnTo>
                      <a:pt x="25" y="46"/>
                    </a:lnTo>
                    <a:lnTo>
                      <a:pt x="25" y="45"/>
                    </a:lnTo>
                    <a:lnTo>
                      <a:pt x="25" y="44"/>
                    </a:lnTo>
                    <a:lnTo>
                      <a:pt x="26" y="43"/>
                    </a:lnTo>
                    <a:lnTo>
                      <a:pt x="26" y="42"/>
                    </a:lnTo>
                    <a:lnTo>
                      <a:pt x="27" y="41"/>
                    </a:lnTo>
                    <a:lnTo>
                      <a:pt x="27" y="40"/>
                    </a:lnTo>
                    <a:lnTo>
                      <a:pt x="28" y="40"/>
                    </a:lnTo>
                    <a:lnTo>
                      <a:pt x="28" y="39"/>
                    </a:lnTo>
                    <a:lnTo>
                      <a:pt x="29" y="38"/>
                    </a:lnTo>
                    <a:lnTo>
                      <a:pt x="30" y="37"/>
                    </a:lnTo>
                    <a:lnTo>
                      <a:pt x="31" y="37"/>
                    </a:lnTo>
                    <a:lnTo>
                      <a:pt x="31" y="36"/>
                    </a:lnTo>
                    <a:lnTo>
                      <a:pt x="32" y="36"/>
                    </a:lnTo>
                    <a:lnTo>
                      <a:pt x="33" y="35"/>
                    </a:lnTo>
                    <a:lnTo>
                      <a:pt x="34" y="35"/>
                    </a:lnTo>
                    <a:lnTo>
                      <a:pt x="35" y="34"/>
                    </a:lnTo>
                    <a:lnTo>
                      <a:pt x="36" y="34"/>
                    </a:lnTo>
                    <a:lnTo>
                      <a:pt x="38" y="33"/>
                    </a:lnTo>
                    <a:lnTo>
                      <a:pt x="40" y="32"/>
                    </a:lnTo>
                    <a:lnTo>
                      <a:pt x="42" y="32"/>
                    </a:lnTo>
                    <a:lnTo>
                      <a:pt x="44" y="31"/>
                    </a:lnTo>
                    <a:lnTo>
                      <a:pt x="46" y="30"/>
                    </a:lnTo>
                    <a:lnTo>
                      <a:pt x="48" y="30"/>
                    </a:lnTo>
                    <a:lnTo>
                      <a:pt x="49" y="29"/>
                    </a:lnTo>
                    <a:lnTo>
                      <a:pt x="51" y="29"/>
                    </a:lnTo>
                    <a:lnTo>
                      <a:pt x="53" y="28"/>
                    </a:lnTo>
                    <a:lnTo>
                      <a:pt x="55" y="28"/>
                    </a:lnTo>
                    <a:lnTo>
                      <a:pt x="57" y="27"/>
                    </a:lnTo>
                    <a:lnTo>
                      <a:pt x="58" y="27"/>
                    </a:lnTo>
                    <a:lnTo>
                      <a:pt x="60" y="27"/>
                    </a:lnTo>
                    <a:lnTo>
                      <a:pt x="62" y="26"/>
                    </a:lnTo>
                    <a:lnTo>
                      <a:pt x="63" y="26"/>
                    </a:lnTo>
                    <a:lnTo>
                      <a:pt x="65" y="26"/>
                    </a:lnTo>
                    <a:lnTo>
                      <a:pt x="66" y="25"/>
                    </a:lnTo>
                    <a:lnTo>
                      <a:pt x="68" y="25"/>
                    </a:lnTo>
                    <a:lnTo>
                      <a:pt x="70" y="24"/>
                    </a:lnTo>
                    <a:lnTo>
                      <a:pt x="71" y="24"/>
                    </a:lnTo>
                    <a:lnTo>
                      <a:pt x="73" y="24"/>
                    </a:lnTo>
                    <a:lnTo>
                      <a:pt x="74" y="24"/>
                    </a:lnTo>
                    <a:lnTo>
                      <a:pt x="75" y="24"/>
                    </a:lnTo>
                    <a:lnTo>
                      <a:pt x="76" y="24"/>
                    </a:lnTo>
                    <a:lnTo>
                      <a:pt x="77" y="23"/>
                    </a:lnTo>
                    <a:lnTo>
                      <a:pt x="79" y="23"/>
                    </a:lnTo>
                    <a:lnTo>
                      <a:pt x="80" y="23"/>
                    </a:lnTo>
                    <a:lnTo>
                      <a:pt x="81" y="23"/>
                    </a:lnTo>
                    <a:lnTo>
                      <a:pt x="82" y="23"/>
                    </a:lnTo>
                    <a:lnTo>
                      <a:pt x="83" y="23"/>
                    </a:lnTo>
                    <a:lnTo>
                      <a:pt x="84" y="22"/>
                    </a:lnTo>
                    <a:lnTo>
                      <a:pt x="85" y="22"/>
                    </a:lnTo>
                    <a:lnTo>
                      <a:pt x="86" y="22"/>
                    </a:lnTo>
                    <a:lnTo>
                      <a:pt x="87" y="22"/>
                    </a:lnTo>
                    <a:lnTo>
                      <a:pt x="88" y="22"/>
                    </a:lnTo>
                    <a:lnTo>
                      <a:pt x="88" y="21"/>
                    </a:lnTo>
                    <a:lnTo>
                      <a:pt x="89" y="21"/>
                    </a:lnTo>
                    <a:lnTo>
                      <a:pt x="90" y="21"/>
                    </a:lnTo>
                    <a:lnTo>
                      <a:pt x="91" y="20"/>
                    </a:lnTo>
                    <a:lnTo>
                      <a:pt x="92" y="20"/>
                    </a:lnTo>
                    <a:lnTo>
                      <a:pt x="93" y="19"/>
                    </a:lnTo>
                    <a:lnTo>
                      <a:pt x="94" y="19"/>
                    </a:lnTo>
                    <a:lnTo>
                      <a:pt x="95" y="18"/>
                    </a:lnTo>
                    <a:lnTo>
                      <a:pt x="96" y="18"/>
                    </a:lnTo>
                    <a:lnTo>
                      <a:pt x="96" y="17"/>
                    </a:lnTo>
                    <a:lnTo>
                      <a:pt x="97" y="17"/>
                    </a:lnTo>
                    <a:lnTo>
                      <a:pt x="98" y="17"/>
                    </a:lnTo>
                    <a:lnTo>
                      <a:pt x="99" y="16"/>
                    </a:lnTo>
                    <a:lnTo>
                      <a:pt x="100" y="16"/>
                    </a:lnTo>
                    <a:lnTo>
                      <a:pt x="101" y="15"/>
                    </a:lnTo>
                    <a:lnTo>
                      <a:pt x="102" y="15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5"/>
                    </a:lnTo>
                    <a:lnTo>
                      <a:pt x="107" y="15"/>
                    </a:lnTo>
                    <a:lnTo>
                      <a:pt x="108" y="15"/>
                    </a:lnTo>
                    <a:lnTo>
                      <a:pt x="109" y="15"/>
                    </a:lnTo>
                    <a:lnTo>
                      <a:pt x="110" y="15"/>
                    </a:lnTo>
                    <a:lnTo>
                      <a:pt x="111" y="15"/>
                    </a:lnTo>
                    <a:lnTo>
                      <a:pt x="112" y="15"/>
                    </a:lnTo>
                    <a:lnTo>
                      <a:pt x="113" y="15"/>
                    </a:lnTo>
                    <a:lnTo>
                      <a:pt x="114" y="15"/>
                    </a:lnTo>
                    <a:lnTo>
                      <a:pt x="114" y="16"/>
                    </a:lnTo>
                    <a:lnTo>
                      <a:pt x="115" y="16"/>
                    </a:lnTo>
                    <a:lnTo>
                      <a:pt x="116" y="16"/>
                    </a:lnTo>
                    <a:lnTo>
                      <a:pt x="117" y="16"/>
                    </a:lnTo>
                    <a:lnTo>
                      <a:pt x="117" y="17"/>
                    </a:lnTo>
                    <a:lnTo>
                      <a:pt x="118" y="17"/>
                    </a:lnTo>
                    <a:lnTo>
                      <a:pt x="119" y="17"/>
                    </a:lnTo>
                    <a:lnTo>
                      <a:pt x="120" y="18"/>
                    </a:lnTo>
                    <a:lnTo>
                      <a:pt x="121" y="18"/>
                    </a:lnTo>
                    <a:lnTo>
                      <a:pt x="122" y="18"/>
                    </a:lnTo>
                    <a:lnTo>
                      <a:pt x="123" y="19"/>
                    </a:lnTo>
                    <a:lnTo>
                      <a:pt x="124" y="19"/>
                    </a:lnTo>
                    <a:lnTo>
                      <a:pt x="125" y="20"/>
                    </a:lnTo>
                    <a:lnTo>
                      <a:pt x="127" y="20"/>
                    </a:lnTo>
                    <a:lnTo>
                      <a:pt x="128" y="20"/>
                    </a:lnTo>
                    <a:lnTo>
                      <a:pt x="129" y="20"/>
                    </a:lnTo>
                    <a:lnTo>
                      <a:pt x="130" y="20"/>
                    </a:lnTo>
                    <a:lnTo>
                      <a:pt x="132" y="20"/>
                    </a:lnTo>
                    <a:lnTo>
                      <a:pt x="134" y="20"/>
                    </a:lnTo>
                    <a:lnTo>
                      <a:pt x="136" y="21"/>
                    </a:lnTo>
                    <a:lnTo>
                      <a:pt x="138" y="21"/>
                    </a:lnTo>
                    <a:lnTo>
                      <a:pt x="139" y="21"/>
                    </a:lnTo>
                    <a:lnTo>
                      <a:pt x="142" y="20"/>
                    </a:lnTo>
                    <a:lnTo>
                      <a:pt x="144" y="20"/>
                    </a:lnTo>
                    <a:lnTo>
                      <a:pt x="148" y="20"/>
                    </a:lnTo>
                    <a:lnTo>
                      <a:pt x="151" y="19"/>
                    </a:lnTo>
                    <a:lnTo>
                      <a:pt x="155" y="19"/>
                    </a:lnTo>
                    <a:lnTo>
                      <a:pt x="159" y="18"/>
                    </a:lnTo>
                    <a:lnTo>
                      <a:pt x="163" y="17"/>
                    </a:lnTo>
                    <a:lnTo>
                      <a:pt x="167" y="16"/>
                    </a:lnTo>
                    <a:lnTo>
                      <a:pt x="172" y="16"/>
                    </a:lnTo>
                    <a:lnTo>
                      <a:pt x="176" y="15"/>
                    </a:lnTo>
                    <a:lnTo>
                      <a:pt x="180" y="14"/>
                    </a:lnTo>
                    <a:lnTo>
                      <a:pt x="184" y="13"/>
                    </a:lnTo>
                    <a:lnTo>
                      <a:pt x="189" y="12"/>
                    </a:lnTo>
                    <a:lnTo>
                      <a:pt x="193" y="11"/>
                    </a:lnTo>
                    <a:lnTo>
                      <a:pt x="198" y="11"/>
                    </a:lnTo>
                    <a:lnTo>
                      <a:pt x="202" y="9"/>
                    </a:lnTo>
                    <a:lnTo>
                      <a:pt x="206" y="9"/>
                    </a:lnTo>
                    <a:lnTo>
                      <a:pt x="211" y="8"/>
                    </a:lnTo>
                    <a:lnTo>
                      <a:pt x="215" y="8"/>
                    </a:lnTo>
                    <a:lnTo>
                      <a:pt x="220" y="7"/>
                    </a:lnTo>
                    <a:lnTo>
                      <a:pt x="224" y="6"/>
                    </a:lnTo>
                    <a:lnTo>
                      <a:pt x="228" y="6"/>
                    </a:lnTo>
                    <a:lnTo>
                      <a:pt x="233" y="5"/>
                    </a:lnTo>
                    <a:lnTo>
                      <a:pt x="237" y="5"/>
                    </a:lnTo>
                    <a:lnTo>
                      <a:pt x="241" y="5"/>
                    </a:lnTo>
                    <a:lnTo>
                      <a:pt x="246" y="5"/>
                    </a:lnTo>
                    <a:lnTo>
                      <a:pt x="250" y="5"/>
                    </a:lnTo>
                    <a:lnTo>
                      <a:pt x="254" y="5"/>
                    </a:lnTo>
                    <a:lnTo>
                      <a:pt x="258" y="5"/>
                    </a:lnTo>
                    <a:lnTo>
                      <a:pt x="262" y="5"/>
                    </a:lnTo>
                    <a:lnTo>
                      <a:pt x="267" y="6"/>
                    </a:lnTo>
                    <a:lnTo>
                      <a:pt x="271" y="6"/>
                    </a:lnTo>
                    <a:lnTo>
                      <a:pt x="274" y="7"/>
                    </a:lnTo>
                    <a:lnTo>
                      <a:pt x="278" y="8"/>
                    </a:lnTo>
                    <a:lnTo>
                      <a:pt x="283" y="10"/>
                    </a:lnTo>
                  </a:path>
                </a:pathLst>
              </a:custGeom>
              <a:solidFill>
                <a:srgbClr val="E3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62" name="Freeform 108"/>
              <p:cNvSpPr>
                <a:spLocks noChangeAspect="1"/>
              </p:cNvSpPr>
              <p:nvPr/>
            </p:nvSpPr>
            <p:spPr bwMode="auto">
              <a:xfrm>
                <a:off x="5394" y="1645"/>
                <a:ext cx="498" cy="468"/>
              </a:xfrm>
              <a:custGeom>
                <a:avLst/>
                <a:gdLst>
                  <a:gd name="T0" fmla="*/ 323 w 496"/>
                  <a:gd name="T1" fmla="*/ 3 h 468"/>
                  <a:gd name="T2" fmla="*/ 344 w 496"/>
                  <a:gd name="T3" fmla="*/ 0 h 468"/>
                  <a:gd name="T4" fmla="*/ 364 w 496"/>
                  <a:gd name="T5" fmla="*/ 5 h 468"/>
                  <a:gd name="T6" fmla="*/ 396 w 496"/>
                  <a:gd name="T7" fmla="*/ 12 h 468"/>
                  <a:gd name="T8" fmla="*/ 439 w 496"/>
                  <a:gd name="T9" fmla="*/ 11 h 468"/>
                  <a:gd name="T10" fmla="*/ 464 w 496"/>
                  <a:gd name="T11" fmla="*/ 22 h 468"/>
                  <a:gd name="T12" fmla="*/ 487 w 496"/>
                  <a:gd name="T13" fmla="*/ 34 h 468"/>
                  <a:gd name="T14" fmla="*/ 492 w 496"/>
                  <a:gd name="T15" fmla="*/ 66 h 468"/>
                  <a:gd name="T16" fmla="*/ 489 w 496"/>
                  <a:gd name="T17" fmla="*/ 72 h 468"/>
                  <a:gd name="T18" fmla="*/ 485 w 496"/>
                  <a:gd name="T19" fmla="*/ 76 h 468"/>
                  <a:gd name="T20" fmla="*/ 479 w 496"/>
                  <a:gd name="T21" fmla="*/ 77 h 468"/>
                  <a:gd name="T22" fmla="*/ 475 w 496"/>
                  <a:gd name="T23" fmla="*/ 77 h 468"/>
                  <a:gd name="T24" fmla="*/ 485 w 496"/>
                  <a:gd name="T25" fmla="*/ 94 h 468"/>
                  <a:gd name="T26" fmla="*/ 494 w 496"/>
                  <a:gd name="T27" fmla="*/ 110 h 468"/>
                  <a:gd name="T28" fmla="*/ 499 w 496"/>
                  <a:gd name="T29" fmla="*/ 131 h 468"/>
                  <a:gd name="T30" fmla="*/ 502 w 496"/>
                  <a:gd name="T31" fmla="*/ 153 h 468"/>
                  <a:gd name="T32" fmla="*/ 508 w 496"/>
                  <a:gd name="T33" fmla="*/ 180 h 468"/>
                  <a:gd name="T34" fmla="*/ 509 w 496"/>
                  <a:gd name="T35" fmla="*/ 215 h 468"/>
                  <a:gd name="T36" fmla="*/ 510 w 496"/>
                  <a:gd name="T37" fmla="*/ 236 h 468"/>
                  <a:gd name="T38" fmla="*/ 509 w 496"/>
                  <a:gd name="T39" fmla="*/ 258 h 468"/>
                  <a:gd name="T40" fmla="*/ 511 w 496"/>
                  <a:gd name="T41" fmla="*/ 326 h 468"/>
                  <a:gd name="T42" fmla="*/ 513 w 496"/>
                  <a:gd name="T43" fmla="*/ 399 h 468"/>
                  <a:gd name="T44" fmla="*/ 532 w 496"/>
                  <a:gd name="T45" fmla="*/ 419 h 468"/>
                  <a:gd name="T46" fmla="*/ 530 w 496"/>
                  <a:gd name="T47" fmla="*/ 436 h 468"/>
                  <a:gd name="T48" fmla="*/ 519 w 496"/>
                  <a:gd name="T49" fmla="*/ 438 h 468"/>
                  <a:gd name="T50" fmla="*/ 508 w 496"/>
                  <a:gd name="T51" fmla="*/ 442 h 468"/>
                  <a:gd name="T52" fmla="*/ 471 w 496"/>
                  <a:gd name="T53" fmla="*/ 458 h 468"/>
                  <a:gd name="T54" fmla="*/ 428 w 496"/>
                  <a:gd name="T55" fmla="*/ 461 h 468"/>
                  <a:gd name="T56" fmla="*/ 364 w 496"/>
                  <a:gd name="T57" fmla="*/ 466 h 468"/>
                  <a:gd name="T58" fmla="*/ 321 w 496"/>
                  <a:gd name="T59" fmla="*/ 465 h 468"/>
                  <a:gd name="T60" fmla="*/ 267 w 496"/>
                  <a:gd name="T61" fmla="*/ 461 h 468"/>
                  <a:gd name="T62" fmla="*/ 209 w 496"/>
                  <a:gd name="T63" fmla="*/ 462 h 468"/>
                  <a:gd name="T64" fmla="*/ 97 w 496"/>
                  <a:gd name="T65" fmla="*/ 457 h 468"/>
                  <a:gd name="T66" fmla="*/ 51 w 496"/>
                  <a:gd name="T67" fmla="*/ 445 h 468"/>
                  <a:gd name="T68" fmla="*/ 31 w 496"/>
                  <a:gd name="T69" fmla="*/ 435 h 468"/>
                  <a:gd name="T70" fmla="*/ 16 w 496"/>
                  <a:gd name="T71" fmla="*/ 423 h 468"/>
                  <a:gd name="T72" fmla="*/ 6 w 496"/>
                  <a:gd name="T73" fmla="*/ 414 h 468"/>
                  <a:gd name="T74" fmla="*/ 0 w 496"/>
                  <a:gd name="T75" fmla="*/ 407 h 468"/>
                  <a:gd name="T76" fmla="*/ 6 w 496"/>
                  <a:gd name="T77" fmla="*/ 401 h 468"/>
                  <a:gd name="T78" fmla="*/ 22 w 496"/>
                  <a:gd name="T79" fmla="*/ 389 h 468"/>
                  <a:gd name="T80" fmla="*/ 28 w 496"/>
                  <a:gd name="T81" fmla="*/ 376 h 468"/>
                  <a:gd name="T82" fmla="*/ 31 w 496"/>
                  <a:gd name="T83" fmla="*/ 363 h 468"/>
                  <a:gd name="T84" fmla="*/ 31 w 496"/>
                  <a:gd name="T85" fmla="*/ 303 h 468"/>
                  <a:gd name="T86" fmla="*/ 30 w 496"/>
                  <a:gd name="T87" fmla="*/ 249 h 468"/>
                  <a:gd name="T88" fmla="*/ 28 w 496"/>
                  <a:gd name="T89" fmla="*/ 204 h 468"/>
                  <a:gd name="T90" fmla="*/ 29 w 496"/>
                  <a:gd name="T91" fmla="*/ 156 h 468"/>
                  <a:gd name="T92" fmla="*/ 31 w 496"/>
                  <a:gd name="T93" fmla="*/ 114 h 468"/>
                  <a:gd name="T94" fmla="*/ 35 w 496"/>
                  <a:gd name="T95" fmla="*/ 98 h 468"/>
                  <a:gd name="T96" fmla="*/ 39 w 496"/>
                  <a:gd name="T97" fmla="*/ 93 h 468"/>
                  <a:gd name="T98" fmla="*/ 40 w 496"/>
                  <a:gd name="T99" fmla="*/ 89 h 468"/>
                  <a:gd name="T100" fmla="*/ 26 w 496"/>
                  <a:gd name="T101" fmla="*/ 84 h 468"/>
                  <a:gd name="T102" fmla="*/ 19 w 496"/>
                  <a:gd name="T103" fmla="*/ 75 h 468"/>
                  <a:gd name="T104" fmla="*/ 19 w 496"/>
                  <a:gd name="T105" fmla="*/ 65 h 468"/>
                  <a:gd name="T106" fmla="*/ 22 w 496"/>
                  <a:gd name="T107" fmla="*/ 53 h 468"/>
                  <a:gd name="T108" fmla="*/ 27 w 496"/>
                  <a:gd name="T109" fmla="*/ 40 h 468"/>
                  <a:gd name="T110" fmla="*/ 42 w 496"/>
                  <a:gd name="T111" fmla="*/ 32 h 468"/>
                  <a:gd name="T112" fmla="*/ 70 w 496"/>
                  <a:gd name="T113" fmla="*/ 24 h 468"/>
                  <a:gd name="T114" fmla="*/ 87 w 496"/>
                  <a:gd name="T115" fmla="*/ 22 h 468"/>
                  <a:gd name="T116" fmla="*/ 96 w 496"/>
                  <a:gd name="T117" fmla="*/ 17 h 468"/>
                  <a:gd name="T118" fmla="*/ 110 w 496"/>
                  <a:gd name="T119" fmla="*/ 15 h 468"/>
                  <a:gd name="T120" fmla="*/ 123 w 496"/>
                  <a:gd name="T121" fmla="*/ 19 h 468"/>
                  <a:gd name="T122" fmla="*/ 175 w 496"/>
                  <a:gd name="T123" fmla="*/ 19 h 468"/>
                  <a:gd name="T124" fmla="*/ 244 w 496"/>
                  <a:gd name="T125" fmla="*/ 6 h 46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96"/>
                  <a:gd name="T190" fmla="*/ 0 h 468"/>
                  <a:gd name="T191" fmla="*/ 496 w 496"/>
                  <a:gd name="T192" fmla="*/ 468 h 46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96" h="468">
                    <a:moveTo>
                      <a:pt x="283" y="10"/>
                    </a:moveTo>
                    <a:lnTo>
                      <a:pt x="284" y="10"/>
                    </a:lnTo>
                    <a:lnTo>
                      <a:pt x="285" y="9"/>
                    </a:lnTo>
                    <a:lnTo>
                      <a:pt x="286" y="9"/>
                    </a:lnTo>
                    <a:lnTo>
                      <a:pt x="287" y="8"/>
                    </a:lnTo>
                    <a:lnTo>
                      <a:pt x="289" y="8"/>
                    </a:lnTo>
                    <a:lnTo>
                      <a:pt x="290" y="8"/>
                    </a:lnTo>
                    <a:lnTo>
                      <a:pt x="291" y="7"/>
                    </a:lnTo>
                    <a:lnTo>
                      <a:pt x="293" y="7"/>
                    </a:lnTo>
                    <a:lnTo>
                      <a:pt x="294" y="6"/>
                    </a:lnTo>
                    <a:lnTo>
                      <a:pt x="295" y="5"/>
                    </a:lnTo>
                    <a:lnTo>
                      <a:pt x="297" y="5"/>
                    </a:lnTo>
                    <a:lnTo>
                      <a:pt x="298" y="4"/>
                    </a:lnTo>
                    <a:lnTo>
                      <a:pt x="299" y="4"/>
                    </a:lnTo>
                    <a:lnTo>
                      <a:pt x="301" y="4"/>
                    </a:lnTo>
                    <a:lnTo>
                      <a:pt x="303" y="3"/>
                    </a:lnTo>
                    <a:lnTo>
                      <a:pt x="304" y="3"/>
                    </a:lnTo>
                    <a:lnTo>
                      <a:pt x="305" y="3"/>
                    </a:lnTo>
                    <a:lnTo>
                      <a:pt x="307" y="2"/>
                    </a:lnTo>
                    <a:lnTo>
                      <a:pt x="308" y="1"/>
                    </a:lnTo>
                    <a:lnTo>
                      <a:pt x="310" y="1"/>
                    </a:lnTo>
                    <a:lnTo>
                      <a:pt x="311" y="1"/>
                    </a:lnTo>
                    <a:lnTo>
                      <a:pt x="313" y="0"/>
                    </a:lnTo>
                    <a:lnTo>
                      <a:pt x="314" y="0"/>
                    </a:lnTo>
                    <a:lnTo>
                      <a:pt x="316" y="0"/>
                    </a:lnTo>
                    <a:lnTo>
                      <a:pt x="317" y="0"/>
                    </a:lnTo>
                    <a:lnTo>
                      <a:pt x="318" y="0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3" y="0"/>
                    </a:lnTo>
                    <a:lnTo>
                      <a:pt x="324" y="0"/>
                    </a:lnTo>
                    <a:lnTo>
                      <a:pt x="325" y="0"/>
                    </a:lnTo>
                    <a:lnTo>
                      <a:pt x="326" y="0"/>
                    </a:lnTo>
                    <a:lnTo>
                      <a:pt x="328" y="0"/>
                    </a:lnTo>
                    <a:lnTo>
                      <a:pt x="329" y="0"/>
                    </a:lnTo>
                    <a:lnTo>
                      <a:pt x="330" y="1"/>
                    </a:lnTo>
                    <a:lnTo>
                      <a:pt x="332" y="1"/>
                    </a:lnTo>
                    <a:lnTo>
                      <a:pt x="333" y="1"/>
                    </a:lnTo>
                    <a:lnTo>
                      <a:pt x="334" y="2"/>
                    </a:lnTo>
                    <a:lnTo>
                      <a:pt x="336" y="2"/>
                    </a:lnTo>
                    <a:lnTo>
                      <a:pt x="337" y="3"/>
                    </a:lnTo>
                    <a:lnTo>
                      <a:pt x="338" y="3"/>
                    </a:lnTo>
                    <a:lnTo>
                      <a:pt x="339" y="3"/>
                    </a:lnTo>
                    <a:lnTo>
                      <a:pt x="340" y="4"/>
                    </a:lnTo>
                    <a:lnTo>
                      <a:pt x="342" y="4"/>
                    </a:lnTo>
                    <a:lnTo>
                      <a:pt x="343" y="5"/>
                    </a:lnTo>
                    <a:lnTo>
                      <a:pt x="344" y="5"/>
                    </a:lnTo>
                    <a:lnTo>
                      <a:pt x="345" y="5"/>
                    </a:lnTo>
                    <a:lnTo>
                      <a:pt x="346" y="6"/>
                    </a:lnTo>
                    <a:lnTo>
                      <a:pt x="347" y="7"/>
                    </a:lnTo>
                    <a:lnTo>
                      <a:pt x="349" y="7"/>
                    </a:lnTo>
                    <a:lnTo>
                      <a:pt x="350" y="8"/>
                    </a:lnTo>
                    <a:lnTo>
                      <a:pt x="351" y="8"/>
                    </a:lnTo>
                    <a:lnTo>
                      <a:pt x="352" y="8"/>
                    </a:lnTo>
                    <a:lnTo>
                      <a:pt x="353" y="9"/>
                    </a:lnTo>
                    <a:lnTo>
                      <a:pt x="355" y="9"/>
                    </a:lnTo>
                    <a:lnTo>
                      <a:pt x="356" y="10"/>
                    </a:lnTo>
                    <a:lnTo>
                      <a:pt x="357" y="10"/>
                    </a:lnTo>
                    <a:lnTo>
                      <a:pt x="359" y="11"/>
                    </a:lnTo>
                    <a:lnTo>
                      <a:pt x="360" y="11"/>
                    </a:lnTo>
                    <a:lnTo>
                      <a:pt x="361" y="12"/>
                    </a:lnTo>
                    <a:lnTo>
                      <a:pt x="363" y="12"/>
                    </a:lnTo>
                    <a:lnTo>
                      <a:pt x="364" y="12"/>
                    </a:lnTo>
                    <a:lnTo>
                      <a:pt x="365" y="13"/>
                    </a:lnTo>
                    <a:lnTo>
                      <a:pt x="368" y="13"/>
                    </a:lnTo>
                    <a:lnTo>
                      <a:pt x="370" y="12"/>
                    </a:lnTo>
                    <a:lnTo>
                      <a:pt x="372" y="12"/>
                    </a:lnTo>
                    <a:lnTo>
                      <a:pt x="374" y="12"/>
                    </a:lnTo>
                    <a:lnTo>
                      <a:pt x="376" y="12"/>
                    </a:lnTo>
                    <a:lnTo>
                      <a:pt x="379" y="12"/>
                    </a:lnTo>
                    <a:lnTo>
                      <a:pt x="381" y="12"/>
                    </a:lnTo>
                    <a:lnTo>
                      <a:pt x="384" y="12"/>
                    </a:lnTo>
                    <a:lnTo>
                      <a:pt x="386" y="11"/>
                    </a:lnTo>
                    <a:lnTo>
                      <a:pt x="388" y="11"/>
                    </a:lnTo>
                    <a:lnTo>
                      <a:pt x="391" y="11"/>
                    </a:lnTo>
                    <a:lnTo>
                      <a:pt x="393" y="11"/>
                    </a:lnTo>
                    <a:lnTo>
                      <a:pt x="395" y="11"/>
                    </a:lnTo>
                    <a:lnTo>
                      <a:pt x="397" y="11"/>
                    </a:lnTo>
                    <a:lnTo>
                      <a:pt x="399" y="11"/>
                    </a:lnTo>
                    <a:lnTo>
                      <a:pt x="401" y="11"/>
                    </a:lnTo>
                    <a:lnTo>
                      <a:pt x="404" y="11"/>
                    </a:lnTo>
                    <a:lnTo>
                      <a:pt x="406" y="11"/>
                    </a:lnTo>
                    <a:lnTo>
                      <a:pt x="407" y="12"/>
                    </a:lnTo>
                    <a:lnTo>
                      <a:pt x="409" y="12"/>
                    </a:lnTo>
                    <a:lnTo>
                      <a:pt x="411" y="12"/>
                    </a:lnTo>
                    <a:lnTo>
                      <a:pt x="413" y="13"/>
                    </a:lnTo>
                    <a:lnTo>
                      <a:pt x="415" y="13"/>
                    </a:lnTo>
                    <a:lnTo>
                      <a:pt x="416" y="14"/>
                    </a:lnTo>
                    <a:lnTo>
                      <a:pt x="418" y="15"/>
                    </a:lnTo>
                    <a:lnTo>
                      <a:pt x="419" y="16"/>
                    </a:lnTo>
                    <a:lnTo>
                      <a:pt x="420" y="17"/>
                    </a:lnTo>
                    <a:lnTo>
                      <a:pt x="421" y="18"/>
                    </a:lnTo>
                    <a:lnTo>
                      <a:pt x="422" y="19"/>
                    </a:lnTo>
                    <a:lnTo>
                      <a:pt x="423" y="21"/>
                    </a:lnTo>
                    <a:lnTo>
                      <a:pt x="424" y="22"/>
                    </a:lnTo>
                    <a:lnTo>
                      <a:pt x="424" y="24"/>
                    </a:lnTo>
                    <a:lnTo>
                      <a:pt x="426" y="24"/>
                    </a:lnTo>
                    <a:lnTo>
                      <a:pt x="429" y="24"/>
                    </a:lnTo>
                    <a:lnTo>
                      <a:pt x="431" y="24"/>
                    </a:lnTo>
                    <a:lnTo>
                      <a:pt x="433" y="24"/>
                    </a:lnTo>
                    <a:lnTo>
                      <a:pt x="434" y="24"/>
                    </a:lnTo>
                    <a:lnTo>
                      <a:pt x="436" y="24"/>
                    </a:lnTo>
                    <a:lnTo>
                      <a:pt x="438" y="25"/>
                    </a:lnTo>
                    <a:lnTo>
                      <a:pt x="439" y="26"/>
                    </a:lnTo>
                    <a:lnTo>
                      <a:pt x="440" y="27"/>
                    </a:lnTo>
                    <a:lnTo>
                      <a:pt x="442" y="28"/>
                    </a:lnTo>
                    <a:lnTo>
                      <a:pt x="443" y="29"/>
                    </a:lnTo>
                    <a:lnTo>
                      <a:pt x="444" y="30"/>
                    </a:lnTo>
                    <a:lnTo>
                      <a:pt x="445" y="31"/>
                    </a:lnTo>
                    <a:lnTo>
                      <a:pt x="446" y="32"/>
                    </a:lnTo>
                    <a:lnTo>
                      <a:pt x="447" y="34"/>
                    </a:lnTo>
                    <a:lnTo>
                      <a:pt x="448" y="35"/>
                    </a:lnTo>
                    <a:lnTo>
                      <a:pt x="449" y="37"/>
                    </a:lnTo>
                    <a:lnTo>
                      <a:pt x="449" y="39"/>
                    </a:lnTo>
                    <a:lnTo>
                      <a:pt x="450" y="40"/>
                    </a:lnTo>
                    <a:lnTo>
                      <a:pt x="450" y="42"/>
                    </a:lnTo>
                    <a:lnTo>
                      <a:pt x="451" y="44"/>
                    </a:lnTo>
                    <a:lnTo>
                      <a:pt x="451" y="46"/>
                    </a:lnTo>
                    <a:lnTo>
                      <a:pt x="452" y="48"/>
                    </a:lnTo>
                    <a:lnTo>
                      <a:pt x="452" y="50"/>
                    </a:lnTo>
                    <a:lnTo>
                      <a:pt x="452" y="53"/>
                    </a:lnTo>
                    <a:lnTo>
                      <a:pt x="452" y="55"/>
                    </a:lnTo>
                    <a:lnTo>
                      <a:pt x="452" y="57"/>
                    </a:lnTo>
                    <a:lnTo>
                      <a:pt x="452" y="59"/>
                    </a:lnTo>
                    <a:lnTo>
                      <a:pt x="452" y="61"/>
                    </a:lnTo>
                    <a:lnTo>
                      <a:pt x="452" y="64"/>
                    </a:lnTo>
                    <a:lnTo>
                      <a:pt x="452" y="66"/>
                    </a:lnTo>
                    <a:lnTo>
                      <a:pt x="451" y="69"/>
                    </a:lnTo>
                    <a:lnTo>
                      <a:pt x="451" y="70"/>
                    </a:lnTo>
                    <a:lnTo>
                      <a:pt x="450" y="70"/>
                    </a:lnTo>
                    <a:lnTo>
                      <a:pt x="450" y="71"/>
                    </a:lnTo>
                    <a:lnTo>
                      <a:pt x="450" y="72"/>
                    </a:lnTo>
                    <a:lnTo>
                      <a:pt x="449" y="72"/>
                    </a:lnTo>
                    <a:lnTo>
                      <a:pt x="448" y="72"/>
                    </a:lnTo>
                    <a:lnTo>
                      <a:pt x="448" y="73"/>
                    </a:lnTo>
                    <a:lnTo>
                      <a:pt x="447" y="73"/>
                    </a:lnTo>
                    <a:lnTo>
                      <a:pt x="447" y="74"/>
                    </a:lnTo>
                    <a:lnTo>
                      <a:pt x="446" y="74"/>
                    </a:lnTo>
                    <a:lnTo>
                      <a:pt x="446" y="75"/>
                    </a:lnTo>
                    <a:lnTo>
                      <a:pt x="445" y="76"/>
                    </a:lnTo>
                    <a:lnTo>
                      <a:pt x="444" y="76"/>
                    </a:lnTo>
                    <a:lnTo>
                      <a:pt x="443" y="76"/>
                    </a:lnTo>
                    <a:lnTo>
                      <a:pt x="442" y="76"/>
                    </a:lnTo>
                    <a:lnTo>
                      <a:pt x="441" y="77"/>
                    </a:lnTo>
                    <a:lnTo>
                      <a:pt x="440" y="77"/>
                    </a:lnTo>
                    <a:lnTo>
                      <a:pt x="439" y="77"/>
                    </a:lnTo>
                    <a:lnTo>
                      <a:pt x="438" y="77"/>
                    </a:lnTo>
                    <a:lnTo>
                      <a:pt x="438" y="76"/>
                    </a:lnTo>
                    <a:lnTo>
                      <a:pt x="437" y="76"/>
                    </a:lnTo>
                    <a:lnTo>
                      <a:pt x="436" y="76"/>
                    </a:lnTo>
                    <a:lnTo>
                      <a:pt x="435" y="76"/>
                    </a:lnTo>
                    <a:lnTo>
                      <a:pt x="435" y="77"/>
                    </a:lnTo>
                    <a:lnTo>
                      <a:pt x="435" y="78"/>
                    </a:lnTo>
                    <a:lnTo>
                      <a:pt x="435" y="79"/>
                    </a:lnTo>
                    <a:lnTo>
                      <a:pt x="436" y="80"/>
                    </a:lnTo>
                    <a:lnTo>
                      <a:pt x="436" y="81"/>
                    </a:lnTo>
                    <a:lnTo>
                      <a:pt x="437" y="82"/>
                    </a:lnTo>
                    <a:lnTo>
                      <a:pt x="437" y="83"/>
                    </a:lnTo>
                    <a:lnTo>
                      <a:pt x="438" y="84"/>
                    </a:lnTo>
                    <a:lnTo>
                      <a:pt x="439" y="85"/>
                    </a:lnTo>
                    <a:lnTo>
                      <a:pt x="439" y="86"/>
                    </a:lnTo>
                    <a:lnTo>
                      <a:pt x="440" y="87"/>
                    </a:lnTo>
                    <a:lnTo>
                      <a:pt x="441" y="88"/>
                    </a:lnTo>
                    <a:lnTo>
                      <a:pt x="442" y="90"/>
                    </a:lnTo>
                    <a:lnTo>
                      <a:pt x="443" y="92"/>
                    </a:lnTo>
                    <a:lnTo>
                      <a:pt x="444" y="93"/>
                    </a:lnTo>
                    <a:lnTo>
                      <a:pt x="445" y="94"/>
                    </a:lnTo>
                    <a:lnTo>
                      <a:pt x="445" y="95"/>
                    </a:lnTo>
                    <a:lnTo>
                      <a:pt x="446" y="96"/>
                    </a:lnTo>
                    <a:lnTo>
                      <a:pt x="447" y="97"/>
                    </a:lnTo>
                    <a:lnTo>
                      <a:pt x="448" y="98"/>
                    </a:lnTo>
                    <a:lnTo>
                      <a:pt x="448" y="99"/>
                    </a:lnTo>
                    <a:lnTo>
                      <a:pt x="449" y="100"/>
                    </a:lnTo>
                    <a:lnTo>
                      <a:pt x="450" y="102"/>
                    </a:lnTo>
                    <a:lnTo>
                      <a:pt x="451" y="103"/>
                    </a:lnTo>
                    <a:lnTo>
                      <a:pt x="452" y="104"/>
                    </a:lnTo>
                    <a:lnTo>
                      <a:pt x="452" y="105"/>
                    </a:lnTo>
                    <a:lnTo>
                      <a:pt x="452" y="106"/>
                    </a:lnTo>
                    <a:lnTo>
                      <a:pt x="453" y="107"/>
                    </a:lnTo>
                    <a:lnTo>
                      <a:pt x="453" y="108"/>
                    </a:lnTo>
                    <a:lnTo>
                      <a:pt x="453" y="109"/>
                    </a:lnTo>
                    <a:lnTo>
                      <a:pt x="454" y="110"/>
                    </a:lnTo>
                    <a:lnTo>
                      <a:pt x="454" y="112"/>
                    </a:lnTo>
                    <a:lnTo>
                      <a:pt x="455" y="113"/>
                    </a:lnTo>
                    <a:lnTo>
                      <a:pt x="455" y="114"/>
                    </a:lnTo>
                    <a:lnTo>
                      <a:pt x="455" y="115"/>
                    </a:lnTo>
                    <a:lnTo>
                      <a:pt x="456" y="117"/>
                    </a:lnTo>
                    <a:lnTo>
                      <a:pt x="456" y="118"/>
                    </a:lnTo>
                    <a:lnTo>
                      <a:pt x="456" y="119"/>
                    </a:lnTo>
                    <a:lnTo>
                      <a:pt x="457" y="121"/>
                    </a:lnTo>
                    <a:lnTo>
                      <a:pt x="457" y="122"/>
                    </a:lnTo>
                    <a:lnTo>
                      <a:pt x="457" y="124"/>
                    </a:lnTo>
                    <a:lnTo>
                      <a:pt x="458" y="125"/>
                    </a:lnTo>
                    <a:lnTo>
                      <a:pt x="458" y="126"/>
                    </a:lnTo>
                    <a:lnTo>
                      <a:pt x="458" y="128"/>
                    </a:lnTo>
                    <a:lnTo>
                      <a:pt x="459" y="130"/>
                    </a:lnTo>
                    <a:lnTo>
                      <a:pt x="459" y="131"/>
                    </a:lnTo>
                    <a:lnTo>
                      <a:pt x="459" y="132"/>
                    </a:lnTo>
                    <a:lnTo>
                      <a:pt x="459" y="134"/>
                    </a:lnTo>
                    <a:lnTo>
                      <a:pt x="459" y="135"/>
                    </a:lnTo>
                    <a:lnTo>
                      <a:pt x="460" y="137"/>
                    </a:lnTo>
                    <a:lnTo>
                      <a:pt x="460" y="139"/>
                    </a:lnTo>
                    <a:lnTo>
                      <a:pt x="460" y="140"/>
                    </a:lnTo>
                    <a:lnTo>
                      <a:pt x="460" y="141"/>
                    </a:lnTo>
                    <a:lnTo>
                      <a:pt x="460" y="143"/>
                    </a:lnTo>
                    <a:lnTo>
                      <a:pt x="460" y="144"/>
                    </a:lnTo>
                    <a:lnTo>
                      <a:pt x="461" y="145"/>
                    </a:lnTo>
                    <a:lnTo>
                      <a:pt x="461" y="147"/>
                    </a:lnTo>
                    <a:lnTo>
                      <a:pt x="461" y="148"/>
                    </a:lnTo>
                    <a:lnTo>
                      <a:pt x="461" y="149"/>
                    </a:lnTo>
                    <a:lnTo>
                      <a:pt x="461" y="150"/>
                    </a:lnTo>
                    <a:lnTo>
                      <a:pt x="461" y="152"/>
                    </a:lnTo>
                    <a:lnTo>
                      <a:pt x="462" y="153"/>
                    </a:lnTo>
                    <a:lnTo>
                      <a:pt x="462" y="155"/>
                    </a:lnTo>
                    <a:lnTo>
                      <a:pt x="463" y="156"/>
                    </a:lnTo>
                    <a:lnTo>
                      <a:pt x="463" y="158"/>
                    </a:lnTo>
                    <a:lnTo>
                      <a:pt x="464" y="159"/>
                    </a:lnTo>
                    <a:lnTo>
                      <a:pt x="464" y="161"/>
                    </a:lnTo>
                    <a:lnTo>
                      <a:pt x="464" y="163"/>
                    </a:lnTo>
                    <a:lnTo>
                      <a:pt x="465" y="164"/>
                    </a:lnTo>
                    <a:lnTo>
                      <a:pt x="465" y="166"/>
                    </a:lnTo>
                    <a:lnTo>
                      <a:pt x="466" y="168"/>
                    </a:lnTo>
                    <a:lnTo>
                      <a:pt x="466" y="170"/>
                    </a:lnTo>
                    <a:lnTo>
                      <a:pt x="466" y="171"/>
                    </a:lnTo>
                    <a:lnTo>
                      <a:pt x="467" y="173"/>
                    </a:lnTo>
                    <a:lnTo>
                      <a:pt x="467" y="175"/>
                    </a:lnTo>
                    <a:lnTo>
                      <a:pt x="467" y="176"/>
                    </a:lnTo>
                    <a:lnTo>
                      <a:pt x="468" y="178"/>
                    </a:lnTo>
                    <a:lnTo>
                      <a:pt x="468" y="180"/>
                    </a:lnTo>
                    <a:lnTo>
                      <a:pt x="468" y="182"/>
                    </a:lnTo>
                    <a:lnTo>
                      <a:pt x="468" y="184"/>
                    </a:lnTo>
                    <a:lnTo>
                      <a:pt x="468" y="186"/>
                    </a:lnTo>
                    <a:lnTo>
                      <a:pt x="468" y="188"/>
                    </a:lnTo>
                    <a:lnTo>
                      <a:pt x="469" y="190"/>
                    </a:lnTo>
                    <a:lnTo>
                      <a:pt x="469" y="192"/>
                    </a:lnTo>
                    <a:lnTo>
                      <a:pt x="469" y="194"/>
                    </a:lnTo>
                    <a:lnTo>
                      <a:pt x="469" y="196"/>
                    </a:lnTo>
                    <a:lnTo>
                      <a:pt x="469" y="198"/>
                    </a:lnTo>
                    <a:lnTo>
                      <a:pt x="469" y="201"/>
                    </a:lnTo>
                    <a:lnTo>
                      <a:pt x="469" y="203"/>
                    </a:lnTo>
                    <a:lnTo>
                      <a:pt x="469" y="205"/>
                    </a:lnTo>
                    <a:lnTo>
                      <a:pt x="469" y="208"/>
                    </a:lnTo>
                    <a:lnTo>
                      <a:pt x="469" y="210"/>
                    </a:lnTo>
                    <a:lnTo>
                      <a:pt x="469" y="213"/>
                    </a:lnTo>
                    <a:lnTo>
                      <a:pt x="469" y="215"/>
                    </a:lnTo>
                    <a:lnTo>
                      <a:pt x="469" y="217"/>
                    </a:lnTo>
                    <a:lnTo>
                      <a:pt x="469" y="220"/>
                    </a:lnTo>
                    <a:lnTo>
                      <a:pt x="469" y="221"/>
                    </a:lnTo>
                    <a:lnTo>
                      <a:pt x="469" y="224"/>
                    </a:lnTo>
                    <a:lnTo>
                      <a:pt x="469" y="225"/>
                    </a:lnTo>
                    <a:lnTo>
                      <a:pt x="470" y="227"/>
                    </a:lnTo>
                    <a:lnTo>
                      <a:pt x="470" y="228"/>
                    </a:lnTo>
                    <a:lnTo>
                      <a:pt x="470" y="229"/>
                    </a:lnTo>
                    <a:lnTo>
                      <a:pt x="470" y="230"/>
                    </a:lnTo>
                    <a:lnTo>
                      <a:pt x="470" y="232"/>
                    </a:lnTo>
                    <a:lnTo>
                      <a:pt x="470" y="233"/>
                    </a:lnTo>
                    <a:lnTo>
                      <a:pt x="470" y="234"/>
                    </a:lnTo>
                    <a:lnTo>
                      <a:pt x="470" y="235"/>
                    </a:lnTo>
                    <a:lnTo>
                      <a:pt x="470" y="236"/>
                    </a:lnTo>
                    <a:lnTo>
                      <a:pt x="470" y="237"/>
                    </a:lnTo>
                    <a:lnTo>
                      <a:pt x="470" y="238"/>
                    </a:lnTo>
                    <a:lnTo>
                      <a:pt x="470" y="239"/>
                    </a:lnTo>
                    <a:lnTo>
                      <a:pt x="471" y="239"/>
                    </a:lnTo>
                    <a:lnTo>
                      <a:pt x="471" y="240"/>
                    </a:lnTo>
                    <a:lnTo>
                      <a:pt x="471" y="241"/>
                    </a:lnTo>
                    <a:lnTo>
                      <a:pt x="471" y="243"/>
                    </a:lnTo>
                    <a:lnTo>
                      <a:pt x="470" y="243"/>
                    </a:lnTo>
                    <a:lnTo>
                      <a:pt x="470" y="245"/>
                    </a:lnTo>
                    <a:lnTo>
                      <a:pt x="470" y="247"/>
                    </a:lnTo>
                    <a:lnTo>
                      <a:pt x="470" y="249"/>
                    </a:lnTo>
                    <a:lnTo>
                      <a:pt x="470" y="250"/>
                    </a:lnTo>
                    <a:lnTo>
                      <a:pt x="469" y="254"/>
                    </a:lnTo>
                    <a:lnTo>
                      <a:pt x="469" y="258"/>
                    </a:lnTo>
                    <a:lnTo>
                      <a:pt x="468" y="262"/>
                    </a:lnTo>
                    <a:lnTo>
                      <a:pt x="468" y="266"/>
                    </a:lnTo>
                    <a:lnTo>
                      <a:pt x="468" y="270"/>
                    </a:lnTo>
                    <a:lnTo>
                      <a:pt x="467" y="274"/>
                    </a:lnTo>
                    <a:lnTo>
                      <a:pt x="467" y="279"/>
                    </a:lnTo>
                    <a:lnTo>
                      <a:pt x="468" y="283"/>
                    </a:lnTo>
                    <a:lnTo>
                      <a:pt x="468" y="287"/>
                    </a:lnTo>
                    <a:lnTo>
                      <a:pt x="468" y="291"/>
                    </a:lnTo>
                    <a:lnTo>
                      <a:pt x="468" y="296"/>
                    </a:lnTo>
                    <a:lnTo>
                      <a:pt x="468" y="300"/>
                    </a:lnTo>
                    <a:lnTo>
                      <a:pt x="469" y="304"/>
                    </a:lnTo>
                    <a:lnTo>
                      <a:pt x="469" y="309"/>
                    </a:lnTo>
                    <a:lnTo>
                      <a:pt x="470" y="313"/>
                    </a:lnTo>
                    <a:lnTo>
                      <a:pt x="470" y="317"/>
                    </a:lnTo>
                    <a:lnTo>
                      <a:pt x="470" y="322"/>
                    </a:lnTo>
                    <a:lnTo>
                      <a:pt x="471" y="326"/>
                    </a:lnTo>
                    <a:lnTo>
                      <a:pt x="471" y="330"/>
                    </a:lnTo>
                    <a:lnTo>
                      <a:pt x="472" y="335"/>
                    </a:lnTo>
                    <a:lnTo>
                      <a:pt x="472" y="339"/>
                    </a:lnTo>
                    <a:lnTo>
                      <a:pt x="472" y="343"/>
                    </a:lnTo>
                    <a:lnTo>
                      <a:pt x="473" y="347"/>
                    </a:lnTo>
                    <a:lnTo>
                      <a:pt x="473" y="351"/>
                    </a:lnTo>
                    <a:lnTo>
                      <a:pt x="473" y="355"/>
                    </a:lnTo>
                    <a:lnTo>
                      <a:pt x="473" y="359"/>
                    </a:lnTo>
                    <a:lnTo>
                      <a:pt x="473" y="363"/>
                    </a:lnTo>
                    <a:lnTo>
                      <a:pt x="473" y="367"/>
                    </a:lnTo>
                    <a:lnTo>
                      <a:pt x="473" y="371"/>
                    </a:lnTo>
                    <a:lnTo>
                      <a:pt x="473" y="375"/>
                    </a:lnTo>
                    <a:lnTo>
                      <a:pt x="472" y="378"/>
                    </a:lnTo>
                    <a:lnTo>
                      <a:pt x="472" y="382"/>
                    </a:lnTo>
                    <a:lnTo>
                      <a:pt x="472" y="398"/>
                    </a:lnTo>
                    <a:lnTo>
                      <a:pt x="473" y="399"/>
                    </a:lnTo>
                    <a:lnTo>
                      <a:pt x="475" y="401"/>
                    </a:lnTo>
                    <a:lnTo>
                      <a:pt x="476" y="402"/>
                    </a:lnTo>
                    <a:lnTo>
                      <a:pt x="478" y="403"/>
                    </a:lnTo>
                    <a:lnTo>
                      <a:pt x="479" y="405"/>
                    </a:lnTo>
                    <a:lnTo>
                      <a:pt x="481" y="406"/>
                    </a:lnTo>
                    <a:lnTo>
                      <a:pt x="482" y="407"/>
                    </a:lnTo>
                    <a:lnTo>
                      <a:pt x="484" y="408"/>
                    </a:lnTo>
                    <a:lnTo>
                      <a:pt x="485" y="409"/>
                    </a:lnTo>
                    <a:lnTo>
                      <a:pt x="486" y="411"/>
                    </a:lnTo>
                    <a:lnTo>
                      <a:pt x="487" y="412"/>
                    </a:lnTo>
                    <a:lnTo>
                      <a:pt x="488" y="413"/>
                    </a:lnTo>
                    <a:lnTo>
                      <a:pt x="489" y="414"/>
                    </a:lnTo>
                    <a:lnTo>
                      <a:pt x="490" y="416"/>
                    </a:lnTo>
                    <a:lnTo>
                      <a:pt x="491" y="417"/>
                    </a:lnTo>
                    <a:lnTo>
                      <a:pt x="492" y="418"/>
                    </a:lnTo>
                    <a:lnTo>
                      <a:pt x="492" y="419"/>
                    </a:lnTo>
                    <a:lnTo>
                      <a:pt x="493" y="420"/>
                    </a:lnTo>
                    <a:lnTo>
                      <a:pt x="493" y="421"/>
                    </a:lnTo>
                    <a:lnTo>
                      <a:pt x="494" y="422"/>
                    </a:lnTo>
                    <a:lnTo>
                      <a:pt x="494" y="424"/>
                    </a:lnTo>
                    <a:lnTo>
                      <a:pt x="494" y="425"/>
                    </a:lnTo>
                    <a:lnTo>
                      <a:pt x="495" y="426"/>
                    </a:lnTo>
                    <a:lnTo>
                      <a:pt x="495" y="427"/>
                    </a:lnTo>
                    <a:lnTo>
                      <a:pt x="495" y="428"/>
                    </a:lnTo>
                    <a:lnTo>
                      <a:pt x="494" y="429"/>
                    </a:lnTo>
                    <a:lnTo>
                      <a:pt x="494" y="430"/>
                    </a:lnTo>
                    <a:lnTo>
                      <a:pt x="494" y="432"/>
                    </a:lnTo>
                    <a:lnTo>
                      <a:pt x="493" y="433"/>
                    </a:lnTo>
                    <a:lnTo>
                      <a:pt x="493" y="434"/>
                    </a:lnTo>
                    <a:lnTo>
                      <a:pt x="492" y="435"/>
                    </a:lnTo>
                    <a:lnTo>
                      <a:pt x="491" y="436"/>
                    </a:lnTo>
                    <a:lnTo>
                      <a:pt x="490" y="436"/>
                    </a:lnTo>
                    <a:lnTo>
                      <a:pt x="489" y="436"/>
                    </a:lnTo>
                    <a:lnTo>
                      <a:pt x="488" y="436"/>
                    </a:lnTo>
                    <a:lnTo>
                      <a:pt x="488" y="437"/>
                    </a:lnTo>
                    <a:lnTo>
                      <a:pt x="487" y="437"/>
                    </a:lnTo>
                    <a:lnTo>
                      <a:pt x="486" y="437"/>
                    </a:lnTo>
                    <a:lnTo>
                      <a:pt x="485" y="437"/>
                    </a:lnTo>
                    <a:lnTo>
                      <a:pt x="484" y="437"/>
                    </a:lnTo>
                    <a:lnTo>
                      <a:pt x="483" y="437"/>
                    </a:lnTo>
                    <a:lnTo>
                      <a:pt x="482" y="438"/>
                    </a:lnTo>
                    <a:lnTo>
                      <a:pt x="481" y="438"/>
                    </a:lnTo>
                    <a:lnTo>
                      <a:pt x="480" y="438"/>
                    </a:lnTo>
                    <a:lnTo>
                      <a:pt x="479" y="438"/>
                    </a:lnTo>
                    <a:lnTo>
                      <a:pt x="478" y="438"/>
                    </a:lnTo>
                    <a:lnTo>
                      <a:pt x="477" y="438"/>
                    </a:lnTo>
                    <a:lnTo>
                      <a:pt x="476" y="438"/>
                    </a:lnTo>
                    <a:lnTo>
                      <a:pt x="475" y="438"/>
                    </a:lnTo>
                    <a:lnTo>
                      <a:pt x="474" y="439"/>
                    </a:lnTo>
                    <a:lnTo>
                      <a:pt x="473" y="439"/>
                    </a:lnTo>
                    <a:lnTo>
                      <a:pt x="472" y="439"/>
                    </a:lnTo>
                    <a:lnTo>
                      <a:pt x="471" y="439"/>
                    </a:lnTo>
                    <a:lnTo>
                      <a:pt x="470" y="439"/>
                    </a:lnTo>
                    <a:lnTo>
                      <a:pt x="469" y="439"/>
                    </a:lnTo>
                    <a:lnTo>
                      <a:pt x="468" y="442"/>
                    </a:lnTo>
                    <a:lnTo>
                      <a:pt x="467" y="444"/>
                    </a:lnTo>
                    <a:lnTo>
                      <a:pt x="466" y="446"/>
                    </a:lnTo>
                    <a:lnTo>
                      <a:pt x="464" y="448"/>
                    </a:lnTo>
                    <a:lnTo>
                      <a:pt x="462" y="449"/>
                    </a:lnTo>
                    <a:lnTo>
                      <a:pt x="460" y="450"/>
                    </a:lnTo>
                    <a:lnTo>
                      <a:pt x="458" y="452"/>
                    </a:lnTo>
                    <a:lnTo>
                      <a:pt x="456" y="453"/>
                    </a:lnTo>
                    <a:lnTo>
                      <a:pt x="453" y="454"/>
                    </a:lnTo>
                    <a:lnTo>
                      <a:pt x="451" y="455"/>
                    </a:lnTo>
                    <a:lnTo>
                      <a:pt x="448" y="456"/>
                    </a:lnTo>
                    <a:lnTo>
                      <a:pt x="445" y="457"/>
                    </a:lnTo>
                    <a:lnTo>
                      <a:pt x="443" y="457"/>
                    </a:lnTo>
                    <a:lnTo>
                      <a:pt x="440" y="458"/>
                    </a:lnTo>
                    <a:lnTo>
                      <a:pt x="437" y="458"/>
                    </a:lnTo>
                    <a:lnTo>
                      <a:pt x="434" y="458"/>
                    </a:lnTo>
                    <a:lnTo>
                      <a:pt x="431" y="458"/>
                    </a:lnTo>
                    <a:lnTo>
                      <a:pt x="428" y="458"/>
                    </a:lnTo>
                    <a:lnTo>
                      <a:pt x="424" y="459"/>
                    </a:lnTo>
                    <a:lnTo>
                      <a:pt x="421" y="459"/>
                    </a:lnTo>
                    <a:lnTo>
                      <a:pt x="419" y="459"/>
                    </a:lnTo>
                    <a:lnTo>
                      <a:pt x="416" y="459"/>
                    </a:lnTo>
                    <a:lnTo>
                      <a:pt x="413" y="459"/>
                    </a:lnTo>
                    <a:lnTo>
                      <a:pt x="410" y="459"/>
                    </a:lnTo>
                    <a:lnTo>
                      <a:pt x="407" y="459"/>
                    </a:lnTo>
                    <a:lnTo>
                      <a:pt x="404" y="459"/>
                    </a:lnTo>
                    <a:lnTo>
                      <a:pt x="401" y="459"/>
                    </a:lnTo>
                    <a:lnTo>
                      <a:pt x="398" y="460"/>
                    </a:lnTo>
                    <a:lnTo>
                      <a:pt x="396" y="460"/>
                    </a:lnTo>
                    <a:lnTo>
                      <a:pt x="394" y="460"/>
                    </a:lnTo>
                    <a:lnTo>
                      <a:pt x="392" y="460"/>
                    </a:lnTo>
                    <a:lnTo>
                      <a:pt x="390" y="460"/>
                    </a:lnTo>
                    <a:lnTo>
                      <a:pt x="388" y="461"/>
                    </a:lnTo>
                    <a:lnTo>
                      <a:pt x="385" y="461"/>
                    </a:lnTo>
                    <a:lnTo>
                      <a:pt x="383" y="462"/>
                    </a:lnTo>
                    <a:lnTo>
                      <a:pt x="381" y="462"/>
                    </a:lnTo>
                    <a:lnTo>
                      <a:pt x="378" y="462"/>
                    </a:lnTo>
                    <a:lnTo>
                      <a:pt x="375" y="462"/>
                    </a:lnTo>
                    <a:lnTo>
                      <a:pt x="373" y="463"/>
                    </a:lnTo>
                    <a:lnTo>
                      <a:pt x="370" y="463"/>
                    </a:lnTo>
                    <a:lnTo>
                      <a:pt x="368" y="464"/>
                    </a:lnTo>
                    <a:lnTo>
                      <a:pt x="365" y="464"/>
                    </a:lnTo>
                    <a:lnTo>
                      <a:pt x="362" y="464"/>
                    </a:lnTo>
                    <a:lnTo>
                      <a:pt x="359" y="465"/>
                    </a:lnTo>
                    <a:lnTo>
                      <a:pt x="356" y="465"/>
                    </a:lnTo>
                    <a:lnTo>
                      <a:pt x="353" y="466"/>
                    </a:lnTo>
                    <a:lnTo>
                      <a:pt x="350" y="466"/>
                    </a:lnTo>
                    <a:lnTo>
                      <a:pt x="347" y="466"/>
                    </a:lnTo>
                    <a:lnTo>
                      <a:pt x="344" y="466"/>
                    </a:lnTo>
                    <a:lnTo>
                      <a:pt x="341" y="466"/>
                    </a:lnTo>
                    <a:lnTo>
                      <a:pt x="338" y="467"/>
                    </a:lnTo>
                    <a:lnTo>
                      <a:pt x="335" y="467"/>
                    </a:lnTo>
                    <a:lnTo>
                      <a:pt x="332" y="467"/>
                    </a:lnTo>
                    <a:lnTo>
                      <a:pt x="329" y="467"/>
                    </a:lnTo>
                    <a:lnTo>
                      <a:pt x="327" y="467"/>
                    </a:lnTo>
                    <a:lnTo>
                      <a:pt x="324" y="467"/>
                    </a:lnTo>
                    <a:lnTo>
                      <a:pt x="321" y="467"/>
                    </a:lnTo>
                    <a:lnTo>
                      <a:pt x="319" y="467"/>
                    </a:lnTo>
                    <a:lnTo>
                      <a:pt x="316" y="467"/>
                    </a:lnTo>
                    <a:lnTo>
                      <a:pt x="314" y="467"/>
                    </a:lnTo>
                    <a:lnTo>
                      <a:pt x="311" y="466"/>
                    </a:lnTo>
                    <a:lnTo>
                      <a:pt x="309" y="466"/>
                    </a:lnTo>
                    <a:lnTo>
                      <a:pt x="306" y="466"/>
                    </a:lnTo>
                    <a:lnTo>
                      <a:pt x="304" y="465"/>
                    </a:lnTo>
                    <a:lnTo>
                      <a:pt x="301" y="465"/>
                    </a:lnTo>
                    <a:lnTo>
                      <a:pt x="299" y="464"/>
                    </a:lnTo>
                    <a:lnTo>
                      <a:pt x="296" y="464"/>
                    </a:lnTo>
                    <a:lnTo>
                      <a:pt x="293" y="463"/>
                    </a:lnTo>
                    <a:lnTo>
                      <a:pt x="290" y="463"/>
                    </a:lnTo>
                    <a:lnTo>
                      <a:pt x="287" y="462"/>
                    </a:lnTo>
                    <a:lnTo>
                      <a:pt x="283" y="462"/>
                    </a:lnTo>
                    <a:lnTo>
                      <a:pt x="280" y="462"/>
                    </a:lnTo>
                    <a:lnTo>
                      <a:pt x="276" y="462"/>
                    </a:lnTo>
                    <a:lnTo>
                      <a:pt x="273" y="462"/>
                    </a:lnTo>
                    <a:lnTo>
                      <a:pt x="270" y="462"/>
                    </a:lnTo>
                    <a:lnTo>
                      <a:pt x="266" y="462"/>
                    </a:lnTo>
                    <a:lnTo>
                      <a:pt x="262" y="461"/>
                    </a:lnTo>
                    <a:lnTo>
                      <a:pt x="258" y="461"/>
                    </a:lnTo>
                    <a:lnTo>
                      <a:pt x="255" y="461"/>
                    </a:lnTo>
                    <a:lnTo>
                      <a:pt x="251" y="461"/>
                    </a:lnTo>
                    <a:lnTo>
                      <a:pt x="247" y="461"/>
                    </a:lnTo>
                    <a:lnTo>
                      <a:pt x="244" y="461"/>
                    </a:lnTo>
                    <a:lnTo>
                      <a:pt x="240" y="461"/>
                    </a:lnTo>
                    <a:lnTo>
                      <a:pt x="236" y="461"/>
                    </a:lnTo>
                    <a:lnTo>
                      <a:pt x="232" y="461"/>
                    </a:lnTo>
                    <a:lnTo>
                      <a:pt x="229" y="461"/>
                    </a:lnTo>
                    <a:lnTo>
                      <a:pt x="225" y="461"/>
                    </a:lnTo>
                    <a:lnTo>
                      <a:pt x="222" y="461"/>
                    </a:lnTo>
                    <a:lnTo>
                      <a:pt x="218" y="461"/>
                    </a:lnTo>
                    <a:lnTo>
                      <a:pt x="215" y="461"/>
                    </a:lnTo>
                    <a:lnTo>
                      <a:pt x="211" y="461"/>
                    </a:lnTo>
                    <a:lnTo>
                      <a:pt x="208" y="461"/>
                    </a:lnTo>
                    <a:lnTo>
                      <a:pt x="205" y="462"/>
                    </a:lnTo>
                    <a:lnTo>
                      <a:pt x="202" y="462"/>
                    </a:lnTo>
                    <a:lnTo>
                      <a:pt x="199" y="462"/>
                    </a:lnTo>
                    <a:lnTo>
                      <a:pt x="196" y="462"/>
                    </a:lnTo>
                    <a:lnTo>
                      <a:pt x="189" y="462"/>
                    </a:lnTo>
                    <a:lnTo>
                      <a:pt x="181" y="462"/>
                    </a:lnTo>
                    <a:lnTo>
                      <a:pt x="174" y="462"/>
                    </a:lnTo>
                    <a:lnTo>
                      <a:pt x="167" y="462"/>
                    </a:lnTo>
                    <a:lnTo>
                      <a:pt x="160" y="462"/>
                    </a:lnTo>
                    <a:lnTo>
                      <a:pt x="154" y="462"/>
                    </a:lnTo>
                    <a:lnTo>
                      <a:pt x="148" y="462"/>
                    </a:lnTo>
                    <a:lnTo>
                      <a:pt x="142" y="462"/>
                    </a:lnTo>
                    <a:lnTo>
                      <a:pt x="136" y="462"/>
                    </a:lnTo>
                    <a:lnTo>
                      <a:pt x="130" y="462"/>
                    </a:lnTo>
                    <a:lnTo>
                      <a:pt x="125" y="461"/>
                    </a:lnTo>
                    <a:lnTo>
                      <a:pt x="120" y="460"/>
                    </a:lnTo>
                    <a:lnTo>
                      <a:pt x="115" y="460"/>
                    </a:lnTo>
                    <a:lnTo>
                      <a:pt x="110" y="459"/>
                    </a:lnTo>
                    <a:lnTo>
                      <a:pt x="105" y="458"/>
                    </a:lnTo>
                    <a:lnTo>
                      <a:pt x="101" y="458"/>
                    </a:lnTo>
                    <a:lnTo>
                      <a:pt x="97" y="457"/>
                    </a:lnTo>
                    <a:lnTo>
                      <a:pt x="93" y="456"/>
                    </a:lnTo>
                    <a:lnTo>
                      <a:pt x="89" y="455"/>
                    </a:lnTo>
                    <a:lnTo>
                      <a:pt x="85" y="454"/>
                    </a:lnTo>
                    <a:lnTo>
                      <a:pt x="82" y="454"/>
                    </a:lnTo>
                    <a:lnTo>
                      <a:pt x="78" y="452"/>
                    </a:lnTo>
                    <a:lnTo>
                      <a:pt x="75" y="452"/>
                    </a:lnTo>
                    <a:lnTo>
                      <a:pt x="72" y="450"/>
                    </a:lnTo>
                    <a:lnTo>
                      <a:pt x="69" y="450"/>
                    </a:lnTo>
                    <a:lnTo>
                      <a:pt x="66" y="449"/>
                    </a:lnTo>
                    <a:lnTo>
                      <a:pt x="64" y="448"/>
                    </a:lnTo>
                    <a:lnTo>
                      <a:pt x="61" y="448"/>
                    </a:lnTo>
                    <a:lnTo>
                      <a:pt x="59" y="447"/>
                    </a:lnTo>
                    <a:lnTo>
                      <a:pt x="57" y="446"/>
                    </a:lnTo>
                    <a:lnTo>
                      <a:pt x="55" y="446"/>
                    </a:lnTo>
                    <a:lnTo>
                      <a:pt x="53" y="445"/>
                    </a:lnTo>
                    <a:lnTo>
                      <a:pt x="51" y="445"/>
                    </a:lnTo>
                    <a:lnTo>
                      <a:pt x="49" y="445"/>
                    </a:lnTo>
                    <a:lnTo>
                      <a:pt x="48" y="444"/>
                    </a:lnTo>
                    <a:lnTo>
                      <a:pt x="46" y="444"/>
                    </a:lnTo>
                    <a:lnTo>
                      <a:pt x="45" y="443"/>
                    </a:lnTo>
                    <a:lnTo>
                      <a:pt x="44" y="443"/>
                    </a:lnTo>
                    <a:lnTo>
                      <a:pt x="42" y="442"/>
                    </a:lnTo>
                    <a:lnTo>
                      <a:pt x="41" y="442"/>
                    </a:lnTo>
                    <a:lnTo>
                      <a:pt x="40" y="441"/>
                    </a:lnTo>
                    <a:lnTo>
                      <a:pt x="38" y="440"/>
                    </a:lnTo>
                    <a:lnTo>
                      <a:pt x="37" y="440"/>
                    </a:lnTo>
                    <a:lnTo>
                      <a:pt x="36" y="439"/>
                    </a:lnTo>
                    <a:lnTo>
                      <a:pt x="35" y="438"/>
                    </a:lnTo>
                    <a:lnTo>
                      <a:pt x="34" y="438"/>
                    </a:lnTo>
                    <a:lnTo>
                      <a:pt x="33" y="437"/>
                    </a:lnTo>
                    <a:lnTo>
                      <a:pt x="32" y="436"/>
                    </a:lnTo>
                    <a:lnTo>
                      <a:pt x="31" y="435"/>
                    </a:lnTo>
                    <a:lnTo>
                      <a:pt x="30" y="434"/>
                    </a:lnTo>
                    <a:lnTo>
                      <a:pt x="29" y="434"/>
                    </a:lnTo>
                    <a:lnTo>
                      <a:pt x="28" y="433"/>
                    </a:lnTo>
                    <a:lnTo>
                      <a:pt x="28" y="432"/>
                    </a:lnTo>
                    <a:lnTo>
                      <a:pt x="27" y="431"/>
                    </a:lnTo>
                    <a:lnTo>
                      <a:pt x="26" y="430"/>
                    </a:lnTo>
                    <a:lnTo>
                      <a:pt x="25" y="429"/>
                    </a:lnTo>
                    <a:lnTo>
                      <a:pt x="24" y="429"/>
                    </a:lnTo>
                    <a:lnTo>
                      <a:pt x="23" y="428"/>
                    </a:lnTo>
                    <a:lnTo>
                      <a:pt x="22" y="427"/>
                    </a:lnTo>
                    <a:lnTo>
                      <a:pt x="21" y="426"/>
                    </a:lnTo>
                    <a:lnTo>
                      <a:pt x="20" y="425"/>
                    </a:lnTo>
                    <a:lnTo>
                      <a:pt x="19" y="425"/>
                    </a:lnTo>
                    <a:lnTo>
                      <a:pt x="18" y="424"/>
                    </a:lnTo>
                    <a:lnTo>
                      <a:pt x="16" y="423"/>
                    </a:lnTo>
                    <a:lnTo>
                      <a:pt x="15" y="422"/>
                    </a:lnTo>
                    <a:lnTo>
                      <a:pt x="14" y="422"/>
                    </a:lnTo>
                    <a:lnTo>
                      <a:pt x="14" y="421"/>
                    </a:lnTo>
                    <a:lnTo>
                      <a:pt x="13" y="421"/>
                    </a:lnTo>
                    <a:lnTo>
                      <a:pt x="13" y="420"/>
                    </a:lnTo>
                    <a:lnTo>
                      <a:pt x="12" y="420"/>
                    </a:lnTo>
                    <a:lnTo>
                      <a:pt x="11" y="419"/>
                    </a:lnTo>
                    <a:lnTo>
                      <a:pt x="10" y="418"/>
                    </a:lnTo>
                    <a:lnTo>
                      <a:pt x="9" y="418"/>
                    </a:lnTo>
                    <a:lnTo>
                      <a:pt x="9" y="417"/>
                    </a:lnTo>
                    <a:lnTo>
                      <a:pt x="8" y="417"/>
                    </a:lnTo>
                    <a:lnTo>
                      <a:pt x="7" y="416"/>
                    </a:lnTo>
                    <a:lnTo>
                      <a:pt x="6" y="415"/>
                    </a:lnTo>
                    <a:lnTo>
                      <a:pt x="6" y="414"/>
                    </a:lnTo>
                    <a:lnTo>
                      <a:pt x="5" y="414"/>
                    </a:lnTo>
                    <a:lnTo>
                      <a:pt x="4" y="413"/>
                    </a:lnTo>
                    <a:lnTo>
                      <a:pt x="3" y="412"/>
                    </a:lnTo>
                    <a:lnTo>
                      <a:pt x="2" y="411"/>
                    </a:lnTo>
                    <a:lnTo>
                      <a:pt x="2" y="410"/>
                    </a:lnTo>
                    <a:lnTo>
                      <a:pt x="1" y="410"/>
                    </a:lnTo>
                    <a:lnTo>
                      <a:pt x="1" y="409"/>
                    </a:lnTo>
                    <a:lnTo>
                      <a:pt x="0" y="409"/>
                    </a:lnTo>
                    <a:lnTo>
                      <a:pt x="0" y="408"/>
                    </a:lnTo>
                    <a:lnTo>
                      <a:pt x="0" y="407"/>
                    </a:lnTo>
                    <a:lnTo>
                      <a:pt x="0" y="406"/>
                    </a:lnTo>
                    <a:lnTo>
                      <a:pt x="0" y="405"/>
                    </a:lnTo>
                    <a:lnTo>
                      <a:pt x="1" y="405"/>
                    </a:lnTo>
                    <a:lnTo>
                      <a:pt x="2" y="404"/>
                    </a:lnTo>
                    <a:lnTo>
                      <a:pt x="2" y="403"/>
                    </a:lnTo>
                    <a:lnTo>
                      <a:pt x="3" y="403"/>
                    </a:lnTo>
                    <a:lnTo>
                      <a:pt x="4" y="402"/>
                    </a:lnTo>
                    <a:lnTo>
                      <a:pt x="5" y="402"/>
                    </a:lnTo>
                    <a:lnTo>
                      <a:pt x="5" y="401"/>
                    </a:lnTo>
                    <a:lnTo>
                      <a:pt x="6" y="401"/>
                    </a:lnTo>
                    <a:lnTo>
                      <a:pt x="7" y="400"/>
                    </a:lnTo>
                    <a:lnTo>
                      <a:pt x="8" y="399"/>
                    </a:lnTo>
                    <a:lnTo>
                      <a:pt x="9" y="399"/>
                    </a:lnTo>
                    <a:lnTo>
                      <a:pt x="10" y="398"/>
                    </a:lnTo>
                    <a:lnTo>
                      <a:pt x="11" y="397"/>
                    </a:lnTo>
                    <a:lnTo>
                      <a:pt x="12" y="397"/>
                    </a:lnTo>
                    <a:lnTo>
                      <a:pt x="13" y="396"/>
                    </a:lnTo>
                    <a:lnTo>
                      <a:pt x="14" y="395"/>
                    </a:lnTo>
                    <a:lnTo>
                      <a:pt x="15" y="394"/>
                    </a:lnTo>
                    <a:lnTo>
                      <a:pt x="16" y="394"/>
                    </a:lnTo>
                    <a:lnTo>
                      <a:pt x="18" y="393"/>
                    </a:lnTo>
                    <a:lnTo>
                      <a:pt x="19" y="392"/>
                    </a:lnTo>
                    <a:lnTo>
                      <a:pt x="20" y="391"/>
                    </a:lnTo>
                    <a:lnTo>
                      <a:pt x="22" y="391"/>
                    </a:lnTo>
                    <a:lnTo>
                      <a:pt x="22" y="390"/>
                    </a:lnTo>
                    <a:lnTo>
                      <a:pt x="22" y="389"/>
                    </a:lnTo>
                    <a:lnTo>
                      <a:pt x="23" y="388"/>
                    </a:lnTo>
                    <a:lnTo>
                      <a:pt x="23" y="387"/>
                    </a:lnTo>
                    <a:lnTo>
                      <a:pt x="23" y="386"/>
                    </a:lnTo>
                    <a:lnTo>
                      <a:pt x="24" y="385"/>
                    </a:lnTo>
                    <a:lnTo>
                      <a:pt x="24" y="384"/>
                    </a:lnTo>
                    <a:lnTo>
                      <a:pt x="24" y="383"/>
                    </a:lnTo>
                    <a:lnTo>
                      <a:pt x="24" y="382"/>
                    </a:lnTo>
                    <a:lnTo>
                      <a:pt x="25" y="381"/>
                    </a:lnTo>
                    <a:lnTo>
                      <a:pt x="25" y="380"/>
                    </a:lnTo>
                    <a:lnTo>
                      <a:pt x="26" y="379"/>
                    </a:lnTo>
                    <a:lnTo>
                      <a:pt x="26" y="378"/>
                    </a:lnTo>
                    <a:lnTo>
                      <a:pt x="27" y="377"/>
                    </a:lnTo>
                    <a:lnTo>
                      <a:pt x="27" y="376"/>
                    </a:lnTo>
                    <a:lnTo>
                      <a:pt x="28" y="376"/>
                    </a:lnTo>
                    <a:lnTo>
                      <a:pt x="28" y="375"/>
                    </a:lnTo>
                    <a:lnTo>
                      <a:pt x="28" y="374"/>
                    </a:lnTo>
                    <a:lnTo>
                      <a:pt x="29" y="373"/>
                    </a:lnTo>
                    <a:lnTo>
                      <a:pt x="29" y="372"/>
                    </a:lnTo>
                    <a:lnTo>
                      <a:pt x="30" y="372"/>
                    </a:lnTo>
                    <a:lnTo>
                      <a:pt x="30" y="371"/>
                    </a:lnTo>
                    <a:lnTo>
                      <a:pt x="31" y="371"/>
                    </a:lnTo>
                    <a:lnTo>
                      <a:pt x="31" y="370"/>
                    </a:lnTo>
                    <a:lnTo>
                      <a:pt x="32" y="369"/>
                    </a:lnTo>
                    <a:lnTo>
                      <a:pt x="33" y="368"/>
                    </a:lnTo>
                    <a:lnTo>
                      <a:pt x="32" y="365"/>
                    </a:lnTo>
                    <a:lnTo>
                      <a:pt x="31" y="363"/>
                    </a:lnTo>
                    <a:lnTo>
                      <a:pt x="31" y="360"/>
                    </a:lnTo>
                    <a:lnTo>
                      <a:pt x="30" y="357"/>
                    </a:lnTo>
                    <a:lnTo>
                      <a:pt x="30" y="354"/>
                    </a:lnTo>
                    <a:lnTo>
                      <a:pt x="29" y="350"/>
                    </a:lnTo>
                    <a:lnTo>
                      <a:pt x="29" y="347"/>
                    </a:lnTo>
                    <a:lnTo>
                      <a:pt x="29" y="343"/>
                    </a:lnTo>
                    <a:lnTo>
                      <a:pt x="29" y="340"/>
                    </a:lnTo>
                    <a:lnTo>
                      <a:pt x="29" y="335"/>
                    </a:lnTo>
                    <a:lnTo>
                      <a:pt x="29" y="332"/>
                    </a:lnTo>
                    <a:lnTo>
                      <a:pt x="29" y="328"/>
                    </a:lnTo>
                    <a:lnTo>
                      <a:pt x="29" y="324"/>
                    </a:lnTo>
                    <a:lnTo>
                      <a:pt x="29" y="320"/>
                    </a:lnTo>
                    <a:lnTo>
                      <a:pt x="30" y="316"/>
                    </a:lnTo>
                    <a:lnTo>
                      <a:pt x="30" y="312"/>
                    </a:lnTo>
                    <a:lnTo>
                      <a:pt x="30" y="308"/>
                    </a:lnTo>
                    <a:lnTo>
                      <a:pt x="31" y="303"/>
                    </a:lnTo>
                    <a:lnTo>
                      <a:pt x="31" y="299"/>
                    </a:lnTo>
                    <a:lnTo>
                      <a:pt x="31" y="295"/>
                    </a:lnTo>
                    <a:lnTo>
                      <a:pt x="31" y="291"/>
                    </a:lnTo>
                    <a:lnTo>
                      <a:pt x="32" y="288"/>
                    </a:lnTo>
                    <a:lnTo>
                      <a:pt x="32" y="284"/>
                    </a:lnTo>
                    <a:lnTo>
                      <a:pt x="32" y="280"/>
                    </a:lnTo>
                    <a:lnTo>
                      <a:pt x="32" y="276"/>
                    </a:lnTo>
                    <a:lnTo>
                      <a:pt x="32" y="273"/>
                    </a:lnTo>
                    <a:lnTo>
                      <a:pt x="32" y="269"/>
                    </a:lnTo>
                    <a:lnTo>
                      <a:pt x="32" y="266"/>
                    </a:lnTo>
                    <a:lnTo>
                      <a:pt x="32" y="263"/>
                    </a:lnTo>
                    <a:lnTo>
                      <a:pt x="32" y="260"/>
                    </a:lnTo>
                    <a:lnTo>
                      <a:pt x="31" y="257"/>
                    </a:lnTo>
                    <a:lnTo>
                      <a:pt x="31" y="254"/>
                    </a:lnTo>
                    <a:lnTo>
                      <a:pt x="31" y="252"/>
                    </a:lnTo>
                    <a:lnTo>
                      <a:pt x="30" y="249"/>
                    </a:lnTo>
                    <a:lnTo>
                      <a:pt x="30" y="247"/>
                    </a:lnTo>
                    <a:lnTo>
                      <a:pt x="29" y="244"/>
                    </a:lnTo>
                    <a:lnTo>
                      <a:pt x="29" y="241"/>
                    </a:lnTo>
                    <a:lnTo>
                      <a:pt x="29" y="239"/>
                    </a:lnTo>
                    <a:lnTo>
                      <a:pt x="29" y="236"/>
                    </a:lnTo>
                    <a:lnTo>
                      <a:pt x="28" y="233"/>
                    </a:lnTo>
                    <a:lnTo>
                      <a:pt x="28" y="231"/>
                    </a:lnTo>
                    <a:lnTo>
                      <a:pt x="28" y="228"/>
                    </a:lnTo>
                    <a:lnTo>
                      <a:pt x="28" y="225"/>
                    </a:lnTo>
                    <a:lnTo>
                      <a:pt x="28" y="222"/>
                    </a:lnTo>
                    <a:lnTo>
                      <a:pt x="28" y="219"/>
                    </a:lnTo>
                    <a:lnTo>
                      <a:pt x="28" y="217"/>
                    </a:lnTo>
                    <a:lnTo>
                      <a:pt x="28" y="213"/>
                    </a:lnTo>
                    <a:lnTo>
                      <a:pt x="28" y="210"/>
                    </a:lnTo>
                    <a:lnTo>
                      <a:pt x="28" y="208"/>
                    </a:lnTo>
                    <a:lnTo>
                      <a:pt x="28" y="204"/>
                    </a:lnTo>
                    <a:lnTo>
                      <a:pt x="28" y="201"/>
                    </a:lnTo>
                    <a:lnTo>
                      <a:pt x="28" y="198"/>
                    </a:lnTo>
                    <a:lnTo>
                      <a:pt x="28" y="195"/>
                    </a:lnTo>
                    <a:lnTo>
                      <a:pt x="28" y="192"/>
                    </a:lnTo>
                    <a:lnTo>
                      <a:pt x="28" y="189"/>
                    </a:lnTo>
                    <a:lnTo>
                      <a:pt x="28" y="186"/>
                    </a:lnTo>
                    <a:lnTo>
                      <a:pt x="28" y="183"/>
                    </a:lnTo>
                    <a:lnTo>
                      <a:pt x="28" y="180"/>
                    </a:lnTo>
                    <a:lnTo>
                      <a:pt x="28" y="177"/>
                    </a:lnTo>
                    <a:lnTo>
                      <a:pt x="28" y="174"/>
                    </a:lnTo>
                    <a:lnTo>
                      <a:pt x="28" y="171"/>
                    </a:lnTo>
                    <a:lnTo>
                      <a:pt x="28" y="168"/>
                    </a:lnTo>
                    <a:lnTo>
                      <a:pt x="28" y="165"/>
                    </a:lnTo>
                    <a:lnTo>
                      <a:pt x="28" y="162"/>
                    </a:lnTo>
                    <a:lnTo>
                      <a:pt x="29" y="159"/>
                    </a:lnTo>
                    <a:lnTo>
                      <a:pt x="29" y="156"/>
                    </a:lnTo>
                    <a:lnTo>
                      <a:pt x="29" y="153"/>
                    </a:lnTo>
                    <a:lnTo>
                      <a:pt x="29" y="150"/>
                    </a:lnTo>
                    <a:lnTo>
                      <a:pt x="29" y="147"/>
                    </a:lnTo>
                    <a:lnTo>
                      <a:pt x="29" y="144"/>
                    </a:lnTo>
                    <a:lnTo>
                      <a:pt x="29" y="142"/>
                    </a:lnTo>
                    <a:lnTo>
                      <a:pt x="29" y="139"/>
                    </a:lnTo>
                    <a:lnTo>
                      <a:pt x="29" y="136"/>
                    </a:lnTo>
                    <a:lnTo>
                      <a:pt x="29" y="134"/>
                    </a:lnTo>
                    <a:lnTo>
                      <a:pt x="30" y="131"/>
                    </a:lnTo>
                    <a:lnTo>
                      <a:pt x="30" y="128"/>
                    </a:lnTo>
                    <a:lnTo>
                      <a:pt x="30" y="126"/>
                    </a:lnTo>
                    <a:lnTo>
                      <a:pt x="30" y="123"/>
                    </a:lnTo>
                    <a:lnTo>
                      <a:pt x="30" y="121"/>
                    </a:lnTo>
                    <a:lnTo>
                      <a:pt x="30" y="119"/>
                    </a:lnTo>
                    <a:lnTo>
                      <a:pt x="31" y="117"/>
                    </a:lnTo>
                    <a:lnTo>
                      <a:pt x="31" y="114"/>
                    </a:lnTo>
                    <a:lnTo>
                      <a:pt x="31" y="113"/>
                    </a:lnTo>
                    <a:lnTo>
                      <a:pt x="31" y="111"/>
                    </a:lnTo>
                    <a:lnTo>
                      <a:pt x="31" y="109"/>
                    </a:lnTo>
                    <a:lnTo>
                      <a:pt x="32" y="107"/>
                    </a:lnTo>
                    <a:lnTo>
                      <a:pt x="32" y="106"/>
                    </a:lnTo>
                    <a:lnTo>
                      <a:pt x="32" y="104"/>
                    </a:lnTo>
                    <a:lnTo>
                      <a:pt x="32" y="103"/>
                    </a:lnTo>
                    <a:lnTo>
                      <a:pt x="33" y="102"/>
                    </a:lnTo>
                    <a:lnTo>
                      <a:pt x="33" y="101"/>
                    </a:lnTo>
                    <a:lnTo>
                      <a:pt x="33" y="100"/>
                    </a:lnTo>
                    <a:lnTo>
                      <a:pt x="34" y="99"/>
                    </a:lnTo>
                    <a:lnTo>
                      <a:pt x="34" y="98"/>
                    </a:lnTo>
                    <a:lnTo>
                      <a:pt x="35" y="98"/>
                    </a:lnTo>
                    <a:lnTo>
                      <a:pt x="35" y="97"/>
                    </a:lnTo>
                    <a:lnTo>
                      <a:pt x="36" y="97"/>
                    </a:lnTo>
                    <a:lnTo>
                      <a:pt x="36" y="96"/>
                    </a:lnTo>
                    <a:lnTo>
                      <a:pt x="37" y="96"/>
                    </a:lnTo>
                    <a:lnTo>
                      <a:pt x="37" y="95"/>
                    </a:lnTo>
                    <a:lnTo>
                      <a:pt x="37" y="94"/>
                    </a:lnTo>
                    <a:lnTo>
                      <a:pt x="38" y="94"/>
                    </a:lnTo>
                    <a:lnTo>
                      <a:pt x="38" y="93"/>
                    </a:lnTo>
                    <a:lnTo>
                      <a:pt x="39" y="93"/>
                    </a:lnTo>
                    <a:lnTo>
                      <a:pt x="39" y="92"/>
                    </a:lnTo>
                    <a:lnTo>
                      <a:pt x="40" y="92"/>
                    </a:lnTo>
                    <a:lnTo>
                      <a:pt x="40" y="91"/>
                    </a:lnTo>
                    <a:lnTo>
                      <a:pt x="41" y="91"/>
                    </a:lnTo>
                    <a:lnTo>
                      <a:pt x="41" y="90"/>
                    </a:lnTo>
                    <a:lnTo>
                      <a:pt x="42" y="90"/>
                    </a:lnTo>
                    <a:lnTo>
                      <a:pt x="41" y="89"/>
                    </a:lnTo>
                    <a:lnTo>
                      <a:pt x="40" y="89"/>
                    </a:lnTo>
                    <a:lnTo>
                      <a:pt x="39" y="89"/>
                    </a:lnTo>
                    <a:lnTo>
                      <a:pt x="38" y="89"/>
                    </a:lnTo>
                    <a:lnTo>
                      <a:pt x="37" y="89"/>
                    </a:lnTo>
                    <a:lnTo>
                      <a:pt x="36" y="89"/>
                    </a:lnTo>
                    <a:lnTo>
                      <a:pt x="35" y="88"/>
                    </a:lnTo>
                    <a:lnTo>
                      <a:pt x="34" y="88"/>
                    </a:lnTo>
                    <a:lnTo>
                      <a:pt x="33" y="88"/>
                    </a:lnTo>
                    <a:lnTo>
                      <a:pt x="32" y="87"/>
                    </a:lnTo>
                    <a:lnTo>
                      <a:pt x="31" y="87"/>
                    </a:lnTo>
                    <a:lnTo>
                      <a:pt x="30" y="86"/>
                    </a:lnTo>
                    <a:lnTo>
                      <a:pt x="29" y="86"/>
                    </a:lnTo>
                    <a:lnTo>
                      <a:pt x="28" y="86"/>
                    </a:lnTo>
                    <a:lnTo>
                      <a:pt x="27" y="86"/>
                    </a:lnTo>
                    <a:lnTo>
                      <a:pt x="27" y="85"/>
                    </a:lnTo>
                    <a:lnTo>
                      <a:pt x="26" y="84"/>
                    </a:lnTo>
                    <a:lnTo>
                      <a:pt x="25" y="84"/>
                    </a:lnTo>
                    <a:lnTo>
                      <a:pt x="24" y="83"/>
                    </a:lnTo>
                    <a:lnTo>
                      <a:pt x="24" y="82"/>
                    </a:lnTo>
                    <a:lnTo>
                      <a:pt x="23" y="81"/>
                    </a:lnTo>
                    <a:lnTo>
                      <a:pt x="22" y="81"/>
                    </a:lnTo>
                    <a:lnTo>
                      <a:pt x="22" y="80"/>
                    </a:lnTo>
                    <a:lnTo>
                      <a:pt x="21" y="80"/>
                    </a:lnTo>
                    <a:lnTo>
                      <a:pt x="21" y="79"/>
                    </a:lnTo>
                    <a:lnTo>
                      <a:pt x="20" y="78"/>
                    </a:lnTo>
                    <a:lnTo>
                      <a:pt x="20" y="77"/>
                    </a:lnTo>
                    <a:lnTo>
                      <a:pt x="19" y="76"/>
                    </a:lnTo>
                    <a:lnTo>
                      <a:pt x="19" y="75"/>
                    </a:lnTo>
                    <a:lnTo>
                      <a:pt x="19" y="74"/>
                    </a:lnTo>
                    <a:lnTo>
                      <a:pt x="18" y="74"/>
                    </a:lnTo>
                    <a:lnTo>
                      <a:pt x="18" y="73"/>
                    </a:lnTo>
                    <a:lnTo>
                      <a:pt x="18" y="72"/>
                    </a:lnTo>
                    <a:lnTo>
                      <a:pt x="18" y="71"/>
                    </a:lnTo>
                    <a:lnTo>
                      <a:pt x="18" y="70"/>
                    </a:lnTo>
                    <a:lnTo>
                      <a:pt x="18" y="69"/>
                    </a:lnTo>
                    <a:lnTo>
                      <a:pt x="18" y="68"/>
                    </a:lnTo>
                    <a:lnTo>
                      <a:pt x="18" y="67"/>
                    </a:lnTo>
                    <a:lnTo>
                      <a:pt x="19" y="66"/>
                    </a:lnTo>
                    <a:lnTo>
                      <a:pt x="19" y="65"/>
                    </a:lnTo>
                    <a:lnTo>
                      <a:pt x="19" y="64"/>
                    </a:lnTo>
                    <a:lnTo>
                      <a:pt x="19" y="63"/>
                    </a:lnTo>
                    <a:lnTo>
                      <a:pt x="19" y="62"/>
                    </a:lnTo>
                    <a:lnTo>
                      <a:pt x="19" y="61"/>
                    </a:lnTo>
                    <a:lnTo>
                      <a:pt x="20" y="61"/>
                    </a:lnTo>
                    <a:lnTo>
                      <a:pt x="20" y="60"/>
                    </a:lnTo>
                    <a:lnTo>
                      <a:pt x="20" y="59"/>
                    </a:lnTo>
                    <a:lnTo>
                      <a:pt x="20" y="58"/>
                    </a:lnTo>
                    <a:lnTo>
                      <a:pt x="21" y="57"/>
                    </a:lnTo>
                    <a:lnTo>
                      <a:pt x="22" y="55"/>
                    </a:lnTo>
                    <a:lnTo>
                      <a:pt x="22" y="53"/>
                    </a:lnTo>
                    <a:lnTo>
                      <a:pt x="23" y="52"/>
                    </a:lnTo>
                    <a:lnTo>
                      <a:pt x="24" y="51"/>
                    </a:lnTo>
                    <a:lnTo>
                      <a:pt x="24" y="50"/>
                    </a:lnTo>
                    <a:lnTo>
                      <a:pt x="24" y="49"/>
                    </a:lnTo>
                    <a:lnTo>
                      <a:pt x="24" y="48"/>
                    </a:lnTo>
                    <a:lnTo>
                      <a:pt x="24" y="47"/>
                    </a:lnTo>
                    <a:lnTo>
                      <a:pt x="25" y="46"/>
                    </a:lnTo>
                    <a:lnTo>
                      <a:pt x="25" y="45"/>
                    </a:lnTo>
                    <a:lnTo>
                      <a:pt x="25" y="44"/>
                    </a:lnTo>
                    <a:lnTo>
                      <a:pt x="26" y="43"/>
                    </a:lnTo>
                    <a:lnTo>
                      <a:pt x="26" y="42"/>
                    </a:lnTo>
                    <a:lnTo>
                      <a:pt x="27" y="41"/>
                    </a:lnTo>
                    <a:lnTo>
                      <a:pt x="27" y="40"/>
                    </a:lnTo>
                    <a:lnTo>
                      <a:pt x="28" y="40"/>
                    </a:lnTo>
                    <a:lnTo>
                      <a:pt x="28" y="39"/>
                    </a:lnTo>
                    <a:lnTo>
                      <a:pt x="29" y="38"/>
                    </a:lnTo>
                    <a:lnTo>
                      <a:pt x="30" y="37"/>
                    </a:lnTo>
                    <a:lnTo>
                      <a:pt x="31" y="37"/>
                    </a:lnTo>
                    <a:lnTo>
                      <a:pt x="31" y="36"/>
                    </a:lnTo>
                    <a:lnTo>
                      <a:pt x="32" y="36"/>
                    </a:lnTo>
                    <a:lnTo>
                      <a:pt x="33" y="35"/>
                    </a:lnTo>
                    <a:lnTo>
                      <a:pt x="34" y="35"/>
                    </a:lnTo>
                    <a:lnTo>
                      <a:pt x="35" y="34"/>
                    </a:lnTo>
                    <a:lnTo>
                      <a:pt x="36" y="34"/>
                    </a:lnTo>
                    <a:lnTo>
                      <a:pt x="38" y="33"/>
                    </a:lnTo>
                    <a:lnTo>
                      <a:pt x="40" y="32"/>
                    </a:lnTo>
                    <a:lnTo>
                      <a:pt x="42" y="32"/>
                    </a:lnTo>
                    <a:lnTo>
                      <a:pt x="44" y="31"/>
                    </a:lnTo>
                    <a:lnTo>
                      <a:pt x="46" y="30"/>
                    </a:lnTo>
                    <a:lnTo>
                      <a:pt x="48" y="30"/>
                    </a:lnTo>
                    <a:lnTo>
                      <a:pt x="49" y="29"/>
                    </a:lnTo>
                    <a:lnTo>
                      <a:pt x="51" y="29"/>
                    </a:lnTo>
                    <a:lnTo>
                      <a:pt x="53" y="28"/>
                    </a:lnTo>
                    <a:lnTo>
                      <a:pt x="55" y="28"/>
                    </a:lnTo>
                    <a:lnTo>
                      <a:pt x="57" y="27"/>
                    </a:lnTo>
                    <a:lnTo>
                      <a:pt x="58" y="27"/>
                    </a:lnTo>
                    <a:lnTo>
                      <a:pt x="60" y="27"/>
                    </a:lnTo>
                    <a:lnTo>
                      <a:pt x="62" y="26"/>
                    </a:lnTo>
                    <a:lnTo>
                      <a:pt x="63" y="26"/>
                    </a:lnTo>
                    <a:lnTo>
                      <a:pt x="65" y="26"/>
                    </a:lnTo>
                    <a:lnTo>
                      <a:pt x="66" y="25"/>
                    </a:lnTo>
                    <a:lnTo>
                      <a:pt x="68" y="25"/>
                    </a:lnTo>
                    <a:lnTo>
                      <a:pt x="70" y="24"/>
                    </a:lnTo>
                    <a:lnTo>
                      <a:pt x="71" y="24"/>
                    </a:lnTo>
                    <a:lnTo>
                      <a:pt x="73" y="24"/>
                    </a:lnTo>
                    <a:lnTo>
                      <a:pt x="74" y="24"/>
                    </a:lnTo>
                    <a:lnTo>
                      <a:pt x="75" y="24"/>
                    </a:lnTo>
                    <a:lnTo>
                      <a:pt x="76" y="24"/>
                    </a:lnTo>
                    <a:lnTo>
                      <a:pt x="77" y="23"/>
                    </a:lnTo>
                    <a:lnTo>
                      <a:pt x="79" y="23"/>
                    </a:lnTo>
                    <a:lnTo>
                      <a:pt x="80" y="23"/>
                    </a:lnTo>
                    <a:lnTo>
                      <a:pt x="81" y="23"/>
                    </a:lnTo>
                    <a:lnTo>
                      <a:pt x="82" y="23"/>
                    </a:lnTo>
                    <a:lnTo>
                      <a:pt x="83" y="23"/>
                    </a:lnTo>
                    <a:lnTo>
                      <a:pt x="84" y="22"/>
                    </a:lnTo>
                    <a:lnTo>
                      <a:pt x="85" y="22"/>
                    </a:lnTo>
                    <a:lnTo>
                      <a:pt x="86" y="22"/>
                    </a:lnTo>
                    <a:lnTo>
                      <a:pt x="87" y="22"/>
                    </a:lnTo>
                    <a:lnTo>
                      <a:pt x="88" y="22"/>
                    </a:lnTo>
                    <a:lnTo>
                      <a:pt x="88" y="21"/>
                    </a:lnTo>
                    <a:lnTo>
                      <a:pt x="89" y="21"/>
                    </a:lnTo>
                    <a:lnTo>
                      <a:pt x="90" y="21"/>
                    </a:lnTo>
                    <a:lnTo>
                      <a:pt x="91" y="20"/>
                    </a:lnTo>
                    <a:lnTo>
                      <a:pt x="92" y="20"/>
                    </a:lnTo>
                    <a:lnTo>
                      <a:pt x="93" y="19"/>
                    </a:lnTo>
                    <a:lnTo>
                      <a:pt x="94" y="19"/>
                    </a:lnTo>
                    <a:lnTo>
                      <a:pt x="95" y="18"/>
                    </a:lnTo>
                    <a:lnTo>
                      <a:pt x="96" y="18"/>
                    </a:lnTo>
                    <a:lnTo>
                      <a:pt x="96" y="17"/>
                    </a:lnTo>
                    <a:lnTo>
                      <a:pt x="97" y="17"/>
                    </a:lnTo>
                    <a:lnTo>
                      <a:pt x="98" y="17"/>
                    </a:lnTo>
                    <a:lnTo>
                      <a:pt x="99" y="16"/>
                    </a:lnTo>
                    <a:lnTo>
                      <a:pt x="100" y="16"/>
                    </a:lnTo>
                    <a:lnTo>
                      <a:pt x="101" y="15"/>
                    </a:lnTo>
                    <a:lnTo>
                      <a:pt x="102" y="15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5"/>
                    </a:lnTo>
                    <a:lnTo>
                      <a:pt x="107" y="15"/>
                    </a:lnTo>
                    <a:lnTo>
                      <a:pt x="108" y="15"/>
                    </a:lnTo>
                    <a:lnTo>
                      <a:pt x="109" y="15"/>
                    </a:lnTo>
                    <a:lnTo>
                      <a:pt x="110" y="15"/>
                    </a:lnTo>
                    <a:lnTo>
                      <a:pt x="111" y="15"/>
                    </a:lnTo>
                    <a:lnTo>
                      <a:pt x="112" y="15"/>
                    </a:lnTo>
                    <a:lnTo>
                      <a:pt x="113" y="15"/>
                    </a:lnTo>
                    <a:lnTo>
                      <a:pt x="114" y="15"/>
                    </a:lnTo>
                    <a:lnTo>
                      <a:pt x="114" y="16"/>
                    </a:lnTo>
                    <a:lnTo>
                      <a:pt x="115" y="16"/>
                    </a:lnTo>
                    <a:lnTo>
                      <a:pt x="116" y="16"/>
                    </a:lnTo>
                    <a:lnTo>
                      <a:pt x="117" y="16"/>
                    </a:lnTo>
                    <a:lnTo>
                      <a:pt x="117" y="17"/>
                    </a:lnTo>
                    <a:lnTo>
                      <a:pt x="118" y="17"/>
                    </a:lnTo>
                    <a:lnTo>
                      <a:pt x="119" y="17"/>
                    </a:lnTo>
                    <a:lnTo>
                      <a:pt x="120" y="18"/>
                    </a:lnTo>
                    <a:lnTo>
                      <a:pt x="121" y="18"/>
                    </a:lnTo>
                    <a:lnTo>
                      <a:pt x="122" y="18"/>
                    </a:lnTo>
                    <a:lnTo>
                      <a:pt x="123" y="19"/>
                    </a:lnTo>
                    <a:lnTo>
                      <a:pt x="124" y="19"/>
                    </a:lnTo>
                    <a:lnTo>
                      <a:pt x="125" y="20"/>
                    </a:lnTo>
                    <a:lnTo>
                      <a:pt x="127" y="20"/>
                    </a:lnTo>
                    <a:lnTo>
                      <a:pt x="128" y="20"/>
                    </a:lnTo>
                    <a:lnTo>
                      <a:pt x="129" y="20"/>
                    </a:lnTo>
                    <a:lnTo>
                      <a:pt x="130" y="20"/>
                    </a:lnTo>
                    <a:lnTo>
                      <a:pt x="132" y="20"/>
                    </a:lnTo>
                    <a:lnTo>
                      <a:pt x="134" y="20"/>
                    </a:lnTo>
                    <a:lnTo>
                      <a:pt x="136" y="21"/>
                    </a:lnTo>
                    <a:lnTo>
                      <a:pt x="138" y="21"/>
                    </a:lnTo>
                    <a:lnTo>
                      <a:pt x="139" y="21"/>
                    </a:lnTo>
                    <a:lnTo>
                      <a:pt x="142" y="20"/>
                    </a:lnTo>
                    <a:lnTo>
                      <a:pt x="144" y="20"/>
                    </a:lnTo>
                    <a:lnTo>
                      <a:pt x="148" y="20"/>
                    </a:lnTo>
                    <a:lnTo>
                      <a:pt x="151" y="19"/>
                    </a:lnTo>
                    <a:lnTo>
                      <a:pt x="155" y="19"/>
                    </a:lnTo>
                    <a:lnTo>
                      <a:pt x="159" y="18"/>
                    </a:lnTo>
                    <a:lnTo>
                      <a:pt x="163" y="17"/>
                    </a:lnTo>
                    <a:lnTo>
                      <a:pt x="167" y="16"/>
                    </a:lnTo>
                    <a:lnTo>
                      <a:pt x="172" y="16"/>
                    </a:lnTo>
                    <a:lnTo>
                      <a:pt x="176" y="15"/>
                    </a:lnTo>
                    <a:lnTo>
                      <a:pt x="180" y="14"/>
                    </a:lnTo>
                    <a:lnTo>
                      <a:pt x="184" y="13"/>
                    </a:lnTo>
                    <a:lnTo>
                      <a:pt x="189" y="12"/>
                    </a:lnTo>
                    <a:lnTo>
                      <a:pt x="193" y="11"/>
                    </a:lnTo>
                    <a:lnTo>
                      <a:pt x="198" y="11"/>
                    </a:lnTo>
                    <a:lnTo>
                      <a:pt x="202" y="9"/>
                    </a:lnTo>
                    <a:lnTo>
                      <a:pt x="206" y="9"/>
                    </a:lnTo>
                    <a:lnTo>
                      <a:pt x="211" y="8"/>
                    </a:lnTo>
                    <a:lnTo>
                      <a:pt x="215" y="8"/>
                    </a:lnTo>
                    <a:lnTo>
                      <a:pt x="220" y="7"/>
                    </a:lnTo>
                    <a:lnTo>
                      <a:pt x="224" y="6"/>
                    </a:lnTo>
                    <a:lnTo>
                      <a:pt x="228" y="6"/>
                    </a:lnTo>
                    <a:lnTo>
                      <a:pt x="233" y="5"/>
                    </a:lnTo>
                    <a:lnTo>
                      <a:pt x="237" y="5"/>
                    </a:lnTo>
                    <a:lnTo>
                      <a:pt x="241" y="5"/>
                    </a:lnTo>
                    <a:lnTo>
                      <a:pt x="246" y="5"/>
                    </a:lnTo>
                    <a:lnTo>
                      <a:pt x="250" y="5"/>
                    </a:lnTo>
                    <a:lnTo>
                      <a:pt x="254" y="5"/>
                    </a:lnTo>
                    <a:lnTo>
                      <a:pt x="258" y="5"/>
                    </a:lnTo>
                    <a:lnTo>
                      <a:pt x="262" y="5"/>
                    </a:lnTo>
                    <a:lnTo>
                      <a:pt x="267" y="6"/>
                    </a:lnTo>
                    <a:lnTo>
                      <a:pt x="271" y="6"/>
                    </a:lnTo>
                    <a:lnTo>
                      <a:pt x="274" y="7"/>
                    </a:lnTo>
                    <a:lnTo>
                      <a:pt x="278" y="8"/>
                    </a:lnTo>
                    <a:lnTo>
                      <a:pt x="283" y="10"/>
                    </a:lnTo>
                  </a:path>
                </a:pathLst>
              </a:custGeom>
              <a:noFill/>
              <a:ln w="12699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63" name="Freeform 109"/>
              <p:cNvSpPr>
                <a:spLocks noChangeAspect="1"/>
              </p:cNvSpPr>
              <p:nvPr/>
            </p:nvSpPr>
            <p:spPr bwMode="auto">
              <a:xfrm>
                <a:off x="5438" y="1734"/>
                <a:ext cx="381" cy="55"/>
              </a:xfrm>
              <a:custGeom>
                <a:avLst/>
                <a:gdLst>
                  <a:gd name="T0" fmla="*/ 199 w 379"/>
                  <a:gd name="T1" fmla="*/ 49 h 55"/>
                  <a:gd name="T2" fmla="*/ 191 w 379"/>
                  <a:gd name="T3" fmla="*/ 44 h 55"/>
                  <a:gd name="T4" fmla="*/ 185 w 379"/>
                  <a:gd name="T5" fmla="*/ 38 h 55"/>
                  <a:gd name="T6" fmla="*/ 186 w 379"/>
                  <a:gd name="T7" fmla="*/ 32 h 55"/>
                  <a:gd name="T8" fmla="*/ 196 w 379"/>
                  <a:gd name="T9" fmla="*/ 30 h 55"/>
                  <a:gd name="T10" fmla="*/ 206 w 379"/>
                  <a:gd name="T11" fmla="*/ 30 h 55"/>
                  <a:gd name="T12" fmla="*/ 216 w 379"/>
                  <a:gd name="T13" fmla="*/ 31 h 55"/>
                  <a:gd name="T14" fmla="*/ 225 w 379"/>
                  <a:gd name="T15" fmla="*/ 36 h 55"/>
                  <a:gd name="T16" fmla="*/ 234 w 379"/>
                  <a:gd name="T17" fmla="*/ 39 h 55"/>
                  <a:gd name="T18" fmla="*/ 244 w 379"/>
                  <a:gd name="T19" fmla="*/ 40 h 55"/>
                  <a:gd name="T20" fmla="*/ 255 w 379"/>
                  <a:gd name="T21" fmla="*/ 37 h 55"/>
                  <a:gd name="T22" fmla="*/ 274 w 379"/>
                  <a:gd name="T23" fmla="*/ 31 h 55"/>
                  <a:gd name="T24" fmla="*/ 301 w 379"/>
                  <a:gd name="T25" fmla="*/ 24 h 55"/>
                  <a:gd name="T26" fmla="*/ 331 w 379"/>
                  <a:gd name="T27" fmla="*/ 16 h 55"/>
                  <a:gd name="T28" fmla="*/ 347 w 379"/>
                  <a:gd name="T29" fmla="*/ 14 h 55"/>
                  <a:gd name="T30" fmla="*/ 360 w 379"/>
                  <a:gd name="T31" fmla="*/ 19 h 55"/>
                  <a:gd name="T32" fmla="*/ 374 w 379"/>
                  <a:gd name="T33" fmla="*/ 27 h 55"/>
                  <a:gd name="T34" fmla="*/ 390 w 379"/>
                  <a:gd name="T35" fmla="*/ 29 h 55"/>
                  <a:gd name="T36" fmla="*/ 404 w 379"/>
                  <a:gd name="T37" fmla="*/ 19 h 55"/>
                  <a:gd name="T38" fmla="*/ 412 w 379"/>
                  <a:gd name="T39" fmla="*/ 11 h 55"/>
                  <a:gd name="T40" fmla="*/ 417 w 379"/>
                  <a:gd name="T41" fmla="*/ 4 h 55"/>
                  <a:gd name="T42" fmla="*/ 408 w 379"/>
                  <a:gd name="T43" fmla="*/ 1 h 55"/>
                  <a:gd name="T44" fmla="*/ 385 w 379"/>
                  <a:gd name="T45" fmla="*/ 2 h 55"/>
                  <a:gd name="T46" fmla="*/ 359 w 379"/>
                  <a:gd name="T47" fmla="*/ 4 h 55"/>
                  <a:gd name="T48" fmla="*/ 331 w 379"/>
                  <a:gd name="T49" fmla="*/ 7 h 55"/>
                  <a:gd name="T50" fmla="*/ 284 w 379"/>
                  <a:gd name="T51" fmla="*/ 13 h 55"/>
                  <a:gd name="T52" fmla="*/ 258 w 379"/>
                  <a:gd name="T53" fmla="*/ 19 h 55"/>
                  <a:gd name="T54" fmla="*/ 229 w 379"/>
                  <a:gd name="T55" fmla="*/ 24 h 55"/>
                  <a:gd name="T56" fmla="*/ 195 w 379"/>
                  <a:gd name="T57" fmla="*/ 26 h 55"/>
                  <a:gd name="T58" fmla="*/ 168 w 379"/>
                  <a:gd name="T59" fmla="*/ 24 h 55"/>
                  <a:gd name="T60" fmla="*/ 143 w 379"/>
                  <a:gd name="T61" fmla="*/ 19 h 55"/>
                  <a:gd name="T62" fmla="*/ 118 w 379"/>
                  <a:gd name="T63" fmla="*/ 14 h 55"/>
                  <a:gd name="T64" fmla="*/ 71 w 379"/>
                  <a:gd name="T65" fmla="*/ 9 h 55"/>
                  <a:gd name="T66" fmla="*/ 42 w 379"/>
                  <a:gd name="T67" fmla="*/ 4 h 55"/>
                  <a:gd name="T68" fmla="*/ 15 w 379"/>
                  <a:gd name="T69" fmla="*/ 0 h 55"/>
                  <a:gd name="T70" fmla="*/ 5 w 379"/>
                  <a:gd name="T71" fmla="*/ 1 h 55"/>
                  <a:gd name="T72" fmla="*/ 21 w 379"/>
                  <a:gd name="T73" fmla="*/ 5 h 55"/>
                  <a:gd name="T74" fmla="*/ 31 w 379"/>
                  <a:gd name="T75" fmla="*/ 12 h 55"/>
                  <a:gd name="T76" fmla="*/ 36 w 379"/>
                  <a:gd name="T77" fmla="*/ 23 h 55"/>
                  <a:gd name="T78" fmla="*/ 41 w 379"/>
                  <a:gd name="T79" fmla="*/ 30 h 55"/>
                  <a:gd name="T80" fmla="*/ 47 w 379"/>
                  <a:gd name="T81" fmla="*/ 32 h 55"/>
                  <a:gd name="T82" fmla="*/ 55 w 379"/>
                  <a:gd name="T83" fmla="*/ 31 h 55"/>
                  <a:gd name="T84" fmla="*/ 63 w 379"/>
                  <a:gd name="T85" fmla="*/ 26 h 55"/>
                  <a:gd name="T86" fmla="*/ 65 w 379"/>
                  <a:gd name="T87" fmla="*/ 23 h 55"/>
                  <a:gd name="T88" fmla="*/ 67 w 379"/>
                  <a:gd name="T89" fmla="*/ 21 h 55"/>
                  <a:gd name="T90" fmla="*/ 70 w 379"/>
                  <a:gd name="T91" fmla="*/ 18 h 55"/>
                  <a:gd name="T92" fmla="*/ 78 w 379"/>
                  <a:gd name="T93" fmla="*/ 16 h 55"/>
                  <a:gd name="T94" fmla="*/ 88 w 379"/>
                  <a:gd name="T95" fmla="*/ 17 h 55"/>
                  <a:gd name="T96" fmla="*/ 116 w 379"/>
                  <a:gd name="T97" fmla="*/ 19 h 55"/>
                  <a:gd name="T98" fmla="*/ 123 w 379"/>
                  <a:gd name="T99" fmla="*/ 25 h 55"/>
                  <a:gd name="T100" fmla="*/ 122 w 379"/>
                  <a:gd name="T101" fmla="*/ 30 h 55"/>
                  <a:gd name="T102" fmla="*/ 121 w 379"/>
                  <a:gd name="T103" fmla="*/ 35 h 55"/>
                  <a:gd name="T104" fmla="*/ 123 w 379"/>
                  <a:gd name="T105" fmla="*/ 39 h 55"/>
                  <a:gd name="T106" fmla="*/ 132 w 379"/>
                  <a:gd name="T107" fmla="*/ 44 h 55"/>
                  <a:gd name="T108" fmla="*/ 146 w 379"/>
                  <a:gd name="T109" fmla="*/ 47 h 55"/>
                  <a:gd name="T110" fmla="*/ 159 w 379"/>
                  <a:gd name="T111" fmla="*/ 47 h 55"/>
                  <a:gd name="T112" fmla="*/ 173 w 379"/>
                  <a:gd name="T113" fmla="*/ 47 h 55"/>
                  <a:gd name="T114" fmla="*/ 179 w 379"/>
                  <a:gd name="T115" fmla="*/ 51 h 55"/>
                  <a:gd name="T116" fmla="*/ 188 w 379"/>
                  <a:gd name="T117" fmla="*/ 53 h 55"/>
                  <a:gd name="T118" fmla="*/ 199 w 379"/>
                  <a:gd name="T119" fmla="*/ 54 h 5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79"/>
                  <a:gd name="T181" fmla="*/ 0 h 55"/>
                  <a:gd name="T182" fmla="*/ 379 w 379"/>
                  <a:gd name="T183" fmla="*/ 55 h 5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79" h="55">
                    <a:moveTo>
                      <a:pt x="185" y="54"/>
                    </a:moveTo>
                    <a:lnTo>
                      <a:pt x="184" y="53"/>
                    </a:lnTo>
                    <a:lnTo>
                      <a:pt x="183" y="52"/>
                    </a:lnTo>
                    <a:lnTo>
                      <a:pt x="182" y="51"/>
                    </a:lnTo>
                    <a:lnTo>
                      <a:pt x="181" y="51"/>
                    </a:lnTo>
                    <a:lnTo>
                      <a:pt x="181" y="50"/>
                    </a:lnTo>
                    <a:lnTo>
                      <a:pt x="180" y="49"/>
                    </a:lnTo>
                    <a:lnTo>
                      <a:pt x="179" y="49"/>
                    </a:lnTo>
                    <a:lnTo>
                      <a:pt x="178" y="49"/>
                    </a:lnTo>
                    <a:lnTo>
                      <a:pt x="177" y="48"/>
                    </a:lnTo>
                    <a:lnTo>
                      <a:pt x="177" y="47"/>
                    </a:lnTo>
                    <a:lnTo>
                      <a:pt x="176" y="47"/>
                    </a:lnTo>
                    <a:lnTo>
                      <a:pt x="175" y="46"/>
                    </a:lnTo>
                    <a:lnTo>
                      <a:pt x="174" y="45"/>
                    </a:lnTo>
                    <a:lnTo>
                      <a:pt x="173" y="45"/>
                    </a:lnTo>
                    <a:lnTo>
                      <a:pt x="172" y="44"/>
                    </a:lnTo>
                    <a:lnTo>
                      <a:pt x="171" y="44"/>
                    </a:lnTo>
                    <a:lnTo>
                      <a:pt x="170" y="43"/>
                    </a:lnTo>
                    <a:lnTo>
                      <a:pt x="170" y="42"/>
                    </a:lnTo>
                    <a:lnTo>
                      <a:pt x="169" y="42"/>
                    </a:lnTo>
                    <a:lnTo>
                      <a:pt x="168" y="41"/>
                    </a:lnTo>
                    <a:lnTo>
                      <a:pt x="168" y="40"/>
                    </a:lnTo>
                    <a:lnTo>
                      <a:pt x="167" y="40"/>
                    </a:lnTo>
                    <a:lnTo>
                      <a:pt x="166" y="39"/>
                    </a:lnTo>
                    <a:lnTo>
                      <a:pt x="165" y="38"/>
                    </a:lnTo>
                    <a:lnTo>
                      <a:pt x="164" y="37"/>
                    </a:lnTo>
                    <a:lnTo>
                      <a:pt x="164" y="36"/>
                    </a:lnTo>
                    <a:lnTo>
                      <a:pt x="163" y="36"/>
                    </a:lnTo>
                    <a:lnTo>
                      <a:pt x="163" y="35"/>
                    </a:lnTo>
                    <a:lnTo>
                      <a:pt x="162" y="34"/>
                    </a:lnTo>
                    <a:lnTo>
                      <a:pt x="162" y="33"/>
                    </a:lnTo>
                    <a:lnTo>
                      <a:pt x="163" y="33"/>
                    </a:lnTo>
                    <a:lnTo>
                      <a:pt x="164" y="33"/>
                    </a:lnTo>
                    <a:lnTo>
                      <a:pt x="166" y="32"/>
                    </a:lnTo>
                    <a:lnTo>
                      <a:pt x="167" y="32"/>
                    </a:lnTo>
                    <a:lnTo>
                      <a:pt x="168" y="31"/>
                    </a:lnTo>
                    <a:lnTo>
                      <a:pt x="169" y="31"/>
                    </a:lnTo>
                    <a:lnTo>
                      <a:pt x="170" y="31"/>
                    </a:lnTo>
                    <a:lnTo>
                      <a:pt x="171" y="31"/>
                    </a:lnTo>
                    <a:lnTo>
                      <a:pt x="172" y="31"/>
                    </a:lnTo>
                    <a:lnTo>
                      <a:pt x="173" y="30"/>
                    </a:lnTo>
                    <a:lnTo>
                      <a:pt x="174" y="30"/>
                    </a:lnTo>
                    <a:lnTo>
                      <a:pt x="176" y="30"/>
                    </a:lnTo>
                    <a:lnTo>
                      <a:pt x="177" y="30"/>
                    </a:lnTo>
                    <a:lnTo>
                      <a:pt x="178" y="30"/>
                    </a:lnTo>
                    <a:lnTo>
                      <a:pt x="179" y="30"/>
                    </a:lnTo>
                    <a:lnTo>
                      <a:pt x="180" y="30"/>
                    </a:lnTo>
                    <a:lnTo>
                      <a:pt x="181" y="29"/>
                    </a:lnTo>
                    <a:lnTo>
                      <a:pt x="183" y="29"/>
                    </a:lnTo>
                    <a:lnTo>
                      <a:pt x="184" y="29"/>
                    </a:lnTo>
                    <a:lnTo>
                      <a:pt x="185" y="30"/>
                    </a:lnTo>
                    <a:lnTo>
                      <a:pt x="186" y="30"/>
                    </a:lnTo>
                    <a:lnTo>
                      <a:pt x="187" y="30"/>
                    </a:lnTo>
                    <a:lnTo>
                      <a:pt x="188" y="30"/>
                    </a:lnTo>
                    <a:lnTo>
                      <a:pt x="189" y="30"/>
                    </a:lnTo>
                    <a:lnTo>
                      <a:pt x="190" y="30"/>
                    </a:lnTo>
                    <a:lnTo>
                      <a:pt x="191" y="30"/>
                    </a:lnTo>
                    <a:lnTo>
                      <a:pt x="192" y="31"/>
                    </a:lnTo>
                    <a:lnTo>
                      <a:pt x="194" y="31"/>
                    </a:lnTo>
                    <a:lnTo>
                      <a:pt x="195" y="31"/>
                    </a:lnTo>
                    <a:lnTo>
                      <a:pt x="196" y="31"/>
                    </a:lnTo>
                    <a:lnTo>
                      <a:pt x="198" y="31"/>
                    </a:lnTo>
                    <a:lnTo>
                      <a:pt x="199" y="31"/>
                    </a:lnTo>
                    <a:lnTo>
                      <a:pt x="200" y="32"/>
                    </a:lnTo>
                    <a:lnTo>
                      <a:pt x="201" y="33"/>
                    </a:lnTo>
                    <a:lnTo>
                      <a:pt x="201" y="34"/>
                    </a:lnTo>
                    <a:lnTo>
                      <a:pt x="202" y="35"/>
                    </a:lnTo>
                    <a:lnTo>
                      <a:pt x="203" y="35"/>
                    </a:lnTo>
                    <a:lnTo>
                      <a:pt x="204" y="36"/>
                    </a:lnTo>
                    <a:lnTo>
                      <a:pt x="205" y="36"/>
                    </a:lnTo>
                    <a:lnTo>
                      <a:pt x="206" y="36"/>
                    </a:lnTo>
                    <a:lnTo>
                      <a:pt x="207" y="37"/>
                    </a:lnTo>
                    <a:lnTo>
                      <a:pt x="208" y="37"/>
                    </a:lnTo>
                    <a:lnTo>
                      <a:pt x="209" y="38"/>
                    </a:lnTo>
                    <a:lnTo>
                      <a:pt x="210" y="38"/>
                    </a:lnTo>
                    <a:lnTo>
                      <a:pt x="211" y="39"/>
                    </a:lnTo>
                    <a:lnTo>
                      <a:pt x="212" y="39"/>
                    </a:lnTo>
                    <a:lnTo>
                      <a:pt x="213" y="39"/>
                    </a:lnTo>
                    <a:lnTo>
                      <a:pt x="214" y="39"/>
                    </a:lnTo>
                    <a:lnTo>
                      <a:pt x="215" y="39"/>
                    </a:lnTo>
                    <a:lnTo>
                      <a:pt x="216" y="39"/>
                    </a:lnTo>
                    <a:lnTo>
                      <a:pt x="218" y="40"/>
                    </a:lnTo>
                    <a:lnTo>
                      <a:pt x="219" y="40"/>
                    </a:lnTo>
                    <a:lnTo>
                      <a:pt x="220" y="40"/>
                    </a:lnTo>
                    <a:lnTo>
                      <a:pt x="221" y="40"/>
                    </a:lnTo>
                    <a:lnTo>
                      <a:pt x="222" y="40"/>
                    </a:lnTo>
                    <a:lnTo>
                      <a:pt x="223" y="40"/>
                    </a:lnTo>
                    <a:lnTo>
                      <a:pt x="224" y="40"/>
                    </a:lnTo>
                    <a:lnTo>
                      <a:pt x="225" y="40"/>
                    </a:lnTo>
                    <a:lnTo>
                      <a:pt x="226" y="39"/>
                    </a:lnTo>
                    <a:lnTo>
                      <a:pt x="227" y="39"/>
                    </a:lnTo>
                    <a:lnTo>
                      <a:pt x="229" y="39"/>
                    </a:lnTo>
                    <a:lnTo>
                      <a:pt x="231" y="39"/>
                    </a:lnTo>
                    <a:lnTo>
                      <a:pt x="233" y="38"/>
                    </a:lnTo>
                    <a:lnTo>
                      <a:pt x="235" y="37"/>
                    </a:lnTo>
                    <a:lnTo>
                      <a:pt x="238" y="37"/>
                    </a:lnTo>
                    <a:lnTo>
                      <a:pt x="240" y="36"/>
                    </a:lnTo>
                    <a:lnTo>
                      <a:pt x="242" y="36"/>
                    </a:lnTo>
                    <a:lnTo>
                      <a:pt x="244" y="35"/>
                    </a:lnTo>
                    <a:lnTo>
                      <a:pt x="246" y="35"/>
                    </a:lnTo>
                    <a:lnTo>
                      <a:pt x="248" y="34"/>
                    </a:lnTo>
                    <a:lnTo>
                      <a:pt x="251" y="33"/>
                    </a:lnTo>
                    <a:lnTo>
                      <a:pt x="252" y="32"/>
                    </a:lnTo>
                    <a:lnTo>
                      <a:pt x="254" y="31"/>
                    </a:lnTo>
                    <a:lnTo>
                      <a:pt x="256" y="31"/>
                    </a:lnTo>
                    <a:lnTo>
                      <a:pt x="258" y="30"/>
                    </a:lnTo>
                    <a:lnTo>
                      <a:pt x="260" y="29"/>
                    </a:lnTo>
                    <a:lnTo>
                      <a:pt x="262" y="28"/>
                    </a:lnTo>
                    <a:lnTo>
                      <a:pt x="265" y="27"/>
                    </a:lnTo>
                    <a:lnTo>
                      <a:pt x="267" y="27"/>
                    </a:lnTo>
                    <a:lnTo>
                      <a:pt x="269" y="26"/>
                    </a:lnTo>
                    <a:lnTo>
                      <a:pt x="271" y="25"/>
                    </a:lnTo>
                    <a:lnTo>
                      <a:pt x="273" y="24"/>
                    </a:lnTo>
                    <a:lnTo>
                      <a:pt x="274" y="23"/>
                    </a:lnTo>
                    <a:lnTo>
                      <a:pt x="276" y="22"/>
                    </a:lnTo>
                    <a:lnTo>
                      <a:pt x="279" y="21"/>
                    </a:lnTo>
                    <a:lnTo>
                      <a:pt x="281" y="20"/>
                    </a:lnTo>
                    <a:lnTo>
                      <a:pt x="282" y="19"/>
                    </a:lnTo>
                    <a:lnTo>
                      <a:pt x="284" y="18"/>
                    </a:lnTo>
                    <a:lnTo>
                      <a:pt x="287" y="18"/>
                    </a:lnTo>
                    <a:lnTo>
                      <a:pt x="289" y="17"/>
                    </a:lnTo>
                    <a:lnTo>
                      <a:pt x="291" y="16"/>
                    </a:lnTo>
                    <a:lnTo>
                      <a:pt x="293" y="15"/>
                    </a:lnTo>
                    <a:lnTo>
                      <a:pt x="294" y="14"/>
                    </a:lnTo>
                    <a:lnTo>
                      <a:pt x="297" y="13"/>
                    </a:lnTo>
                    <a:lnTo>
                      <a:pt x="298" y="13"/>
                    </a:lnTo>
                    <a:lnTo>
                      <a:pt x="300" y="13"/>
                    </a:lnTo>
                    <a:lnTo>
                      <a:pt x="302" y="13"/>
                    </a:lnTo>
                    <a:lnTo>
                      <a:pt x="304" y="13"/>
                    </a:lnTo>
                    <a:lnTo>
                      <a:pt x="305" y="14"/>
                    </a:lnTo>
                    <a:lnTo>
                      <a:pt x="307" y="14"/>
                    </a:lnTo>
                    <a:lnTo>
                      <a:pt x="309" y="15"/>
                    </a:lnTo>
                    <a:lnTo>
                      <a:pt x="310" y="15"/>
                    </a:lnTo>
                    <a:lnTo>
                      <a:pt x="312" y="15"/>
                    </a:lnTo>
                    <a:lnTo>
                      <a:pt x="313" y="16"/>
                    </a:lnTo>
                    <a:lnTo>
                      <a:pt x="315" y="17"/>
                    </a:lnTo>
                    <a:lnTo>
                      <a:pt x="316" y="18"/>
                    </a:lnTo>
                    <a:lnTo>
                      <a:pt x="317" y="18"/>
                    </a:lnTo>
                    <a:lnTo>
                      <a:pt x="319" y="19"/>
                    </a:lnTo>
                    <a:lnTo>
                      <a:pt x="320" y="19"/>
                    </a:lnTo>
                    <a:lnTo>
                      <a:pt x="322" y="20"/>
                    </a:lnTo>
                    <a:lnTo>
                      <a:pt x="323" y="21"/>
                    </a:lnTo>
                    <a:lnTo>
                      <a:pt x="325" y="22"/>
                    </a:lnTo>
                    <a:lnTo>
                      <a:pt x="326" y="22"/>
                    </a:lnTo>
                    <a:lnTo>
                      <a:pt x="328" y="23"/>
                    </a:lnTo>
                    <a:lnTo>
                      <a:pt x="329" y="24"/>
                    </a:lnTo>
                    <a:lnTo>
                      <a:pt x="331" y="25"/>
                    </a:lnTo>
                    <a:lnTo>
                      <a:pt x="332" y="26"/>
                    </a:lnTo>
                    <a:lnTo>
                      <a:pt x="334" y="27"/>
                    </a:lnTo>
                    <a:lnTo>
                      <a:pt x="336" y="27"/>
                    </a:lnTo>
                    <a:lnTo>
                      <a:pt x="337" y="28"/>
                    </a:lnTo>
                    <a:lnTo>
                      <a:pt x="339" y="28"/>
                    </a:lnTo>
                    <a:lnTo>
                      <a:pt x="340" y="29"/>
                    </a:lnTo>
                    <a:lnTo>
                      <a:pt x="342" y="29"/>
                    </a:lnTo>
                    <a:lnTo>
                      <a:pt x="344" y="30"/>
                    </a:lnTo>
                    <a:lnTo>
                      <a:pt x="347" y="31"/>
                    </a:lnTo>
                    <a:lnTo>
                      <a:pt x="349" y="31"/>
                    </a:lnTo>
                    <a:lnTo>
                      <a:pt x="350" y="29"/>
                    </a:lnTo>
                    <a:lnTo>
                      <a:pt x="352" y="28"/>
                    </a:lnTo>
                    <a:lnTo>
                      <a:pt x="354" y="27"/>
                    </a:lnTo>
                    <a:lnTo>
                      <a:pt x="356" y="26"/>
                    </a:lnTo>
                    <a:lnTo>
                      <a:pt x="357" y="24"/>
                    </a:lnTo>
                    <a:lnTo>
                      <a:pt x="358" y="23"/>
                    </a:lnTo>
                    <a:lnTo>
                      <a:pt x="360" y="22"/>
                    </a:lnTo>
                    <a:lnTo>
                      <a:pt x="361" y="21"/>
                    </a:lnTo>
                    <a:lnTo>
                      <a:pt x="363" y="20"/>
                    </a:lnTo>
                    <a:lnTo>
                      <a:pt x="364" y="19"/>
                    </a:lnTo>
                    <a:lnTo>
                      <a:pt x="365" y="18"/>
                    </a:lnTo>
                    <a:lnTo>
                      <a:pt x="366" y="17"/>
                    </a:lnTo>
                    <a:lnTo>
                      <a:pt x="367" y="16"/>
                    </a:lnTo>
                    <a:lnTo>
                      <a:pt x="368" y="15"/>
                    </a:lnTo>
                    <a:lnTo>
                      <a:pt x="369" y="14"/>
                    </a:lnTo>
                    <a:lnTo>
                      <a:pt x="370" y="13"/>
                    </a:lnTo>
                    <a:lnTo>
                      <a:pt x="371" y="13"/>
                    </a:lnTo>
                    <a:lnTo>
                      <a:pt x="372" y="12"/>
                    </a:lnTo>
                    <a:lnTo>
                      <a:pt x="372" y="11"/>
                    </a:lnTo>
                    <a:lnTo>
                      <a:pt x="373" y="10"/>
                    </a:lnTo>
                    <a:lnTo>
                      <a:pt x="374" y="9"/>
                    </a:lnTo>
                    <a:lnTo>
                      <a:pt x="375" y="8"/>
                    </a:lnTo>
                    <a:lnTo>
                      <a:pt x="376" y="7"/>
                    </a:lnTo>
                    <a:lnTo>
                      <a:pt x="376" y="6"/>
                    </a:lnTo>
                    <a:lnTo>
                      <a:pt x="376" y="5"/>
                    </a:lnTo>
                    <a:lnTo>
                      <a:pt x="377" y="5"/>
                    </a:lnTo>
                    <a:lnTo>
                      <a:pt x="377" y="4"/>
                    </a:lnTo>
                    <a:lnTo>
                      <a:pt x="377" y="3"/>
                    </a:lnTo>
                    <a:lnTo>
                      <a:pt x="377" y="2"/>
                    </a:lnTo>
                    <a:lnTo>
                      <a:pt x="378" y="1"/>
                    </a:lnTo>
                    <a:lnTo>
                      <a:pt x="378" y="0"/>
                    </a:lnTo>
                    <a:lnTo>
                      <a:pt x="376" y="0"/>
                    </a:lnTo>
                    <a:lnTo>
                      <a:pt x="374" y="1"/>
                    </a:lnTo>
                    <a:lnTo>
                      <a:pt x="372" y="1"/>
                    </a:lnTo>
                    <a:lnTo>
                      <a:pt x="370" y="1"/>
                    </a:lnTo>
                    <a:lnTo>
                      <a:pt x="368" y="1"/>
                    </a:lnTo>
                    <a:lnTo>
                      <a:pt x="365" y="1"/>
                    </a:lnTo>
                    <a:lnTo>
                      <a:pt x="363" y="1"/>
                    </a:lnTo>
                    <a:lnTo>
                      <a:pt x="361" y="2"/>
                    </a:lnTo>
                    <a:lnTo>
                      <a:pt x="358" y="2"/>
                    </a:lnTo>
                    <a:lnTo>
                      <a:pt x="356" y="2"/>
                    </a:lnTo>
                    <a:lnTo>
                      <a:pt x="354" y="2"/>
                    </a:lnTo>
                    <a:lnTo>
                      <a:pt x="351" y="2"/>
                    </a:lnTo>
                    <a:lnTo>
                      <a:pt x="348" y="2"/>
                    </a:lnTo>
                    <a:lnTo>
                      <a:pt x="345" y="2"/>
                    </a:lnTo>
                    <a:lnTo>
                      <a:pt x="343" y="2"/>
                    </a:lnTo>
                    <a:lnTo>
                      <a:pt x="340" y="2"/>
                    </a:lnTo>
                    <a:lnTo>
                      <a:pt x="337" y="3"/>
                    </a:lnTo>
                    <a:lnTo>
                      <a:pt x="334" y="3"/>
                    </a:lnTo>
                    <a:lnTo>
                      <a:pt x="331" y="3"/>
                    </a:lnTo>
                    <a:lnTo>
                      <a:pt x="328" y="3"/>
                    </a:lnTo>
                    <a:lnTo>
                      <a:pt x="325" y="3"/>
                    </a:lnTo>
                    <a:lnTo>
                      <a:pt x="322" y="3"/>
                    </a:lnTo>
                    <a:lnTo>
                      <a:pt x="319" y="4"/>
                    </a:lnTo>
                    <a:lnTo>
                      <a:pt x="316" y="4"/>
                    </a:lnTo>
                    <a:lnTo>
                      <a:pt x="313" y="4"/>
                    </a:lnTo>
                    <a:lnTo>
                      <a:pt x="310" y="4"/>
                    </a:lnTo>
                    <a:lnTo>
                      <a:pt x="307" y="5"/>
                    </a:lnTo>
                    <a:lnTo>
                      <a:pt x="304" y="5"/>
                    </a:lnTo>
                    <a:lnTo>
                      <a:pt x="301" y="5"/>
                    </a:lnTo>
                    <a:lnTo>
                      <a:pt x="297" y="6"/>
                    </a:lnTo>
                    <a:lnTo>
                      <a:pt x="294" y="7"/>
                    </a:lnTo>
                    <a:lnTo>
                      <a:pt x="291" y="7"/>
                    </a:lnTo>
                    <a:lnTo>
                      <a:pt x="288" y="8"/>
                    </a:lnTo>
                    <a:lnTo>
                      <a:pt x="285" y="9"/>
                    </a:lnTo>
                    <a:lnTo>
                      <a:pt x="282" y="9"/>
                    </a:lnTo>
                    <a:lnTo>
                      <a:pt x="279" y="10"/>
                    </a:lnTo>
                    <a:lnTo>
                      <a:pt x="276" y="11"/>
                    </a:lnTo>
                    <a:lnTo>
                      <a:pt x="273" y="11"/>
                    </a:lnTo>
                    <a:lnTo>
                      <a:pt x="270" y="12"/>
                    </a:lnTo>
                    <a:lnTo>
                      <a:pt x="267" y="13"/>
                    </a:lnTo>
                    <a:lnTo>
                      <a:pt x="264" y="13"/>
                    </a:lnTo>
                    <a:lnTo>
                      <a:pt x="261" y="14"/>
                    </a:lnTo>
                    <a:lnTo>
                      <a:pt x="258" y="15"/>
                    </a:lnTo>
                    <a:lnTo>
                      <a:pt x="255" y="15"/>
                    </a:lnTo>
                    <a:lnTo>
                      <a:pt x="252" y="16"/>
                    </a:lnTo>
                    <a:lnTo>
                      <a:pt x="250" y="17"/>
                    </a:lnTo>
                    <a:lnTo>
                      <a:pt x="247" y="18"/>
                    </a:lnTo>
                    <a:lnTo>
                      <a:pt x="244" y="18"/>
                    </a:lnTo>
                    <a:lnTo>
                      <a:pt x="241" y="19"/>
                    </a:lnTo>
                    <a:lnTo>
                      <a:pt x="238" y="19"/>
                    </a:lnTo>
                    <a:lnTo>
                      <a:pt x="235" y="20"/>
                    </a:lnTo>
                    <a:lnTo>
                      <a:pt x="231" y="21"/>
                    </a:lnTo>
                    <a:lnTo>
                      <a:pt x="229" y="21"/>
                    </a:lnTo>
                    <a:lnTo>
                      <a:pt x="225" y="22"/>
                    </a:lnTo>
                    <a:lnTo>
                      <a:pt x="222" y="22"/>
                    </a:lnTo>
                    <a:lnTo>
                      <a:pt x="218" y="23"/>
                    </a:lnTo>
                    <a:lnTo>
                      <a:pt x="215" y="23"/>
                    </a:lnTo>
                    <a:lnTo>
                      <a:pt x="212" y="24"/>
                    </a:lnTo>
                    <a:lnTo>
                      <a:pt x="209" y="24"/>
                    </a:lnTo>
                    <a:lnTo>
                      <a:pt x="205" y="25"/>
                    </a:lnTo>
                    <a:lnTo>
                      <a:pt x="201" y="25"/>
                    </a:lnTo>
                    <a:lnTo>
                      <a:pt x="197" y="25"/>
                    </a:lnTo>
                    <a:lnTo>
                      <a:pt x="193" y="25"/>
                    </a:lnTo>
                    <a:lnTo>
                      <a:pt x="189" y="26"/>
                    </a:lnTo>
                    <a:lnTo>
                      <a:pt x="186" y="26"/>
                    </a:lnTo>
                    <a:lnTo>
                      <a:pt x="182" y="26"/>
                    </a:lnTo>
                    <a:lnTo>
                      <a:pt x="179" y="26"/>
                    </a:lnTo>
                    <a:lnTo>
                      <a:pt x="175" y="26"/>
                    </a:lnTo>
                    <a:lnTo>
                      <a:pt x="172" y="26"/>
                    </a:lnTo>
                    <a:lnTo>
                      <a:pt x="168" y="26"/>
                    </a:lnTo>
                    <a:lnTo>
                      <a:pt x="166" y="26"/>
                    </a:lnTo>
                    <a:lnTo>
                      <a:pt x="163" y="26"/>
                    </a:lnTo>
                    <a:lnTo>
                      <a:pt x="160" y="25"/>
                    </a:lnTo>
                    <a:lnTo>
                      <a:pt x="157" y="25"/>
                    </a:lnTo>
                    <a:lnTo>
                      <a:pt x="154" y="25"/>
                    </a:lnTo>
                    <a:lnTo>
                      <a:pt x="150" y="24"/>
                    </a:lnTo>
                    <a:lnTo>
                      <a:pt x="148" y="24"/>
                    </a:lnTo>
                    <a:lnTo>
                      <a:pt x="145" y="23"/>
                    </a:lnTo>
                    <a:lnTo>
                      <a:pt x="142" y="23"/>
                    </a:lnTo>
                    <a:lnTo>
                      <a:pt x="139" y="22"/>
                    </a:lnTo>
                    <a:lnTo>
                      <a:pt x="137" y="22"/>
                    </a:lnTo>
                    <a:lnTo>
                      <a:pt x="134" y="21"/>
                    </a:lnTo>
                    <a:lnTo>
                      <a:pt x="131" y="21"/>
                    </a:lnTo>
                    <a:lnTo>
                      <a:pt x="128" y="20"/>
                    </a:lnTo>
                    <a:lnTo>
                      <a:pt x="126" y="19"/>
                    </a:lnTo>
                    <a:lnTo>
                      <a:pt x="123" y="19"/>
                    </a:lnTo>
                    <a:lnTo>
                      <a:pt x="120" y="18"/>
                    </a:lnTo>
                    <a:lnTo>
                      <a:pt x="117" y="18"/>
                    </a:lnTo>
                    <a:lnTo>
                      <a:pt x="115" y="17"/>
                    </a:lnTo>
                    <a:lnTo>
                      <a:pt x="112" y="17"/>
                    </a:lnTo>
                    <a:lnTo>
                      <a:pt x="109" y="16"/>
                    </a:lnTo>
                    <a:lnTo>
                      <a:pt x="106" y="16"/>
                    </a:lnTo>
                    <a:lnTo>
                      <a:pt x="104" y="15"/>
                    </a:lnTo>
                    <a:lnTo>
                      <a:pt x="101" y="15"/>
                    </a:lnTo>
                    <a:lnTo>
                      <a:pt x="98" y="14"/>
                    </a:lnTo>
                    <a:lnTo>
                      <a:pt x="95" y="13"/>
                    </a:lnTo>
                    <a:lnTo>
                      <a:pt x="92" y="13"/>
                    </a:lnTo>
                    <a:lnTo>
                      <a:pt x="89" y="13"/>
                    </a:lnTo>
                    <a:lnTo>
                      <a:pt x="86" y="13"/>
                    </a:lnTo>
                    <a:lnTo>
                      <a:pt x="83" y="12"/>
                    </a:lnTo>
                    <a:lnTo>
                      <a:pt x="80" y="11"/>
                    </a:lnTo>
                    <a:lnTo>
                      <a:pt x="77" y="11"/>
                    </a:lnTo>
                    <a:lnTo>
                      <a:pt x="74" y="10"/>
                    </a:lnTo>
                    <a:lnTo>
                      <a:pt x="71" y="9"/>
                    </a:lnTo>
                    <a:lnTo>
                      <a:pt x="68" y="9"/>
                    </a:lnTo>
                    <a:lnTo>
                      <a:pt x="64" y="9"/>
                    </a:lnTo>
                    <a:lnTo>
                      <a:pt x="61" y="8"/>
                    </a:lnTo>
                    <a:lnTo>
                      <a:pt x="58" y="7"/>
                    </a:lnTo>
                    <a:lnTo>
                      <a:pt x="55" y="6"/>
                    </a:lnTo>
                    <a:lnTo>
                      <a:pt x="52" y="5"/>
                    </a:lnTo>
                    <a:lnTo>
                      <a:pt x="49" y="5"/>
                    </a:lnTo>
                    <a:lnTo>
                      <a:pt x="45" y="4"/>
                    </a:lnTo>
                    <a:lnTo>
                      <a:pt x="42" y="4"/>
                    </a:lnTo>
                    <a:lnTo>
                      <a:pt x="39" y="3"/>
                    </a:lnTo>
                    <a:lnTo>
                      <a:pt x="36" y="3"/>
                    </a:lnTo>
                    <a:lnTo>
                      <a:pt x="33" y="2"/>
                    </a:lnTo>
                    <a:lnTo>
                      <a:pt x="30" y="2"/>
                    </a:lnTo>
                    <a:lnTo>
                      <a:pt x="27" y="1"/>
                    </a:lnTo>
                    <a:lnTo>
                      <a:pt x="23" y="1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1" y="5"/>
                    </a:lnTo>
                    <a:lnTo>
                      <a:pt x="23" y="6"/>
                    </a:lnTo>
                    <a:lnTo>
                      <a:pt x="24" y="7"/>
                    </a:lnTo>
                    <a:lnTo>
                      <a:pt x="25" y="8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29" y="10"/>
                    </a:lnTo>
                    <a:lnTo>
                      <a:pt x="30" y="11"/>
                    </a:lnTo>
                    <a:lnTo>
                      <a:pt x="31" y="12"/>
                    </a:lnTo>
                    <a:lnTo>
                      <a:pt x="32" y="13"/>
                    </a:lnTo>
                    <a:lnTo>
                      <a:pt x="32" y="14"/>
                    </a:lnTo>
                    <a:lnTo>
                      <a:pt x="33" y="15"/>
                    </a:lnTo>
                    <a:lnTo>
                      <a:pt x="34" y="17"/>
                    </a:lnTo>
                    <a:lnTo>
                      <a:pt x="34" y="18"/>
                    </a:lnTo>
                    <a:lnTo>
                      <a:pt x="35" y="19"/>
                    </a:lnTo>
                    <a:lnTo>
                      <a:pt x="35" y="21"/>
                    </a:lnTo>
                    <a:lnTo>
                      <a:pt x="36" y="22"/>
                    </a:lnTo>
                    <a:lnTo>
                      <a:pt x="36" y="23"/>
                    </a:lnTo>
                    <a:lnTo>
                      <a:pt x="36" y="25"/>
                    </a:lnTo>
                    <a:lnTo>
                      <a:pt x="36" y="27"/>
                    </a:lnTo>
                    <a:lnTo>
                      <a:pt x="37" y="27"/>
                    </a:lnTo>
                    <a:lnTo>
                      <a:pt x="38" y="28"/>
                    </a:lnTo>
                    <a:lnTo>
                      <a:pt x="38" y="29"/>
                    </a:lnTo>
                    <a:lnTo>
                      <a:pt x="39" y="29"/>
                    </a:lnTo>
                    <a:lnTo>
                      <a:pt x="40" y="29"/>
                    </a:lnTo>
                    <a:lnTo>
                      <a:pt x="40" y="30"/>
                    </a:lnTo>
                    <a:lnTo>
                      <a:pt x="41" y="30"/>
                    </a:lnTo>
                    <a:lnTo>
                      <a:pt x="42" y="31"/>
                    </a:lnTo>
                    <a:lnTo>
                      <a:pt x="43" y="31"/>
                    </a:lnTo>
                    <a:lnTo>
                      <a:pt x="44" y="31"/>
                    </a:lnTo>
                    <a:lnTo>
                      <a:pt x="45" y="31"/>
                    </a:lnTo>
                    <a:lnTo>
                      <a:pt x="46" y="31"/>
                    </a:lnTo>
                    <a:lnTo>
                      <a:pt x="46" y="32"/>
                    </a:lnTo>
                    <a:lnTo>
                      <a:pt x="47" y="32"/>
                    </a:lnTo>
                    <a:lnTo>
                      <a:pt x="48" y="32"/>
                    </a:lnTo>
                    <a:lnTo>
                      <a:pt x="49" y="32"/>
                    </a:lnTo>
                    <a:lnTo>
                      <a:pt x="50" y="31"/>
                    </a:lnTo>
                    <a:lnTo>
                      <a:pt x="51" y="31"/>
                    </a:lnTo>
                    <a:lnTo>
                      <a:pt x="52" y="31"/>
                    </a:lnTo>
                    <a:lnTo>
                      <a:pt x="53" y="31"/>
                    </a:lnTo>
                    <a:lnTo>
                      <a:pt x="54" y="31"/>
                    </a:lnTo>
                    <a:lnTo>
                      <a:pt x="55" y="31"/>
                    </a:lnTo>
                    <a:lnTo>
                      <a:pt x="56" y="30"/>
                    </a:lnTo>
                    <a:lnTo>
                      <a:pt x="57" y="29"/>
                    </a:lnTo>
                    <a:lnTo>
                      <a:pt x="58" y="29"/>
                    </a:lnTo>
                    <a:lnTo>
                      <a:pt x="59" y="28"/>
                    </a:lnTo>
                    <a:lnTo>
                      <a:pt x="61" y="28"/>
                    </a:lnTo>
                    <a:lnTo>
                      <a:pt x="62" y="27"/>
                    </a:lnTo>
                    <a:lnTo>
                      <a:pt x="63" y="27"/>
                    </a:lnTo>
                    <a:lnTo>
                      <a:pt x="63" y="26"/>
                    </a:lnTo>
                    <a:lnTo>
                      <a:pt x="63" y="25"/>
                    </a:lnTo>
                    <a:lnTo>
                      <a:pt x="64" y="25"/>
                    </a:lnTo>
                    <a:lnTo>
                      <a:pt x="64" y="24"/>
                    </a:lnTo>
                    <a:lnTo>
                      <a:pt x="65" y="24"/>
                    </a:lnTo>
                    <a:lnTo>
                      <a:pt x="65" y="23"/>
                    </a:lnTo>
                    <a:lnTo>
                      <a:pt x="66" y="22"/>
                    </a:lnTo>
                    <a:lnTo>
                      <a:pt x="67" y="22"/>
                    </a:lnTo>
                    <a:lnTo>
                      <a:pt x="67" y="21"/>
                    </a:lnTo>
                    <a:lnTo>
                      <a:pt x="68" y="20"/>
                    </a:lnTo>
                    <a:lnTo>
                      <a:pt x="68" y="19"/>
                    </a:lnTo>
                    <a:lnTo>
                      <a:pt x="69" y="19"/>
                    </a:lnTo>
                    <a:lnTo>
                      <a:pt x="69" y="18"/>
                    </a:lnTo>
                    <a:lnTo>
                      <a:pt x="70" y="18"/>
                    </a:lnTo>
                    <a:lnTo>
                      <a:pt x="70" y="17"/>
                    </a:lnTo>
                    <a:lnTo>
                      <a:pt x="71" y="17"/>
                    </a:lnTo>
                    <a:lnTo>
                      <a:pt x="72" y="17"/>
                    </a:lnTo>
                    <a:lnTo>
                      <a:pt x="73" y="17"/>
                    </a:lnTo>
                    <a:lnTo>
                      <a:pt x="74" y="16"/>
                    </a:lnTo>
                    <a:lnTo>
                      <a:pt x="76" y="16"/>
                    </a:lnTo>
                    <a:lnTo>
                      <a:pt x="77" y="16"/>
                    </a:lnTo>
                    <a:lnTo>
                      <a:pt x="78" y="16"/>
                    </a:lnTo>
                    <a:lnTo>
                      <a:pt x="79" y="16"/>
                    </a:lnTo>
                    <a:lnTo>
                      <a:pt x="80" y="16"/>
                    </a:lnTo>
                    <a:lnTo>
                      <a:pt x="82" y="16"/>
                    </a:lnTo>
                    <a:lnTo>
                      <a:pt x="83" y="16"/>
                    </a:lnTo>
                    <a:lnTo>
                      <a:pt x="84" y="16"/>
                    </a:lnTo>
                    <a:lnTo>
                      <a:pt x="86" y="16"/>
                    </a:lnTo>
                    <a:lnTo>
                      <a:pt x="87" y="16"/>
                    </a:lnTo>
                    <a:lnTo>
                      <a:pt x="88" y="17"/>
                    </a:lnTo>
                    <a:lnTo>
                      <a:pt x="89" y="17"/>
                    </a:lnTo>
                    <a:lnTo>
                      <a:pt x="90" y="17"/>
                    </a:lnTo>
                    <a:lnTo>
                      <a:pt x="91" y="17"/>
                    </a:lnTo>
                    <a:lnTo>
                      <a:pt x="92" y="18"/>
                    </a:lnTo>
                    <a:lnTo>
                      <a:pt x="93" y="18"/>
                    </a:lnTo>
                    <a:lnTo>
                      <a:pt x="94" y="18"/>
                    </a:lnTo>
                    <a:lnTo>
                      <a:pt x="95" y="18"/>
                    </a:lnTo>
                    <a:lnTo>
                      <a:pt x="96" y="19"/>
                    </a:lnTo>
                    <a:lnTo>
                      <a:pt x="97" y="20"/>
                    </a:lnTo>
                    <a:lnTo>
                      <a:pt x="98" y="20"/>
                    </a:lnTo>
                    <a:lnTo>
                      <a:pt x="99" y="21"/>
                    </a:lnTo>
                    <a:lnTo>
                      <a:pt x="100" y="22"/>
                    </a:lnTo>
                    <a:lnTo>
                      <a:pt x="101" y="22"/>
                    </a:lnTo>
                    <a:lnTo>
                      <a:pt x="102" y="23"/>
                    </a:lnTo>
                    <a:lnTo>
                      <a:pt x="103" y="24"/>
                    </a:lnTo>
                    <a:lnTo>
                      <a:pt x="103" y="25"/>
                    </a:lnTo>
                    <a:lnTo>
                      <a:pt x="103" y="26"/>
                    </a:lnTo>
                    <a:lnTo>
                      <a:pt x="103" y="27"/>
                    </a:lnTo>
                    <a:lnTo>
                      <a:pt x="102" y="27"/>
                    </a:lnTo>
                    <a:lnTo>
                      <a:pt x="102" y="28"/>
                    </a:lnTo>
                    <a:lnTo>
                      <a:pt x="102" y="29"/>
                    </a:lnTo>
                    <a:lnTo>
                      <a:pt x="102" y="30"/>
                    </a:lnTo>
                    <a:lnTo>
                      <a:pt x="102" y="31"/>
                    </a:lnTo>
                    <a:lnTo>
                      <a:pt x="102" y="32"/>
                    </a:lnTo>
                    <a:lnTo>
                      <a:pt x="101" y="32"/>
                    </a:lnTo>
                    <a:lnTo>
                      <a:pt x="101" y="33"/>
                    </a:lnTo>
                    <a:lnTo>
                      <a:pt x="101" y="34"/>
                    </a:lnTo>
                    <a:lnTo>
                      <a:pt x="101" y="35"/>
                    </a:lnTo>
                    <a:lnTo>
                      <a:pt x="102" y="36"/>
                    </a:lnTo>
                    <a:lnTo>
                      <a:pt x="102" y="37"/>
                    </a:lnTo>
                    <a:lnTo>
                      <a:pt x="103" y="38"/>
                    </a:lnTo>
                    <a:lnTo>
                      <a:pt x="103" y="39"/>
                    </a:lnTo>
                    <a:lnTo>
                      <a:pt x="104" y="39"/>
                    </a:lnTo>
                    <a:lnTo>
                      <a:pt x="104" y="40"/>
                    </a:lnTo>
                    <a:lnTo>
                      <a:pt x="105" y="40"/>
                    </a:lnTo>
                    <a:lnTo>
                      <a:pt x="106" y="41"/>
                    </a:lnTo>
                    <a:lnTo>
                      <a:pt x="107" y="42"/>
                    </a:lnTo>
                    <a:lnTo>
                      <a:pt x="109" y="43"/>
                    </a:lnTo>
                    <a:lnTo>
                      <a:pt x="110" y="44"/>
                    </a:lnTo>
                    <a:lnTo>
                      <a:pt x="112" y="44"/>
                    </a:lnTo>
                    <a:lnTo>
                      <a:pt x="114" y="45"/>
                    </a:lnTo>
                    <a:lnTo>
                      <a:pt x="115" y="45"/>
                    </a:lnTo>
                    <a:lnTo>
                      <a:pt x="117" y="45"/>
                    </a:lnTo>
                    <a:lnTo>
                      <a:pt x="118" y="46"/>
                    </a:lnTo>
                    <a:lnTo>
                      <a:pt x="120" y="46"/>
                    </a:lnTo>
                    <a:lnTo>
                      <a:pt x="121" y="47"/>
                    </a:lnTo>
                    <a:lnTo>
                      <a:pt x="123" y="47"/>
                    </a:lnTo>
                    <a:lnTo>
                      <a:pt x="124" y="47"/>
                    </a:lnTo>
                    <a:lnTo>
                      <a:pt x="126" y="47"/>
                    </a:lnTo>
                    <a:lnTo>
                      <a:pt x="127" y="47"/>
                    </a:lnTo>
                    <a:lnTo>
                      <a:pt x="129" y="47"/>
                    </a:lnTo>
                    <a:lnTo>
                      <a:pt x="130" y="47"/>
                    </a:lnTo>
                    <a:lnTo>
                      <a:pt x="132" y="47"/>
                    </a:lnTo>
                    <a:lnTo>
                      <a:pt x="133" y="47"/>
                    </a:lnTo>
                    <a:lnTo>
                      <a:pt x="135" y="47"/>
                    </a:lnTo>
                    <a:lnTo>
                      <a:pt x="136" y="47"/>
                    </a:lnTo>
                    <a:lnTo>
                      <a:pt x="138" y="47"/>
                    </a:lnTo>
                    <a:lnTo>
                      <a:pt x="139" y="47"/>
                    </a:lnTo>
                    <a:lnTo>
                      <a:pt x="141" y="47"/>
                    </a:lnTo>
                    <a:lnTo>
                      <a:pt x="142" y="47"/>
                    </a:lnTo>
                    <a:lnTo>
                      <a:pt x="144" y="47"/>
                    </a:lnTo>
                    <a:lnTo>
                      <a:pt x="146" y="47"/>
                    </a:lnTo>
                    <a:lnTo>
                      <a:pt x="147" y="47"/>
                    </a:lnTo>
                    <a:lnTo>
                      <a:pt x="148" y="47"/>
                    </a:lnTo>
                    <a:lnTo>
                      <a:pt x="150" y="47"/>
                    </a:lnTo>
                    <a:lnTo>
                      <a:pt x="151" y="47"/>
                    </a:lnTo>
                    <a:lnTo>
                      <a:pt x="153" y="47"/>
                    </a:lnTo>
                    <a:lnTo>
                      <a:pt x="153" y="48"/>
                    </a:lnTo>
                    <a:lnTo>
                      <a:pt x="154" y="48"/>
                    </a:lnTo>
                    <a:lnTo>
                      <a:pt x="154" y="49"/>
                    </a:lnTo>
                    <a:lnTo>
                      <a:pt x="155" y="49"/>
                    </a:lnTo>
                    <a:lnTo>
                      <a:pt x="156" y="49"/>
                    </a:lnTo>
                    <a:lnTo>
                      <a:pt x="157" y="50"/>
                    </a:lnTo>
                    <a:lnTo>
                      <a:pt x="158" y="51"/>
                    </a:lnTo>
                    <a:lnTo>
                      <a:pt x="159" y="51"/>
                    </a:lnTo>
                    <a:lnTo>
                      <a:pt x="160" y="51"/>
                    </a:lnTo>
                    <a:lnTo>
                      <a:pt x="161" y="51"/>
                    </a:lnTo>
                    <a:lnTo>
                      <a:pt x="162" y="52"/>
                    </a:lnTo>
                    <a:lnTo>
                      <a:pt x="163" y="52"/>
                    </a:lnTo>
                    <a:lnTo>
                      <a:pt x="164" y="52"/>
                    </a:lnTo>
                    <a:lnTo>
                      <a:pt x="165" y="53"/>
                    </a:lnTo>
                    <a:lnTo>
                      <a:pt x="166" y="53"/>
                    </a:lnTo>
                    <a:lnTo>
                      <a:pt x="168" y="53"/>
                    </a:lnTo>
                    <a:lnTo>
                      <a:pt x="169" y="53"/>
                    </a:lnTo>
                    <a:lnTo>
                      <a:pt x="171" y="53"/>
                    </a:lnTo>
                    <a:lnTo>
                      <a:pt x="172" y="53"/>
                    </a:lnTo>
                    <a:lnTo>
                      <a:pt x="173" y="54"/>
                    </a:lnTo>
                    <a:lnTo>
                      <a:pt x="174" y="54"/>
                    </a:lnTo>
                    <a:lnTo>
                      <a:pt x="175" y="54"/>
                    </a:lnTo>
                    <a:lnTo>
                      <a:pt x="177" y="54"/>
                    </a:lnTo>
                    <a:lnTo>
                      <a:pt x="178" y="54"/>
                    </a:lnTo>
                    <a:lnTo>
                      <a:pt x="179" y="54"/>
                    </a:lnTo>
                    <a:lnTo>
                      <a:pt x="180" y="54"/>
                    </a:lnTo>
                    <a:lnTo>
                      <a:pt x="181" y="54"/>
                    </a:lnTo>
                    <a:lnTo>
                      <a:pt x="183" y="54"/>
                    </a:lnTo>
                    <a:lnTo>
                      <a:pt x="184" y="54"/>
                    </a:lnTo>
                    <a:lnTo>
                      <a:pt x="185" y="54"/>
                    </a:lnTo>
                  </a:path>
                </a:pathLst>
              </a:custGeom>
              <a:solidFill>
                <a:srgbClr val="A38C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64" name="Freeform 110"/>
              <p:cNvSpPr>
                <a:spLocks noChangeAspect="1"/>
              </p:cNvSpPr>
              <p:nvPr/>
            </p:nvSpPr>
            <p:spPr bwMode="auto">
              <a:xfrm>
                <a:off x="5394" y="1721"/>
                <a:ext cx="498" cy="392"/>
              </a:xfrm>
              <a:custGeom>
                <a:avLst/>
                <a:gdLst>
                  <a:gd name="T0" fmla="*/ 482 w 496"/>
                  <a:gd name="T1" fmla="*/ 13 h 392"/>
                  <a:gd name="T2" fmla="*/ 492 w 496"/>
                  <a:gd name="T3" fmla="*/ 28 h 392"/>
                  <a:gd name="T4" fmla="*/ 497 w 496"/>
                  <a:gd name="T5" fmla="*/ 46 h 392"/>
                  <a:gd name="T6" fmla="*/ 500 w 496"/>
                  <a:gd name="T7" fmla="*/ 68 h 392"/>
                  <a:gd name="T8" fmla="*/ 505 w 496"/>
                  <a:gd name="T9" fmla="*/ 90 h 392"/>
                  <a:gd name="T10" fmla="*/ 509 w 496"/>
                  <a:gd name="T11" fmla="*/ 118 h 392"/>
                  <a:gd name="T12" fmla="*/ 510 w 496"/>
                  <a:gd name="T13" fmla="*/ 151 h 392"/>
                  <a:gd name="T14" fmla="*/ 511 w 496"/>
                  <a:gd name="T15" fmla="*/ 164 h 392"/>
                  <a:gd name="T16" fmla="*/ 507 w 496"/>
                  <a:gd name="T17" fmla="*/ 198 h 392"/>
                  <a:gd name="T18" fmla="*/ 512 w 496"/>
                  <a:gd name="T19" fmla="*/ 263 h 392"/>
                  <a:gd name="T20" fmla="*/ 516 w 496"/>
                  <a:gd name="T21" fmla="*/ 326 h 392"/>
                  <a:gd name="T22" fmla="*/ 533 w 496"/>
                  <a:gd name="T23" fmla="*/ 344 h 392"/>
                  <a:gd name="T24" fmla="*/ 530 w 496"/>
                  <a:gd name="T25" fmla="*/ 360 h 392"/>
                  <a:gd name="T26" fmla="*/ 520 w 496"/>
                  <a:gd name="T27" fmla="*/ 362 h 392"/>
                  <a:gd name="T28" fmla="*/ 510 w 496"/>
                  <a:gd name="T29" fmla="*/ 363 h 392"/>
                  <a:gd name="T30" fmla="*/ 480 w 496"/>
                  <a:gd name="T31" fmla="*/ 382 h 392"/>
                  <a:gd name="T32" fmla="*/ 436 w 496"/>
                  <a:gd name="T33" fmla="*/ 384 h 392"/>
                  <a:gd name="T34" fmla="*/ 386 w 496"/>
                  <a:gd name="T35" fmla="*/ 389 h 392"/>
                  <a:gd name="T36" fmla="*/ 336 w 496"/>
                  <a:gd name="T37" fmla="*/ 391 h 392"/>
                  <a:gd name="T38" fmla="*/ 293 w 496"/>
                  <a:gd name="T39" fmla="*/ 386 h 392"/>
                  <a:gd name="T40" fmla="*/ 238 w 496"/>
                  <a:gd name="T41" fmla="*/ 385 h 392"/>
                  <a:gd name="T42" fmla="*/ 162 w 496"/>
                  <a:gd name="T43" fmla="*/ 386 h 392"/>
                  <a:gd name="T44" fmla="*/ 75 w 496"/>
                  <a:gd name="T45" fmla="*/ 376 h 392"/>
                  <a:gd name="T46" fmla="*/ 44 w 496"/>
                  <a:gd name="T47" fmla="*/ 367 h 392"/>
                  <a:gd name="T48" fmla="*/ 28 w 496"/>
                  <a:gd name="T49" fmla="*/ 356 h 392"/>
                  <a:gd name="T50" fmla="*/ 15 w 496"/>
                  <a:gd name="T51" fmla="*/ 346 h 392"/>
                  <a:gd name="T52" fmla="*/ 4 w 496"/>
                  <a:gd name="T53" fmla="*/ 337 h 392"/>
                  <a:gd name="T54" fmla="*/ 0 w 496"/>
                  <a:gd name="T55" fmla="*/ 330 h 392"/>
                  <a:gd name="T56" fmla="*/ 6 w 496"/>
                  <a:gd name="T57" fmla="*/ 325 h 392"/>
                  <a:gd name="T58" fmla="*/ 22 w 496"/>
                  <a:gd name="T59" fmla="*/ 314 h 392"/>
                  <a:gd name="T60" fmla="*/ 24 w 496"/>
                  <a:gd name="T61" fmla="*/ 327 h 392"/>
                  <a:gd name="T62" fmla="*/ 46 w 496"/>
                  <a:gd name="T63" fmla="*/ 341 h 392"/>
                  <a:gd name="T64" fmla="*/ 83 w 496"/>
                  <a:gd name="T65" fmla="*/ 361 h 392"/>
                  <a:gd name="T66" fmla="*/ 150 w 496"/>
                  <a:gd name="T67" fmla="*/ 370 h 392"/>
                  <a:gd name="T68" fmla="*/ 224 w 496"/>
                  <a:gd name="T69" fmla="*/ 358 h 392"/>
                  <a:gd name="T70" fmla="*/ 269 w 496"/>
                  <a:gd name="T71" fmla="*/ 340 h 392"/>
                  <a:gd name="T72" fmla="*/ 300 w 496"/>
                  <a:gd name="T73" fmla="*/ 346 h 392"/>
                  <a:gd name="T74" fmla="*/ 327 w 496"/>
                  <a:gd name="T75" fmla="*/ 361 h 392"/>
                  <a:gd name="T76" fmla="*/ 353 w 496"/>
                  <a:gd name="T77" fmla="*/ 370 h 392"/>
                  <a:gd name="T78" fmla="*/ 390 w 496"/>
                  <a:gd name="T79" fmla="*/ 367 h 392"/>
                  <a:gd name="T80" fmla="*/ 419 w 496"/>
                  <a:gd name="T81" fmla="*/ 328 h 392"/>
                  <a:gd name="T82" fmla="*/ 390 w 496"/>
                  <a:gd name="T83" fmla="*/ 311 h 392"/>
                  <a:gd name="T84" fmla="*/ 384 w 496"/>
                  <a:gd name="T85" fmla="*/ 284 h 392"/>
                  <a:gd name="T86" fmla="*/ 408 w 496"/>
                  <a:gd name="T87" fmla="*/ 275 h 392"/>
                  <a:gd name="T88" fmla="*/ 419 w 496"/>
                  <a:gd name="T89" fmla="*/ 260 h 392"/>
                  <a:gd name="T90" fmla="*/ 388 w 496"/>
                  <a:gd name="T91" fmla="*/ 251 h 392"/>
                  <a:gd name="T92" fmla="*/ 374 w 496"/>
                  <a:gd name="T93" fmla="*/ 242 h 392"/>
                  <a:gd name="T94" fmla="*/ 374 w 496"/>
                  <a:gd name="T95" fmla="*/ 229 h 392"/>
                  <a:gd name="T96" fmla="*/ 394 w 496"/>
                  <a:gd name="T97" fmla="*/ 210 h 392"/>
                  <a:gd name="T98" fmla="*/ 414 w 496"/>
                  <a:gd name="T99" fmla="*/ 183 h 392"/>
                  <a:gd name="T100" fmla="*/ 442 w 496"/>
                  <a:gd name="T101" fmla="*/ 169 h 392"/>
                  <a:gd name="T102" fmla="*/ 454 w 496"/>
                  <a:gd name="T103" fmla="*/ 156 h 392"/>
                  <a:gd name="T104" fmla="*/ 450 w 496"/>
                  <a:gd name="T105" fmla="*/ 144 h 392"/>
                  <a:gd name="T106" fmla="*/ 444 w 496"/>
                  <a:gd name="T107" fmla="*/ 123 h 392"/>
                  <a:gd name="T108" fmla="*/ 424 w 496"/>
                  <a:gd name="T109" fmla="*/ 108 h 392"/>
                  <a:gd name="T110" fmla="*/ 408 w 496"/>
                  <a:gd name="T111" fmla="*/ 89 h 392"/>
                  <a:gd name="T112" fmla="*/ 414 w 496"/>
                  <a:gd name="T113" fmla="*/ 67 h 392"/>
                  <a:gd name="T114" fmla="*/ 415 w 496"/>
                  <a:gd name="T115" fmla="*/ 50 h 392"/>
                  <a:gd name="T116" fmla="*/ 441 w 496"/>
                  <a:gd name="T117" fmla="*/ 47 h 392"/>
                  <a:gd name="T118" fmla="*/ 469 w 496"/>
                  <a:gd name="T119" fmla="*/ 36 h 392"/>
                  <a:gd name="T120" fmla="*/ 474 w 496"/>
                  <a:gd name="T121" fmla="*/ 15 h 39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96"/>
                  <a:gd name="T184" fmla="*/ 0 h 392"/>
                  <a:gd name="T185" fmla="*/ 496 w 496"/>
                  <a:gd name="T186" fmla="*/ 392 h 39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96" h="392">
                    <a:moveTo>
                      <a:pt x="435" y="0"/>
                    </a:moveTo>
                    <a:lnTo>
                      <a:pt x="435" y="0"/>
                    </a:lnTo>
                    <a:lnTo>
                      <a:pt x="435" y="1"/>
                    </a:lnTo>
                    <a:lnTo>
                      <a:pt x="435" y="2"/>
                    </a:lnTo>
                    <a:lnTo>
                      <a:pt x="435" y="3"/>
                    </a:lnTo>
                    <a:lnTo>
                      <a:pt x="436" y="4"/>
                    </a:lnTo>
                    <a:lnTo>
                      <a:pt x="436" y="5"/>
                    </a:lnTo>
                    <a:lnTo>
                      <a:pt x="437" y="6"/>
                    </a:lnTo>
                    <a:lnTo>
                      <a:pt x="437" y="7"/>
                    </a:lnTo>
                    <a:lnTo>
                      <a:pt x="438" y="8"/>
                    </a:lnTo>
                    <a:lnTo>
                      <a:pt x="439" y="9"/>
                    </a:lnTo>
                    <a:lnTo>
                      <a:pt x="439" y="10"/>
                    </a:lnTo>
                    <a:lnTo>
                      <a:pt x="440" y="11"/>
                    </a:lnTo>
                    <a:lnTo>
                      <a:pt x="441" y="12"/>
                    </a:lnTo>
                    <a:lnTo>
                      <a:pt x="442" y="13"/>
                    </a:lnTo>
                    <a:lnTo>
                      <a:pt x="442" y="14"/>
                    </a:lnTo>
                    <a:lnTo>
                      <a:pt x="443" y="16"/>
                    </a:lnTo>
                    <a:lnTo>
                      <a:pt x="444" y="16"/>
                    </a:lnTo>
                    <a:lnTo>
                      <a:pt x="445" y="18"/>
                    </a:lnTo>
                    <a:lnTo>
                      <a:pt x="445" y="19"/>
                    </a:lnTo>
                    <a:lnTo>
                      <a:pt x="446" y="20"/>
                    </a:lnTo>
                    <a:lnTo>
                      <a:pt x="447" y="21"/>
                    </a:lnTo>
                    <a:lnTo>
                      <a:pt x="448" y="22"/>
                    </a:lnTo>
                    <a:lnTo>
                      <a:pt x="448" y="23"/>
                    </a:lnTo>
                    <a:lnTo>
                      <a:pt x="449" y="24"/>
                    </a:lnTo>
                    <a:lnTo>
                      <a:pt x="450" y="25"/>
                    </a:lnTo>
                    <a:lnTo>
                      <a:pt x="450" y="26"/>
                    </a:lnTo>
                    <a:lnTo>
                      <a:pt x="451" y="27"/>
                    </a:lnTo>
                    <a:lnTo>
                      <a:pt x="452" y="28"/>
                    </a:lnTo>
                    <a:lnTo>
                      <a:pt x="452" y="30"/>
                    </a:lnTo>
                    <a:lnTo>
                      <a:pt x="453" y="30"/>
                    </a:lnTo>
                    <a:lnTo>
                      <a:pt x="453" y="31"/>
                    </a:lnTo>
                    <a:lnTo>
                      <a:pt x="453" y="32"/>
                    </a:lnTo>
                    <a:lnTo>
                      <a:pt x="454" y="33"/>
                    </a:lnTo>
                    <a:lnTo>
                      <a:pt x="454" y="34"/>
                    </a:lnTo>
                    <a:lnTo>
                      <a:pt x="454" y="36"/>
                    </a:lnTo>
                    <a:lnTo>
                      <a:pt x="455" y="37"/>
                    </a:lnTo>
                    <a:lnTo>
                      <a:pt x="455" y="38"/>
                    </a:lnTo>
                    <a:lnTo>
                      <a:pt x="455" y="39"/>
                    </a:lnTo>
                    <a:lnTo>
                      <a:pt x="456" y="41"/>
                    </a:lnTo>
                    <a:lnTo>
                      <a:pt x="456" y="42"/>
                    </a:lnTo>
                    <a:lnTo>
                      <a:pt x="456" y="43"/>
                    </a:lnTo>
                    <a:lnTo>
                      <a:pt x="457" y="45"/>
                    </a:lnTo>
                    <a:lnTo>
                      <a:pt x="457" y="46"/>
                    </a:lnTo>
                    <a:lnTo>
                      <a:pt x="457" y="48"/>
                    </a:lnTo>
                    <a:lnTo>
                      <a:pt x="458" y="49"/>
                    </a:lnTo>
                    <a:lnTo>
                      <a:pt x="458" y="50"/>
                    </a:lnTo>
                    <a:lnTo>
                      <a:pt x="458" y="52"/>
                    </a:lnTo>
                    <a:lnTo>
                      <a:pt x="459" y="53"/>
                    </a:lnTo>
                    <a:lnTo>
                      <a:pt x="459" y="55"/>
                    </a:lnTo>
                    <a:lnTo>
                      <a:pt x="459" y="56"/>
                    </a:lnTo>
                    <a:lnTo>
                      <a:pt x="459" y="58"/>
                    </a:lnTo>
                    <a:lnTo>
                      <a:pt x="459" y="59"/>
                    </a:lnTo>
                    <a:lnTo>
                      <a:pt x="460" y="61"/>
                    </a:lnTo>
                    <a:lnTo>
                      <a:pt x="460" y="62"/>
                    </a:lnTo>
                    <a:lnTo>
                      <a:pt x="460" y="64"/>
                    </a:lnTo>
                    <a:lnTo>
                      <a:pt x="460" y="65"/>
                    </a:lnTo>
                    <a:lnTo>
                      <a:pt x="460" y="66"/>
                    </a:lnTo>
                    <a:lnTo>
                      <a:pt x="460" y="68"/>
                    </a:lnTo>
                    <a:lnTo>
                      <a:pt x="461" y="69"/>
                    </a:lnTo>
                    <a:lnTo>
                      <a:pt x="461" y="70"/>
                    </a:lnTo>
                    <a:lnTo>
                      <a:pt x="461" y="72"/>
                    </a:lnTo>
                    <a:lnTo>
                      <a:pt x="461" y="73"/>
                    </a:lnTo>
                    <a:lnTo>
                      <a:pt x="461" y="74"/>
                    </a:lnTo>
                    <a:lnTo>
                      <a:pt x="461" y="76"/>
                    </a:lnTo>
                    <a:lnTo>
                      <a:pt x="462" y="77"/>
                    </a:lnTo>
                    <a:lnTo>
                      <a:pt x="462" y="78"/>
                    </a:lnTo>
                    <a:lnTo>
                      <a:pt x="463" y="80"/>
                    </a:lnTo>
                    <a:lnTo>
                      <a:pt x="463" y="82"/>
                    </a:lnTo>
                    <a:lnTo>
                      <a:pt x="464" y="83"/>
                    </a:lnTo>
                    <a:lnTo>
                      <a:pt x="464" y="85"/>
                    </a:lnTo>
                    <a:lnTo>
                      <a:pt x="464" y="86"/>
                    </a:lnTo>
                    <a:lnTo>
                      <a:pt x="465" y="88"/>
                    </a:lnTo>
                    <a:lnTo>
                      <a:pt x="465" y="90"/>
                    </a:lnTo>
                    <a:lnTo>
                      <a:pt x="466" y="91"/>
                    </a:lnTo>
                    <a:lnTo>
                      <a:pt x="466" y="93"/>
                    </a:lnTo>
                    <a:lnTo>
                      <a:pt x="466" y="95"/>
                    </a:lnTo>
                    <a:lnTo>
                      <a:pt x="467" y="97"/>
                    </a:lnTo>
                    <a:lnTo>
                      <a:pt x="467" y="98"/>
                    </a:lnTo>
                    <a:lnTo>
                      <a:pt x="467" y="100"/>
                    </a:lnTo>
                    <a:lnTo>
                      <a:pt x="468" y="102"/>
                    </a:lnTo>
                    <a:lnTo>
                      <a:pt x="468" y="104"/>
                    </a:lnTo>
                    <a:lnTo>
                      <a:pt x="468" y="106"/>
                    </a:lnTo>
                    <a:lnTo>
                      <a:pt x="468" y="108"/>
                    </a:lnTo>
                    <a:lnTo>
                      <a:pt x="468" y="110"/>
                    </a:lnTo>
                    <a:lnTo>
                      <a:pt x="468" y="112"/>
                    </a:lnTo>
                    <a:lnTo>
                      <a:pt x="469" y="114"/>
                    </a:lnTo>
                    <a:lnTo>
                      <a:pt x="469" y="116"/>
                    </a:lnTo>
                    <a:lnTo>
                      <a:pt x="469" y="118"/>
                    </a:lnTo>
                    <a:lnTo>
                      <a:pt x="469" y="120"/>
                    </a:lnTo>
                    <a:lnTo>
                      <a:pt x="469" y="122"/>
                    </a:lnTo>
                    <a:lnTo>
                      <a:pt x="469" y="125"/>
                    </a:lnTo>
                    <a:lnTo>
                      <a:pt x="469" y="127"/>
                    </a:lnTo>
                    <a:lnTo>
                      <a:pt x="469" y="129"/>
                    </a:lnTo>
                    <a:lnTo>
                      <a:pt x="469" y="131"/>
                    </a:lnTo>
                    <a:lnTo>
                      <a:pt x="469" y="134"/>
                    </a:lnTo>
                    <a:lnTo>
                      <a:pt x="469" y="136"/>
                    </a:lnTo>
                    <a:lnTo>
                      <a:pt x="469" y="139"/>
                    </a:lnTo>
                    <a:lnTo>
                      <a:pt x="469" y="141"/>
                    </a:lnTo>
                    <a:lnTo>
                      <a:pt x="469" y="144"/>
                    </a:lnTo>
                    <a:lnTo>
                      <a:pt x="469" y="145"/>
                    </a:lnTo>
                    <a:lnTo>
                      <a:pt x="469" y="147"/>
                    </a:lnTo>
                    <a:lnTo>
                      <a:pt x="469" y="149"/>
                    </a:lnTo>
                    <a:lnTo>
                      <a:pt x="470" y="151"/>
                    </a:lnTo>
                    <a:lnTo>
                      <a:pt x="470" y="152"/>
                    </a:lnTo>
                    <a:lnTo>
                      <a:pt x="470" y="153"/>
                    </a:lnTo>
                    <a:lnTo>
                      <a:pt x="470" y="154"/>
                    </a:lnTo>
                    <a:lnTo>
                      <a:pt x="470" y="155"/>
                    </a:lnTo>
                    <a:lnTo>
                      <a:pt x="470" y="156"/>
                    </a:lnTo>
                    <a:lnTo>
                      <a:pt x="470" y="157"/>
                    </a:lnTo>
                    <a:lnTo>
                      <a:pt x="470" y="158"/>
                    </a:lnTo>
                    <a:lnTo>
                      <a:pt x="470" y="159"/>
                    </a:lnTo>
                    <a:lnTo>
                      <a:pt x="470" y="160"/>
                    </a:lnTo>
                    <a:lnTo>
                      <a:pt x="470" y="161"/>
                    </a:lnTo>
                    <a:lnTo>
                      <a:pt x="470" y="162"/>
                    </a:lnTo>
                    <a:lnTo>
                      <a:pt x="471" y="163"/>
                    </a:lnTo>
                    <a:lnTo>
                      <a:pt x="471" y="164"/>
                    </a:lnTo>
                    <a:lnTo>
                      <a:pt x="471" y="165"/>
                    </a:lnTo>
                    <a:lnTo>
                      <a:pt x="471" y="166"/>
                    </a:lnTo>
                    <a:lnTo>
                      <a:pt x="470" y="167"/>
                    </a:lnTo>
                    <a:lnTo>
                      <a:pt x="470" y="168"/>
                    </a:lnTo>
                    <a:lnTo>
                      <a:pt x="470" y="169"/>
                    </a:lnTo>
                    <a:lnTo>
                      <a:pt x="470" y="171"/>
                    </a:lnTo>
                    <a:lnTo>
                      <a:pt x="470" y="172"/>
                    </a:lnTo>
                    <a:lnTo>
                      <a:pt x="470" y="173"/>
                    </a:lnTo>
                    <a:lnTo>
                      <a:pt x="469" y="177"/>
                    </a:lnTo>
                    <a:lnTo>
                      <a:pt x="469" y="182"/>
                    </a:lnTo>
                    <a:lnTo>
                      <a:pt x="468" y="186"/>
                    </a:lnTo>
                    <a:lnTo>
                      <a:pt x="468" y="190"/>
                    </a:lnTo>
                    <a:lnTo>
                      <a:pt x="468" y="194"/>
                    </a:lnTo>
                    <a:lnTo>
                      <a:pt x="467" y="198"/>
                    </a:lnTo>
                    <a:lnTo>
                      <a:pt x="467" y="203"/>
                    </a:lnTo>
                    <a:lnTo>
                      <a:pt x="468" y="207"/>
                    </a:lnTo>
                    <a:lnTo>
                      <a:pt x="468" y="211"/>
                    </a:lnTo>
                    <a:lnTo>
                      <a:pt x="468" y="215"/>
                    </a:lnTo>
                    <a:lnTo>
                      <a:pt x="468" y="220"/>
                    </a:lnTo>
                    <a:lnTo>
                      <a:pt x="468" y="224"/>
                    </a:lnTo>
                    <a:lnTo>
                      <a:pt x="469" y="228"/>
                    </a:lnTo>
                    <a:lnTo>
                      <a:pt x="469" y="233"/>
                    </a:lnTo>
                    <a:lnTo>
                      <a:pt x="470" y="237"/>
                    </a:lnTo>
                    <a:lnTo>
                      <a:pt x="470" y="241"/>
                    </a:lnTo>
                    <a:lnTo>
                      <a:pt x="470" y="246"/>
                    </a:lnTo>
                    <a:lnTo>
                      <a:pt x="471" y="250"/>
                    </a:lnTo>
                    <a:lnTo>
                      <a:pt x="471" y="254"/>
                    </a:lnTo>
                    <a:lnTo>
                      <a:pt x="472" y="258"/>
                    </a:lnTo>
                    <a:lnTo>
                      <a:pt x="472" y="263"/>
                    </a:lnTo>
                    <a:lnTo>
                      <a:pt x="472" y="267"/>
                    </a:lnTo>
                    <a:lnTo>
                      <a:pt x="473" y="271"/>
                    </a:lnTo>
                    <a:lnTo>
                      <a:pt x="473" y="275"/>
                    </a:lnTo>
                    <a:lnTo>
                      <a:pt x="473" y="279"/>
                    </a:lnTo>
                    <a:lnTo>
                      <a:pt x="473" y="283"/>
                    </a:lnTo>
                    <a:lnTo>
                      <a:pt x="473" y="287"/>
                    </a:lnTo>
                    <a:lnTo>
                      <a:pt x="473" y="291"/>
                    </a:lnTo>
                    <a:lnTo>
                      <a:pt x="473" y="295"/>
                    </a:lnTo>
                    <a:lnTo>
                      <a:pt x="473" y="298"/>
                    </a:lnTo>
                    <a:lnTo>
                      <a:pt x="472" y="302"/>
                    </a:lnTo>
                    <a:lnTo>
                      <a:pt x="472" y="306"/>
                    </a:lnTo>
                    <a:lnTo>
                      <a:pt x="472" y="322"/>
                    </a:lnTo>
                    <a:lnTo>
                      <a:pt x="473" y="323"/>
                    </a:lnTo>
                    <a:lnTo>
                      <a:pt x="475" y="325"/>
                    </a:lnTo>
                    <a:lnTo>
                      <a:pt x="476" y="326"/>
                    </a:lnTo>
                    <a:lnTo>
                      <a:pt x="478" y="327"/>
                    </a:lnTo>
                    <a:lnTo>
                      <a:pt x="479" y="329"/>
                    </a:lnTo>
                    <a:lnTo>
                      <a:pt x="481" y="330"/>
                    </a:lnTo>
                    <a:lnTo>
                      <a:pt x="482" y="331"/>
                    </a:lnTo>
                    <a:lnTo>
                      <a:pt x="484" y="332"/>
                    </a:lnTo>
                    <a:lnTo>
                      <a:pt x="485" y="333"/>
                    </a:lnTo>
                    <a:lnTo>
                      <a:pt x="486" y="335"/>
                    </a:lnTo>
                    <a:lnTo>
                      <a:pt x="487" y="336"/>
                    </a:lnTo>
                    <a:lnTo>
                      <a:pt x="488" y="337"/>
                    </a:lnTo>
                    <a:lnTo>
                      <a:pt x="489" y="338"/>
                    </a:lnTo>
                    <a:lnTo>
                      <a:pt x="490" y="339"/>
                    </a:lnTo>
                    <a:lnTo>
                      <a:pt x="491" y="341"/>
                    </a:lnTo>
                    <a:lnTo>
                      <a:pt x="492" y="342"/>
                    </a:lnTo>
                    <a:lnTo>
                      <a:pt x="492" y="343"/>
                    </a:lnTo>
                    <a:lnTo>
                      <a:pt x="493" y="344"/>
                    </a:lnTo>
                    <a:lnTo>
                      <a:pt x="493" y="345"/>
                    </a:lnTo>
                    <a:lnTo>
                      <a:pt x="494" y="346"/>
                    </a:lnTo>
                    <a:lnTo>
                      <a:pt x="494" y="348"/>
                    </a:lnTo>
                    <a:lnTo>
                      <a:pt x="494" y="349"/>
                    </a:lnTo>
                    <a:lnTo>
                      <a:pt x="495" y="350"/>
                    </a:lnTo>
                    <a:lnTo>
                      <a:pt x="495" y="351"/>
                    </a:lnTo>
                    <a:lnTo>
                      <a:pt x="495" y="352"/>
                    </a:lnTo>
                    <a:lnTo>
                      <a:pt x="494" y="353"/>
                    </a:lnTo>
                    <a:lnTo>
                      <a:pt x="494" y="354"/>
                    </a:lnTo>
                    <a:lnTo>
                      <a:pt x="494" y="355"/>
                    </a:lnTo>
                    <a:lnTo>
                      <a:pt x="493" y="357"/>
                    </a:lnTo>
                    <a:lnTo>
                      <a:pt x="493" y="358"/>
                    </a:lnTo>
                    <a:lnTo>
                      <a:pt x="492" y="359"/>
                    </a:lnTo>
                    <a:lnTo>
                      <a:pt x="491" y="360"/>
                    </a:lnTo>
                    <a:lnTo>
                      <a:pt x="490" y="360"/>
                    </a:lnTo>
                    <a:lnTo>
                      <a:pt x="489" y="360"/>
                    </a:lnTo>
                    <a:lnTo>
                      <a:pt x="488" y="360"/>
                    </a:lnTo>
                    <a:lnTo>
                      <a:pt x="487" y="361"/>
                    </a:lnTo>
                    <a:lnTo>
                      <a:pt x="486" y="361"/>
                    </a:lnTo>
                    <a:lnTo>
                      <a:pt x="485" y="361"/>
                    </a:lnTo>
                    <a:lnTo>
                      <a:pt x="484" y="361"/>
                    </a:lnTo>
                    <a:lnTo>
                      <a:pt x="483" y="361"/>
                    </a:lnTo>
                    <a:lnTo>
                      <a:pt x="482" y="361"/>
                    </a:lnTo>
                    <a:lnTo>
                      <a:pt x="481" y="362"/>
                    </a:lnTo>
                    <a:lnTo>
                      <a:pt x="480" y="362"/>
                    </a:lnTo>
                    <a:lnTo>
                      <a:pt x="479" y="362"/>
                    </a:lnTo>
                    <a:lnTo>
                      <a:pt x="478" y="362"/>
                    </a:lnTo>
                    <a:lnTo>
                      <a:pt x="477" y="362"/>
                    </a:lnTo>
                    <a:lnTo>
                      <a:pt x="476" y="362"/>
                    </a:lnTo>
                    <a:lnTo>
                      <a:pt x="475" y="362"/>
                    </a:lnTo>
                    <a:lnTo>
                      <a:pt x="474" y="362"/>
                    </a:lnTo>
                    <a:lnTo>
                      <a:pt x="474" y="363"/>
                    </a:lnTo>
                    <a:lnTo>
                      <a:pt x="473" y="363"/>
                    </a:lnTo>
                    <a:lnTo>
                      <a:pt x="472" y="363"/>
                    </a:lnTo>
                    <a:lnTo>
                      <a:pt x="471" y="363"/>
                    </a:lnTo>
                    <a:lnTo>
                      <a:pt x="470" y="363"/>
                    </a:lnTo>
                    <a:lnTo>
                      <a:pt x="469" y="363"/>
                    </a:lnTo>
                    <a:lnTo>
                      <a:pt x="468" y="365"/>
                    </a:lnTo>
                    <a:lnTo>
                      <a:pt x="467" y="368"/>
                    </a:lnTo>
                    <a:lnTo>
                      <a:pt x="466" y="370"/>
                    </a:lnTo>
                    <a:lnTo>
                      <a:pt x="464" y="371"/>
                    </a:lnTo>
                    <a:lnTo>
                      <a:pt x="462" y="373"/>
                    </a:lnTo>
                    <a:lnTo>
                      <a:pt x="460" y="374"/>
                    </a:lnTo>
                    <a:lnTo>
                      <a:pt x="458" y="376"/>
                    </a:lnTo>
                    <a:lnTo>
                      <a:pt x="456" y="377"/>
                    </a:lnTo>
                    <a:lnTo>
                      <a:pt x="453" y="378"/>
                    </a:lnTo>
                    <a:lnTo>
                      <a:pt x="451" y="379"/>
                    </a:lnTo>
                    <a:lnTo>
                      <a:pt x="448" y="380"/>
                    </a:lnTo>
                    <a:lnTo>
                      <a:pt x="445" y="380"/>
                    </a:lnTo>
                    <a:lnTo>
                      <a:pt x="443" y="381"/>
                    </a:lnTo>
                    <a:lnTo>
                      <a:pt x="440" y="382"/>
                    </a:lnTo>
                    <a:lnTo>
                      <a:pt x="437" y="382"/>
                    </a:lnTo>
                    <a:lnTo>
                      <a:pt x="434" y="382"/>
                    </a:lnTo>
                    <a:lnTo>
                      <a:pt x="431" y="382"/>
                    </a:lnTo>
                    <a:lnTo>
                      <a:pt x="428" y="382"/>
                    </a:lnTo>
                    <a:lnTo>
                      <a:pt x="424" y="383"/>
                    </a:lnTo>
                    <a:lnTo>
                      <a:pt x="421" y="383"/>
                    </a:lnTo>
                    <a:lnTo>
                      <a:pt x="419" y="383"/>
                    </a:lnTo>
                    <a:lnTo>
                      <a:pt x="416" y="383"/>
                    </a:lnTo>
                    <a:lnTo>
                      <a:pt x="413" y="383"/>
                    </a:lnTo>
                    <a:lnTo>
                      <a:pt x="410" y="383"/>
                    </a:lnTo>
                    <a:lnTo>
                      <a:pt x="407" y="383"/>
                    </a:lnTo>
                    <a:lnTo>
                      <a:pt x="404" y="383"/>
                    </a:lnTo>
                    <a:lnTo>
                      <a:pt x="401" y="383"/>
                    </a:lnTo>
                    <a:lnTo>
                      <a:pt x="398" y="383"/>
                    </a:lnTo>
                    <a:lnTo>
                      <a:pt x="396" y="384"/>
                    </a:lnTo>
                    <a:lnTo>
                      <a:pt x="394" y="384"/>
                    </a:lnTo>
                    <a:lnTo>
                      <a:pt x="392" y="384"/>
                    </a:lnTo>
                    <a:lnTo>
                      <a:pt x="390" y="384"/>
                    </a:lnTo>
                    <a:lnTo>
                      <a:pt x="388" y="385"/>
                    </a:lnTo>
                    <a:lnTo>
                      <a:pt x="385" y="385"/>
                    </a:lnTo>
                    <a:lnTo>
                      <a:pt x="383" y="386"/>
                    </a:lnTo>
                    <a:lnTo>
                      <a:pt x="381" y="386"/>
                    </a:lnTo>
                    <a:lnTo>
                      <a:pt x="378" y="386"/>
                    </a:lnTo>
                    <a:lnTo>
                      <a:pt x="375" y="386"/>
                    </a:lnTo>
                    <a:lnTo>
                      <a:pt x="373" y="387"/>
                    </a:lnTo>
                    <a:lnTo>
                      <a:pt x="370" y="387"/>
                    </a:lnTo>
                    <a:lnTo>
                      <a:pt x="368" y="388"/>
                    </a:lnTo>
                    <a:lnTo>
                      <a:pt x="365" y="388"/>
                    </a:lnTo>
                    <a:lnTo>
                      <a:pt x="362" y="388"/>
                    </a:lnTo>
                    <a:lnTo>
                      <a:pt x="359" y="389"/>
                    </a:lnTo>
                    <a:lnTo>
                      <a:pt x="356" y="389"/>
                    </a:lnTo>
                    <a:lnTo>
                      <a:pt x="353" y="390"/>
                    </a:lnTo>
                    <a:lnTo>
                      <a:pt x="350" y="390"/>
                    </a:lnTo>
                    <a:lnTo>
                      <a:pt x="347" y="390"/>
                    </a:lnTo>
                    <a:lnTo>
                      <a:pt x="344" y="390"/>
                    </a:lnTo>
                    <a:lnTo>
                      <a:pt x="341" y="390"/>
                    </a:lnTo>
                    <a:lnTo>
                      <a:pt x="338" y="391"/>
                    </a:lnTo>
                    <a:lnTo>
                      <a:pt x="335" y="391"/>
                    </a:lnTo>
                    <a:lnTo>
                      <a:pt x="332" y="391"/>
                    </a:lnTo>
                    <a:lnTo>
                      <a:pt x="329" y="391"/>
                    </a:lnTo>
                    <a:lnTo>
                      <a:pt x="327" y="391"/>
                    </a:lnTo>
                    <a:lnTo>
                      <a:pt x="324" y="391"/>
                    </a:lnTo>
                    <a:lnTo>
                      <a:pt x="321" y="391"/>
                    </a:lnTo>
                    <a:lnTo>
                      <a:pt x="319" y="391"/>
                    </a:lnTo>
                    <a:lnTo>
                      <a:pt x="316" y="391"/>
                    </a:lnTo>
                    <a:lnTo>
                      <a:pt x="314" y="390"/>
                    </a:lnTo>
                    <a:lnTo>
                      <a:pt x="311" y="390"/>
                    </a:lnTo>
                    <a:lnTo>
                      <a:pt x="309" y="390"/>
                    </a:lnTo>
                    <a:lnTo>
                      <a:pt x="306" y="390"/>
                    </a:lnTo>
                    <a:lnTo>
                      <a:pt x="304" y="389"/>
                    </a:lnTo>
                    <a:lnTo>
                      <a:pt x="301" y="389"/>
                    </a:lnTo>
                    <a:lnTo>
                      <a:pt x="299" y="388"/>
                    </a:lnTo>
                    <a:lnTo>
                      <a:pt x="296" y="388"/>
                    </a:lnTo>
                    <a:lnTo>
                      <a:pt x="293" y="387"/>
                    </a:lnTo>
                    <a:lnTo>
                      <a:pt x="290" y="387"/>
                    </a:lnTo>
                    <a:lnTo>
                      <a:pt x="287" y="386"/>
                    </a:lnTo>
                    <a:lnTo>
                      <a:pt x="283" y="386"/>
                    </a:lnTo>
                    <a:lnTo>
                      <a:pt x="280" y="386"/>
                    </a:lnTo>
                    <a:lnTo>
                      <a:pt x="276" y="386"/>
                    </a:lnTo>
                    <a:lnTo>
                      <a:pt x="273" y="386"/>
                    </a:lnTo>
                    <a:lnTo>
                      <a:pt x="270" y="386"/>
                    </a:lnTo>
                    <a:lnTo>
                      <a:pt x="266" y="385"/>
                    </a:lnTo>
                    <a:lnTo>
                      <a:pt x="262" y="385"/>
                    </a:lnTo>
                    <a:lnTo>
                      <a:pt x="258" y="385"/>
                    </a:lnTo>
                    <a:lnTo>
                      <a:pt x="255" y="385"/>
                    </a:lnTo>
                    <a:lnTo>
                      <a:pt x="251" y="385"/>
                    </a:lnTo>
                    <a:lnTo>
                      <a:pt x="247" y="385"/>
                    </a:lnTo>
                    <a:lnTo>
                      <a:pt x="244" y="385"/>
                    </a:lnTo>
                    <a:lnTo>
                      <a:pt x="240" y="385"/>
                    </a:lnTo>
                    <a:lnTo>
                      <a:pt x="236" y="385"/>
                    </a:lnTo>
                    <a:lnTo>
                      <a:pt x="232" y="385"/>
                    </a:lnTo>
                    <a:lnTo>
                      <a:pt x="229" y="385"/>
                    </a:lnTo>
                    <a:lnTo>
                      <a:pt x="225" y="385"/>
                    </a:lnTo>
                    <a:lnTo>
                      <a:pt x="222" y="385"/>
                    </a:lnTo>
                    <a:lnTo>
                      <a:pt x="218" y="385"/>
                    </a:lnTo>
                    <a:lnTo>
                      <a:pt x="215" y="385"/>
                    </a:lnTo>
                    <a:lnTo>
                      <a:pt x="211" y="385"/>
                    </a:lnTo>
                    <a:lnTo>
                      <a:pt x="208" y="385"/>
                    </a:lnTo>
                    <a:lnTo>
                      <a:pt x="205" y="385"/>
                    </a:lnTo>
                    <a:lnTo>
                      <a:pt x="202" y="385"/>
                    </a:lnTo>
                    <a:lnTo>
                      <a:pt x="199" y="385"/>
                    </a:lnTo>
                    <a:lnTo>
                      <a:pt x="196" y="385"/>
                    </a:lnTo>
                    <a:lnTo>
                      <a:pt x="189" y="386"/>
                    </a:lnTo>
                    <a:lnTo>
                      <a:pt x="181" y="386"/>
                    </a:lnTo>
                    <a:lnTo>
                      <a:pt x="174" y="386"/>
                    </a:lnTo>
                    <a:lnTo>
                      <a:pt x="167" y="386"/>
                    </a:lnTo>
                    <a:lnTo>
                      <a:pt x="160" y="386"/>
                    </a:lnTo>
                    <a:lnTo>
                      <a:pt x="154" y="386"/>
                    </a:lnTo>
                    <a:lnTo>
                      <a:pt x="148" y="386"/>
                    </a:lnTo>
                    <a:lnTo>
                      <a:pt x="142" y="386"/>
                    </a:lnTo>
                    <a:lnTo>
                      <a:pt x="136" y="386"/>
                    </a:lnTo>
                    <a:lnTo>
                      <a:pt x="130" y="386"/>
                    </a:lnTo>
                    <a:lnTo>
                      <a:pt x="125" y="385"/>
                    </a:lnTo>
                    <a:lnTo>
                      <a:pt x="120" y="384"/>
                    </a:lnTo>
                    <a:lnTo>
                      <a:pt x="115" y="384"/>
                    </a:lnTo>
                    <a:lnTo>
                      <a:pt x="110" y="383"/>
                    </a:lnTo>
                    <a:lnTo>
                      <a:pt x="105" y="382"/>
                    </a:lnTo>
                    <a:lnTo>
                      <a:pt x="101" y="382"/>
                    </a:lnTo>
                    <a:lnTo>
                      <a:pt x="97" y="381"/>
                    </a:lnTo>
                    <a:lnTo>
                      <a:pt x="93" y="380"/>
                    </a:lnTo>
                    <a:lnTo>
                      <a:pt x="89" y="379"/>
                    </a:lnTo>
                    <a:lnTo>
                      <a:pt x="85" y="378"/>
                    </a:lnTo>
                    <a:lnTo>
                      <a:pt x="82" y="378"/>
                    </a:lnTo>
                    <a:lnTo>
                      <a:pt x="78" y="376"/>
                    </a:lnTo>
                    <a:lnTo>
                      <a:pt x="75" y="376"/>
                    </a:lnTo>
                    <a:lnTo>
                      <a:pt x="72" y="374"/>
                    </a:lnTo>
                    <a:lnTo>
                      <a:pt x="69" y="374"/>
                    </a:lnTo>
                    <a:lnTo>
                      <a:pt x="66" y="373"/>
                    </a:lnTo>
                    <a:lnTo>
                      <a:pt x="64" y="372"/>
                    </a:lnTo>
                    <a:lnTo>
                      <a:pt x="61" y="372"/>
                    </a:lnTo>
                    <a:lnTo>
                      <a:pt x="59" y="371"/>
                    </a:lnTo>
                    <a:lnTo>
                      <a:pt x="57" y="370"/>
                    </a:lnTo>
                    <a:lnTo>
                      <a:pt x="55" y="370"/>
                    </a:lnTo>
                    <a:lnTo>
                      <a:pt x="53" y="369"/>
                    </a:lnTo>
                    <a:lnTo>
                      <a:pt x="51" y="369"/>
                    </a:lnTo>
                    <a:lnTo>
                      <a:pt x="49" y="369"/>
                    </a:lnTo>
                    <a:lnTo>
                      <a:pt x="48" y="368"/>
                    </a:lnTo>
                    <a:lnTo>
                      <a:pt x="46" y="368"/>
                    </a:lnTo>
                    <a:lnTo>
                      <a:pt x="45" y="367"/>
                    </a:lnTo>
                    <a:lnTo>
                      <a:pt x="44" y="367"/>
                    </a:lnTo>
                    <a:lnTo>
                      <a:pt x="42" y="366"/>
                    </a:lnTo>
                    <a:lnTo>
                      <a:pt x="41" y="366"/>
                    </a:lnTo>
                    <a:lnTo>
                      <a:pt x="40" y="365"/>
                    </a:lnTo>
                    <a:lnTo>
                      <a:pt x="38" y="364"/>
                    </a:lnTo>
                    <a:lnTo>
                      <a:pt x="37" y="364"/>
                    </a:lnTo>
                    <a:lnTo>
                      <a:pt x="36" y="363"/>
                    </a:lnTo>
                    <a:lnTo>
                      <a:pt x="35" y="362"/>
                    </a:lnTo>
                    <a:lnTo>
                      <a:pt x="34" y="362"/>
                    </a:lnTo>
                    <a:lnTo>
                      <a:pt x="33" y="361"/>
                    </a:lnTo>
                    <a:lnTo>
                      <a:pt x="32" y="360"/>
                    </a:lnTo>
                    <a:lnTo>
                      <a:pt x="31" y="359"/>
                    </a:lnTo>
                    <a:lnTo>
                      <a:pt x="30" y="358"/>
                    </a:lnTo>
                    <a:lnTo>
                      <a:pt x="29" y="358"/>
                    </a:lnTo>
                    <a:lnTo>
                      <a:pt x="28" y="357"/>
                    </a:lnTo>
                    <a:lnTo>
                      <a:pt x="28" y="356"/>
                    </a:lnTo>
                    <a:lnTo>
                      <a:pt x="27" y="355"/>
                    </a:lnTo>
                    <a:lnTo>
                      <a:pt x="26" y="354"/>
                    </a:lnTo>
                    <a:lnTo>
                      <a:pt x="25" y="353"/>
                    </a:lnTo>
                    <a:lnTo>
                      <a:pt x="24" y="353"/>
                    </a:lnTo>
                    <a:lnTo>
                      <a:pt x="23" y="352"/>
                    </a:lnTo>
                    <a:lnTo>
                      <a:pt x="22" y="351"/>
                    </a:lnTo>
                    <a:lnTo>
                      <a:pt x="21" y="350"/>
                    </a:lnTo>
                    <a:lnTo>
                      <a:pt x="20" y="349"/>
                    </a:lnTo>
                    <a:lnTo>
                      <a:pt x="19" y="349"/>
                    </a:lnTo>
                    <a:lnTo>
                      <a:pt x="18" y="348"/>
                    </a:lnTo>
                    <a:lnTo>
                      <a:pt x="16" y="347"/>
                    </a:lnTo>
                    <a:lnTo>
                      <a:pt x="16" y="346"/>
                    </a:lnTo>
                    <a:lnTo>
                      <a:pt x="15" y="346"/>
                    </a:lnTo>
                    <a:lnTo>
                      <a:pt x="14" y="346"/>
                    </a:lnTo>
                    <a:lnTo>
                      <a:pt x="14" y="345"/>
                    </a:lnTo>
                    <a:lnTo>
                      <a:pt x="13" y="345"/>
                    </a:lnTo>
                    <a:lnTo>
                      <a:pt x="13" y="344"/>
                    </a:lnTo>
                    <a:lnTo>
                      <a:pt x="12" y="344"/>
                    </a:lnTo>
                    <a:lnTo>
                      <a:pt x="11" y="343"/>
                    </a:lnTo>
                    <a:lnTo>
                      <a:pt x="10" y="342"/>
                    </a:lnTo>
                    <a:lnTo>
                      <a:pt x="9" y="342"/>
                    </a:lnTo>
                    <a:lnTo>
                      <a:pt x="9" y="341"/>
                    </a:lnTo>
                    <a:lnTo>
                      <a:pt x="8" y="341"/>
                    </a:lnTo>
                    <a:lnTo>
                      <a:pt x="7" y="340"/>
                    </a:lnTo>
                    <a:lnTo>
                      <a:pt x="6" y="339"/>
                    </a:lnTo>
                    <a:lnTo>
                      <a:pt x="6" y="338"/>
                    </a:lnTo>
                    <a:lnTo>
                      <a:pt x="5" y="338"/>
                    </a:lnTo>
                    <a:lnTo>
                      <a:pt x="4" y="337"/>
                    </a:lnTo>
                    <a:lnTo>
                      <a:pt x="4" y="336"/>
                    </a:lnTo>
                    <a:lnTo>
                      <a:pt x="3" y="336"/>
                    </a:lnTo>
                    <a:lnTo>
                      <a:pt x="2" y="335"/>
                    </a:lnTo>
                    <a:lnTo>
                      <a:pt x="2" y="334"/>
                    </a:lnTo>
                    <a:lnTo>
                      <a:pt x="1" y="334"/>
                    </a:lnTo>
                    <a:lnTo>
                      <a:pt x="1" y="333"/>
                    </a:lnTo>
                    <a:lnTo>
                      <a:pt x="0" y="333"/>
                    </a:lnTo>
                    <a:lnTo>
                      <a:pt x="0" y="332"/>
                    </a:lnTo>
                    <a:lnTo>
                      <a:pt x="0" y="331"/>
                    </a:lnTo>
                    <a:lnTo>
                      <a:pt x="0" y="330"/>
                    </a:lnTo>
                    <a:lnTo>
                      <a:pt x="0" y="329"/>
                    </a:lnTo>
                    <a:lnTo>
                      <a:pt x="1" y="329"/>
                    </a:lnTo>
                    <a:lnTo>
                      <a:pt x="2" y="328"/>
                    </a:lnTo>
                    <a:lnTo>
                      <a:pt x="2" y="327"/>
                    </a:lnTo>
                    <a:lnTo>
                      <a:pt x="3" y="327"/>
                    </a:lnTo>
                    <a:lnTo>
                      <a:pt x="3" y="326"/>
                    </a:lnTo>
                    <a:lnTo>
                      <a:pt x="4" y="326"/>
                    </a:lnTo>
                    <a:lnTo>
                      <a:pt x="5" y="325"/>
                    </a:lnTo>
                    <a:lnTo>
                      <a:pt x="6" y="325"/>
                    </a:lnTo>
                    <a:lnTo>
                      <a:pt x="7" y="324"/>
                    </a:lnTo>
                    <a:lnTo>
                      <a:pt x="8" y="323"/>
                    </a:lnTo>
                    <a:lnTo>
                      <a:pt x="9" y="323"/>
                    </a:lnTo>
                    <a:lnTo>
                      <a:pt x="10" y="322"/>
                    </a:lnTo>
                    <a:lnTo>
                      <a:pt x="11" y="321"/>
                    </a:lnTo>
                    <a:lnTo>
                      <a:pt x="12" y="321"/>
                    </a:lnTo>
                    <a:lnTo>
                      <a:pt x="13" y="320"/>
                    </a:lnTo>
                    <a:lnTo>
                      <a:pt x="14" y="319"/>
                    </a:lnTo>
                    <a:lnTo>
                      <a:pt x="15" y="318"/>
                    </a:lnTo>
                    <a:lnTo>
                      <a:pt x="16" y="318"/>
                    </a:lnTo>
                    <a:lnTo>
                      <a:pt x="18" y="317"/>
                    </a:lnTo>
                    <a:lnTo>
                      <a:pt x="19" y="316"/>
                    </a:lnTo>
                    <a:lnTo>
                      <a:pt x="20" y="315"/>
                    </a:lnTo>
                    <a:lnTo>
                      <a:pt x="22" y="314"/>
                    </a:lnTo>
                    <a:lnTo>
                      <a:pt x="22" y="315"/>
                    </a:lnTo>
                    <a:lnTo>
                      <a:pt x="22" y="316"/>
                    </a:lnTo>
                    <a:lnTo>
                      <a:pt x="22" y="317"/>
                    </a:lnTo>
                    <a:lnTo>
                      <a:pt x="22" y="318"/>
                    </a:lnTo>
                    <a:lnTo>
                      <a:pt x="22" y="319"/>
                    </a:lnTo>
                    <a:lnTo>
                      <a:pt x="22" y="320"/>
                    </a:lnTo>
                    <a:lnTo>
                      <a:pt x="22" y="321"/>
                    </a:lnTo>
                    <a:lnTo>
                      <a:pt x="22" y="322"/>
                    </a:lnTo>
                    <a:lnTo>
                      <a:pt x="22" y="323"/>
                    </a:lnTo>
                    <a:lnTo>
                      <a:pt x="22" y="324"/>
                    </a:lnTo>
                    <a:lnTo>
                      <a:pt x="23" y="325"/>
                    </a:lnTo>
                    <a:lnTo>
                      <a:pt x="23" y="326"/>
                    </a:lnTo>
                    <a:lnTo>
                      <a:pt x="24" y="327"/>
                    </a:lnTo>
                    <a:lnTo>
                      <a:pt x="24" y="329"/>
                    </a:lnTo>
                    <a:lnTo>
                      <a:pt x="24" y="330"/>
                    </a:lnTo>
                    <a:lnTo>
                      <a:pt x="25" y="331"/>
                    </a:lnTo>
                    <a:lnTo>
                      <a:pt x="26" y="332"/>
                    </a:lnTo>
                    <a:lnTo>
                      <a:pt x="27" y="333"/>
                    </a:lnTo>
                    <a:lnTo>
                      <a:pt x="28" y="334"/>
                    </a:lnTo>
                    <a:lnTo>
                      <a:pt x="29" y="335"/>
                    </a:lnTo>
                    <a:lnTo>
                      <a:pt x="30" y="336"/>
                    </a:lnTo>
                    <a:lnTo>
                      <a:pt x="31" y="337"/>
                    </a:lnTo>
                    <a:lnTo>
                      <a:pt x="33" y="337"/>
                    </a:lnTo>
                    <a:lnTo>
                      <a:pt x="35" y="338"/>
                    </a:lnTo>
                    <a:lnTo>
                      <a:pt x="37" y="339"/>
                    </a:lnTo>
                    <a:lnTo>
                      <a:pt x="39" y="339"/>
                    </a:lnTo>
                    <a:lnTo>
                      <a:pt x="41" y="340"/>
                    </a:lnTo>
                    <a:lnTo>
                      <a:pt x="46" y="341"/>
                    </a:lnTo>
                    <a:lnTo>
                      <a:pt x="50" y="342"/>
                    </a:lnTo>
                    <a:lnTo>
                      <a:pt x="55" y="344"/>
                    </a:lnTo>
                    <a:lnTo>
                      <a:pt x="59" y="345"/>
                    </a:lnTo>
                    <a:lnTo>
                      <a:pt x="62" y="347"/>
                    </a:lnTo>
                    <a:lnTo>
                      <a:pt x="65" y="348"/>
                    </a:lnTo>
                    <a:lnTo>
                      <a:pt x="68" y="350"/>
                    </a:lnTo>
                    <a:lnTo>
                      <a:pt x="70" y="351"/>
                    </a:lnTo>
                    <a:lnTo>
                      <a:pt x="72" y="353"/>
                    </a:lnTo>
                    <a:lnTo>
                      <a:pt x="74" y="354"/>
                    </a:lnTo>
                    <a:lnTo>
                      <a:pt x="75" y="355"/>
                    </a:lnTo>
                    <a:lnTo>
                      <a:pt x="77" y="357"/>
                    </a:lnTo>
                    <a:lnTo>
                      <a:pt x="78" y="358"/>
                    </a:lnTo>
                    <a:lnTo>
                      <a:pt x="80" y="359"/>
                    </a:lnTo>
                    <a:lnTo>
                      <a:pt x="81" y="360"/>
                    </a:lnTo>
                    <a:lnTo>
                      <a:pt x="83" y="361"/>
                    </a:lnTo>
                    <a:lnTo>
                      <a:pt x="84" y="362"/>
                    </a:lnTo>
                    <a:lnTo>
                      <a:pt x="86" y="363"/>
                    </a:lnTo>
                    <a:lnTo>
                      <a:pt x="88" y="364"/>
                    </a:lnTo>
                    <a:lnTo>
                      <a:pt x="89" y="365"/>
                    </a:lnTo>
                    <a:lnTo>
                      <a:pt x="92" y="366"/>
                    </a:lnTo>
                    <a:lnTo>
                      <a:pt x="94" y="367"/>
                    </a:lnTo>
                    <a:lnTo>
                      <a:pt x="96" y="368"/>
                    </a:lnTo>
                    <a:lnTo>
                      <a:pt x="99" y="368"/>
                    </a:lnTo>
                    <a:lnTo>
                      <a:pt x="102" y="369"/>
                    </a:lnTo>
                    <a:lnTo>
                      <a:pt x="106" y="369"/>
                    </a:lnTo>
                    <a:lnTo>
                      <a:pt x="110" y="370"/>
                    </a:lnTo>
                    <a:lnTo>
                      <a:pt x="114" y="370"/>
                    </a:lnTo>
                    <a:lnTo>
                      <a:pt x="119" y="370"/>
                    </a:lnTo>
                    <a:lnTo>
                      <a:pt x="124" y="370"/>
                    </a:lnTo>
                    <a:lnTo>
                      <a:pt x="130" y="370"/>
                    </a:lnTo>
                    <a:lnTo>
                      <a:pt x="137" y="370"/>
                    </a:lnTo>
                    <a:lnTo>
                      <a:pt x="143" y="370"/>
                    </a:lnTo>
                    <a:lnTo>
                      <a:pt x="148" y="370"/>
                    </a:lnTo>
                    <a:lnTo>
                      <a:pt x="154" y="370"/>
                    </a:lnTo>
                    <a:lnTo>
                      <a:pt x="159" y="370"/>
                    </a:lnTo>
                    <a:lnTo>
                      <a:pt x="165" y="369"/>
                    </a:lnTo>
                    <a:lnTo>
                      <a:pt x="170" y="368"/>
                    </a:lnTo>
                    <a:lnTo>
                      <a:pt x="174" y="367"/>
                    </a:lnTo>
                    <a:lnTo>
                      <a:pt x="179" y="366"/>
                    </a:lnTo>
                    <a:lnTo>
                      <a:pt x="183" y="365"/>
                    </a:lnTo>
                    <a:lnTo>
                      <a:pt x="188" y="364"/>
                    </a:lnTo>
                    <a:lnTo>
                      <a:pt x="192" y="362"/>
                    </a:lnTo>
                    <a:lnTo>
                      <a:pt x="196" y="361"/>
                    </a:lnTo>
                    <a:lnTo>
                      <a:pt x="200" y="360"/>
                    </a:lnTo>
                    <a:lnTo>
                      <a:pt x="204" y="358"/>
                    </a:lnTo>
                    <a:lnTo>
                      <a:pt x="207" y="357"/>
                    </a:lnTo>
                    <a:lnTo>
                      <a:pt x="211" y="355"/>
                    </a:lnTo>
                    <a:lnTo>
                      <a:pt x="215" y="353"/>
                    </a:lnTo>
                    <a:lnTo>
                      <a:pt x="218" y="352"/>
                    </a:lnTo>
                    <a:lnTo>
                      <a:pt x="222" y="350"/>
                    </a:lnTo>
                    <a:lnTo>
                      <a:pt x="224" y="349"/>
                    </a:lnTo>
                    <a:lnTo>
                      <a:pt x="227" y="347"/>
                    </a:lnTo>
                    <a:lnTo>
                      <a:pt x="230" y="346"/>
                    </a:lnTo>
                    <a:lnTo>
                      <a:pt x="233" y="345"/>
                    </a:lnTo>
                    <a:lnTo>
                      <a:pt x="236" y="343"/>
                    </a:lnTo>
                    <a:lnTo>
                      <a:pt x="239" y="342"/>
                    </a:lnTo>
                    <a:lnTo>
                      <a:pt x="242" y="341"/>
                    </a:lnTo>
                    <a:lnTo>
                      <a:pt x="244" y="341"/>
                    </a:lnTo>
                    <a:lnTo>
                      <a:pt x="247" y="340"/>
                    </a:lnTo>
                    <a:lnTo>
                      <a:pt x="249" y="340"/>
                    </a:lnTo>
                    <a:lnTo>
                      <a:pt x="252" y="339"/>
                    </a:lnTo>
                    <a:lnTo>
                      <a:pt x="254" y="339"/>
                    </a:lnTo>
                    <a:lnTo>
                      <a:pt x="256" y="340"/>
                    </a:lnTo>
                    <a:lnTo>
                      <a:pt x="259" y="340"/>
                    </a:lnTo>
                    <a:lnTo>
                      <a:pt x="261" y="340"/>
                    </a:lnTo>
                    <a:lnTo>
                      <a:pt x="263" y="341"/>
                    </a:lnTo>
                    <a:lnTo>
                      <a:pt x="265" y="341"/>
                    </a:lnTo>
                    <a:lnTo>
                      <a:pt x="267" y="341"/>
                    </a:lnTo>
                    <a:lnTo>
                      <a:pt x="269" y="342"/>
                    </a:lnTo>
                    <a:lnTo>
                      <a:pt x="271" y="343"/>
                    </a:lnTo>
                    <a:lnTo>
                      <a:pt x="273" y="344"/>
                    </a:lnTo>
                    <a:lnTo>
                      <a:pt x="275" y="344"/>
                    </a:lnTo>
                    <a:lnTo>
                      <a:pt x="277" y="345"/>
                    </a:lnTo>
                    <a:lnTo>
                      <a:pt x="278" y="346"/>
                    </a:lnTo>
                    <a:lnTo>
                      <a:pt x="280" y="346"/>
                    </a:lnTo>
                    <a:lnTo>
                      <a:pt x="282" y="348"/>
                    </a:lnTo>
                    <a:lnTo>
                      <a:pt x="284" y="348"/>
                    </a:lnTo>
                    <a:lnTo>
                      <a:pt x="286" y="349"/>
                    </a:lnTo>
                    <a:lnTo>
                      <a:pt x="288" y="350"/>
                    </a:lnTo>
                    <a:lnTo>
                      <a:pt x="289" y="351"/>
                    </a:lnTo>
                    <a:lnTo>
                      <a:pt x="291" y="352"/>
                    </a:lnTo>
                    <a:lnTo>
                      <a:pt x="293" y="353"/>
                    </a:lnTo>
                    <a:lnTo>
                      <a:pt x="295" y="354"/>
                    </a:lnTo>
                    <a:lnTo>
                      <a:pt x="296" y="355"/>
                    </a:lnTo>
                    <a:lnTo>
                      <a:pt x="298" y="356"/>
                    </a:lnTo>
                    <a:lnTo>
                      <a:pt x="299" y="357"/>
                    </a:lnTo>
                    <a:lnTo>
                      <a:pt x="301" y="358"/>
                    </a:lnTo>
                    <a:lnTo>
                      <a:pt x="303" y="359"/>
                    </a:lnTo>
                    <a:lnTo>
                      <a:pt x="305" y="360"/>
                    </a:lnTo>
                    <a:lnTo>
                      <a:pt x="307" y="361"/>
                    </a:lnTo>
                    <a:lnTo>
                      <a:pt x="309" y="362"/>
                    </a:lnTo>
                    <a:lnTo>
                      <a:pt x="310" y="362"/>
                    </a:lnTo>
                    <a:lnTo>
                      <a:pt x="312" y="363"/>
                    </a:lnTo>
                    <a:lnTo>
                      <a:pt x="314" y="364"/>
                    </a:lnTo>
                    <a:lnTo>
                      <a:pt x="317" y="365"/>
                    </a:lnTo>
                    <a:lnTo>
                      <a:pt x="319" y="365"/>
                    </a:lnTo>
                    <a:lnTo>
                      <a:pt x="321" y="366"/>
                    </a:lnTo>
                    <a:lnTo>
                      <a:pt x="322" y="366"/>
                    </a:lnTo>
                    <a:lnTo>
                      <a:pt x="324" y="366"/>
                    </a:lnTo>
                    <a:lnTo>
                      <a:pt x="325" y="367"/>
                    </a:lnTo>
                    <a:lnTo>
                      <a:pt x="327" y="368"/>
                    </a:lnTo>
                    <a:lnTo>
                      <a:pt x="329" y="368"/>
                    </a:lnTo>
                    <a:lnTo>
                      <a:pt x="330" y="369"/>
                    </a:lnTo>
                    <a:lnTo>
                      <a:pt x="332" y="369"/>
                    </a:lnTo>
                    <a:lnTo>
                      <a:pt x="333" y="370"/>
                    </a:lnTo>
                    <a:lnTo>
                      <a:pt x="334" y="370"/>
                    </a:lnTo>
                    <a:lnTo>
                      <a:pt x="336" y="370"/>
                    </a:lnTo>
                    <a:lnTo>
                      <a:pt x="338" y="370"/>
                    </a:lnTo>
                    <a:lnTo>
                      <a:pt x="339" y="370"/>
                    </a:lnTo>
                    <a:lnTo>
                      <a:pt x="341" y="370"/>
                    </a:lnTo>
                    <a:lnTo>
                      <a:pt x="342" y="371"/>
                    </a:lnTo>
                    <a:lnTo>
                      <a:pt x="344" y="371"/>
                    </a:lnTo>
                    <a:lnTo>
                      <a:pt x="346" y="370"/>
                    </a:lnTo>
                    <a:lnTo>
                      <a:pt x="347" y="370"/>
                    </a:lnTo>
                    <a:lnTo>
                      <a:pt x="349" y="370"/>
                    </a:lnTo>
                    <a:lnTo>
                      <a:pt x="351" y="370"/>
                    </a:lnTo>
                    <a:lnTo>
                      <a:pt x="353" y="370"/>
                    </a:lnTo>
                    <a:lnTo>
                      <a:pt x="356" y="369"/>
                    </a:lnTo>
                    <a:lnTo>
                      <a:pt x="358" y="368"/>
                    </a:lnTo>
                    <a:lnTo>
                      <a:pt x="361" y="367"/>
                    </a:lnTo>
                    <a:lnTo>
                      <a:pt x="364" y="366"/>
                    </a:lnTo>
                    <a:lnTo>
                      <a:pt x="367" y="365"/>
                    </a:lnTo>
                    <a:lnTo>
                      <a:pt x="370" y="364"/>
                    </a:lnTo>
                    <a:lnTo>
                      <a:pt x="373" y="363"/>
                    </a:lnTo>
                    <a:lnTo>
                      <a:pt x="377" y="361"/>
                    </a:lnTo>
                    <a:lnTo>
                      <a:pt x="381" y="360"/>
                    </a:lnTo>
                    <a:lnTo>
                      <a:pt x="385" y="358"/>
                    </a:lnTo>
                    <a:lnTo>
                      <a:pt x="385" y="352"/>
                    </a:lnTo>
                    <a:lnTo>
                      <a:pt x="384" y="348"/>
                    </a:lnTo>
                    <a:lnTo>
                      <a:pt x="384" y="343"/>
                    </a:lnTo>
                    <a:lnTo>
                      <a:pt x="383" y="340"/>
                    </a:lnTo>
                    <a:lnTo>
                      <a:pt x="382" y="336"/>
                    </a:lnTo>
                    <a:lnTo>
                      <a:pt x="381" y="333"/>
                    </a:lnTo>
                    <a:lnTo>
                      <a:pt x="380" y="330"/>
                    </a:lnTo>
                    <a:lnTo>
                      <a:pt x="379" y="328"/>
                    </a:lnTo>
                    <a:lnTo>
                      <a:pt x="377" y="325"/>
                    </a:lnTo>
                    <a:lnTo>
                      <a:pt x="376" y="324"/>
                    </a:lnTo>
                    <a:lnTo>
                      <a:pt x="375" y="322"/>
                    </a:lnTo>
                    <a:lnTo>
                      <a:pt x="374" y="321"/>
                    </a:lnTo>
                    <a:lnTo>
                      <a:pt x="373" y="319"/>
                    </a:lnTo>
                    <a:lnTo>
                      <a:pt x="371" y="318"/>
                    </a:lnTo>
                    <a:lnTo>
                      <a:pt x="370" y="317"/>
                    </a:lnTo>
                    <a:lnTo>
                      <a:pt x="369" y="316"/>
                    </a:lnTo>
                    <a:lnTo>
                      <a:pt x="368" y="315"/>
                    </a:lnTo>
                    <a:lnTo>
                      <a:pt x="367" y="314"/>
                    </a:lnTo>
                    <a:lnTo>
                      <a:pt x="365" y="314"/>
                    </a:lnTo>
                    <a:lnTo>
                      <a:pt x="364" y="313"/>
                    </a:lnTo>
                    <a:lnTo>
                      <a:pt x="363" y="312"/>
                    </a:lnTo>
                    <a:lnTo>
                      <a:pt x="362" y="311"/>
                    </a:lnTo>
                    <a:lnTo>
                      <a:pt x="361" y="311"/>
                    </a:lnTo>
                    <a:lnTo>
                      <a:pt x="360" y="309"/>
                    </a:lnTo>
                    <a:lnTo>
                      <a:pt x="359" y="308"/>
                    </a:lnTo>
                    <a:lnTo>
                      <a:pt x="358" y="307"/>
                    </a:lnTo>
                    <a:lnTo>
                      <a:pt x="358" y="305"/>
                    </a:lnTo>
                    <a:lnTo>
                      <a:pt x="357" y="304"/>
                    </a:lnTo>
                    <a:lnTo>
                      <a:pt x="357" y="302"/>
                    </a:lnTo>
                    <a:lnTo>
                      <a:pt x="356" y="300"/>
                    </a:lnTo>
                    <a:lnTo>
                      <a:pt x="356" y="297"/>
                    </a:lnTo>
                    <a:lnTo>
                      <a:pt x="356" y="295"/>
                    </a:lnTo>
                    <a:lnTo>
                      <a:pt x="356" y="292"/>
                    </a:lnTo>
                    <a:lnTo>
                      <a:pt x="357" y="290"/>
                    </a:lnTo>
                    <a:lnTo>
                      <a:pt x="357" y="288"/>
                    </a:lnTo>
                    <a:lnTo>
                      <a:pt x="357" y="287"/>
                    </a:lnTo>
                    <a:lnTo>
                      <a:pt x="358" y="285"/>
                    </a:lnTo>
                    <a:lnTo>
                      <a:pt x="358" y="284"/>
                    </a:lnTo>
                    <a:lnTo>
                      <a:pt x="359" y="283"/>
                    </a:lnTo>
                    <a:lnTo>
                      <a:pt x="359" y="282"/>
                    </a:lnTo>
                    <a:lnTo>
                      <a:pt x="360" y="281"/>
                    </a:lnTo>
                    <a:lnTo>
                      <a:pt x="361" y="280"/>
                    </a:lnTo>
                    <a:lnTo>
                      <a:pt x="362" y="279"/>
                    </a:lnTo>
                    <a:lnTo>
                      <a:pt x="363" y="279"/>
                    </a:lnTo>
                    <a:lnTo>
                      <a:pt x="364" y="279"/>
                    </a:lnTo>
                    <a:lnTo>
                      <a:pt x="365" y="278"/>
                    </a:lnTo>
                    <a:lnTo>
                      <a:pt x="366" y="277"/>
                    </a:lnTo>
                    <a:lnTo>
                      <a:pt x="367" y="277"/>
                    </a:lnTo>
                    <a:lnTo>
                      <a:pt x="369" y="276"/>
                    </a:lnTo>
                    <a:lnTo>
                      <a:pt x="370" y="275"/>
                    </a:lnTo>
                    <a:lnTo>
                      <a:pt x="371" y="275"/>
                    </a:lnTo>
                    <a:lnTo>
                      <a:pt x="372" y="275"/>
                    </a:lnTo>
                    <a:lnTo>
                      <a:pt x="373" y="274"/>
                    </a:lnTo>
                    <a:lnTo>
                      <a:pt x="375" y="273"/>
                    </a:lnTo>
                    <a:lnTo>
                      <a:pt x="376" y="272"/>
                    </a:lnTo>
                    <a:lnTo>
                      <a:pt x="377" y="271"/>
                    </a:lnTo>
                    <a:lnTo>
                      <a:pt x="378" y="270"/>
                    </a:lnTo>
                    <a:lnTo>
                      <a:pt x="380" y="268"/>
                    </a:lnTo>
                    <a:lnTo>
                      <a:pt x="381" y="267"/>
                    </a:lnTo>
                    <a:lnTo>
                      <a:pt x="382" y="265"/>
                    </a:lnTo>
                    <a:lnTo>
                      <a:pt x="384" y="263"/>
                    </a:lnTo>
                    <a:lnTo>
                      <a:pt x="383" y="263"/>
                    </a:lnTo>
                    <a:lnTo>
                      <a:pt x="382" y="262"/>
                    </a:lnTo>
                    <a:lnTo>
                      <a:pt x="380" y="261"/>
                    </a:lnTo>
                    <a:lnTo>
                      <a:pt x="379" y="260"/>
                    </a:lnTo>
                    <a:lnTo>
                      <a:pt x="378" y="260"/>
                    </a:lnTo>
                    <a:lnTo>
                      <a:pt x="377" y="259"/>
                    </a:lnTo>
                    <a:lnTo>
                      <a:pt x="376" y="259"/>
                    </a:lnTo>
                    <a:lnTo>
                      <a:pt x="374" y="258"/>
                    </a:lnTo>
                    <a:lnTo>
                      <a:pt x="373" y="257"/>
                    </a:lnTo>
                    <a:lnTo>
                      <a:pt x="372" y="256"/>
                    </a:lnTo>
                    <a:lnTo>
                      <a:pt x="371" y="256"/>
                    </a:lnTo>
                    <a:lnTo>
                      <a:pt x="369" y="255"/>
                    </a:lnTo>
                    <a:lnTo>
                      <a:pt x="368" y="255"/>
                    </a:lnTo>
                    <a:lnTo>
                      <a:pt x="367" y="254"/>
                    </a:lnTo>
                    <a:lnTo>
                      <a:pt x="365" y="253"/>
                    </a:lnTo>
                    <a:lnTo>
                      <a:pt x="364" y="253"/>
                    </a:lnTo>
                    <a:lnTo>
                      <a:pt x="363" y="252"/>
                    </a:lnTo>
                    <a:lnTo>
                      <a:pt x="361" y="251"/>
                    </a:lnTo>
                    <a:lnTo>
                      <a:pt x="360" y="251"/>
                    </a:lnTo>
                    <a:lnTo>
                      <a:pt x="359" y="250"/>
                    </a:lnTo>
                    <a:lnTo>
                      <a:pt x="358" y="250"/>
                    </a:lnTo>
                    <a:lnTo>
                      <a:pt x="357" y="249"/>
                    </a:lnTo>
                    <a:lnTo>
                      <a:pt x="356" y="248"/>
                    </a:lnTo>
                    <a:lnTo>
                      <a:pt x="355" y="248"/>
                    </a:lnTo>
                    <a:lnTo>
                      <a:pt x="354" y="247"/>
                    </a:lnTo>
                    <a:lnTo>
                      <a:pt x="353" y="246"/>
                    </a:lnTo>
                    <a:lnTo>
                      <a:pt x="353" y="245"/>
                    </a:lnTo>
                    <a:lnTo>
                      <a:pt x="353" y="243"/>
                    </a:lnTo>
                    <a:lnTo>
                      <a:pt x="353" y="242"/>
                    </a:lnTo>
                    <a:lnTo>
                      <a:pt x="353" y="241"/>
                    </a:lnTo>
                    <a:lnTo>
                      <a:pt x="353" y="240"/>
                    </a:lnTo>
                    <a:lnTo>
                      <a:pt x="353" y="239"/>
                    </a:lnTo>
                    <a:lnTo>
                      <a:pt x="353" y="238"/>
                    </a:lnTo>
                    <a:lnTo>
                      <a:pt x="353" y="237"/>
                    </a:lnTo>
                    <a:lnTo>
                      <a:pt x="353" y="236"/>
                    </a:lnTo>
                    <a:lnTo>
                      <a:pt x="352" y="235"/>
                    </a:lnTo>
                    <a:lnTo>
                      <a:pt x="352" y="234"/>
                    </a:lnTo>
                    <a:lnTo>
                      <a:pt x="352" y="233"/>
                    </a:lnTo>
                    <a:lnTo>
                      <a:pt x="352" y="232"/>
                    </a:lnTo>
                    <a:lnTo>
                      <a:pt x="352" y="231"/>
                    </a:lnTo>
                    <a:lnTo>
                      <a:pt x="352" y="230"/>
                    </a:lnTo>
                    <a:lnTo>
                      <a:pt x="352" y="229"/>
                    </a:lnTo>
                    <a:lnTo>
                      <a:pt x="353" y="229"/>
                    </a:lnTo>
                    <a:lnTo>
                      <a:pt x="353" y="227"/>
                    </a:lnTo>
                    <a:lnTo>
                      <a:pt x="353" y="226"/>
                    </a:lnTo>
                    <a:lnTo>
                      <a:pt x="354" y="225"/>
                    </a:lnTo>
                    <a:lnTo>
                      <a:pt x="354" y="224"/>
                    </a:lnTo>
                    <a:lnTo>
                      <a:pt x="355" y="222"/>
                    </a:lnTo>
                    <a:lnTo>
                      <a:pt x="356" y="220"/>
                    </a:lnTo>
                    <a:lnTo>
                      <a:pt x="357" y="219"/>
                    </a:lnTo>
                    <a:lnTo>
                      <a:pt x="358" y="218"/>
                    </a:lnTo>
                    <a:lnTo>
                      <a:pt x="358" y="216"/>
                    </a:lnTo>
                    <a:lnTo>
                      <a:pt x="360" y="215"/>
                    </a:lnTo>
                    <a:lnTo>
                      <a:pt x="361" y="213"/>
                    </a:lnTo>
                    <a:lnTo>
                      <a:pt x="362" y="212"/>
                    </a:lnTo>
                    <a:lnTo>
                      <a:pt x="363" y="210"/>
                    </a:lnTo>
                    <a:lnTo>
                      <a:pt x="364" y="207"/>
                    </a:lnTo>
                    <a:lnTo>
                      <a:pt x="364" y="205"/>
                    </a:lnTo>
                    <a:lnTo>
                      <a:pt x="364" y="203"/>
                    </a:lnTo>
                    <a:lnTo>
                      <a:pt x="365" y="201"/>
                    </a:lnTo>
                    <a:lnTo>
                      <a:pt x="365" y="198"/>
                    </a:lnTo>
                    <a:lnTo>
                      <a:pt x="366" y="197"/>
                    </a:lnTo>
                    <a:lnTo>
                      <a:pt x="366" y="195"/>
                    </a:lnTo>
                    <a:lnTo>
                      <a:pt x="367" y="193"/>
                    </a:lnTo>
                    <a:lnTo>
                      <a:pt x="368" y="191"/>
                    </a:lnTo>
                    <a:lnTo>
                      <a:pt x="369" y="190"/>
                    </a:lnTo>
                    <a:lnTo>
                      <a:pt x="370" y="189"/>
                    </a:lnTo>
                    <a:lnTo>
                      <a:pt x="371" y="187"/>
                    </a:lnTo>
                    <a:lnTo>
                      <a:pt x="372" y="186"/>
                    </a:lnTo>
                    <a:lnTo>
                      <a:pt x="373" y="185"/>
                    </a:lnTo>
                    <a:lnTo>
                      <a:pt x="374" y="183"/>
                    </a:lnTo>
                    <a:lnTo>
                      <a:pt x="376" y="182"/>
                    </a:lnTo>
                    <a:lnTo>
                      <a:pt x="377" y="181"/>
                    </a:lnTo>
                    <a:lnTo>
                      <a:pt x="379" y="180"/>
                    </a:lnTo>
                    <a:lnTo>
                      <a:pt x="380" y="179"/>
                    </a:lnTo>
                    <a:lnTo>
                      <a:pt x="382" y="178"/>
                    </a:lnTo>
                    <a:lnTo>
                      <a:pt x="384" y="177"/>
                    </a:lnTo>
                    <a:lnTo>
                      <a:pt x="386" y="176"/>
                    </a:lnTo>
                    <a:lnTo>
                      <a:pt x="387" y="176"/>
                    </a:lnTo>
                    <a:lnTo>
                      <a:pt x="389" y="175"/>
                    </a:lnTo>
                    <a:lnTo>
                      <a:pt x="392" y="174"/>
                    </a:lnTo>
                    <a:lnTo>
                      <a:pt x="394" y="173"/>
                    </a:lnTo>
                    <a:lnTo>
                      <a:pt x="396" y="172"/>
                    </a:lnTo>
                    <a:lnTo>
                      <a:pt x="397" y="171"/>
                    </a:lnTo>
                    <a:lnTo>
                      <a:pt x="400" y="170"/>
                    </a:lnTo>
                    <a:lnTo>
                      <a:pt x="402" y="169"/>
                    </a:lnTo>
                    <a:lnTo>
                      <a:pt x="404" y="168"/>
                    </a:lnTo>
                    <a:lnTo>
                      <a:pt x="407" y="167"/>
                    </a:lnTo>
                    <a:lnTo>
                      <a:pt x="408" y="166"/>
                    </a:lnTo>
                    <a:lnTo>
                      <a:pt x="409" y="164"/>
                    </a:lnTo>
                    <a:lnTo>
                      <a:pt x="410" y="164"/>
                    </a:lnTo>
                    <a:lnTo>
                      <a:pt x="411" y="163"/>
                    </a:lnTo>
                    <a:lnTo>
                      <a:pt x="412" y="162"/>
                    </a:lnTo>
                    <a:lnTo>
                      <a:pt x="412" y="161"/>
                    </a:lnTo>
                    <a:lnTo>
                      <a:pt x="413" y="160"/>
                    </a:lnTo>
                    <a:lnTo>
                      <a:pt x="413" y="159"/>
                    </a:lnTo>
                    <a:lnTo>
                      <a:pt x="414" y="158"/>
                    </a:lnTo>
                    <a:lnTo>
                      <a:pt x="414" y="157"/>
                    </a:lnTo>
                    <a:lnTo>
                      <a:pt x="414" y="156"/>
                    </a:lnTo>
                    <a:lnTo>
                      <a:pt x="414" y="155"/>
                    </a:lnTo>
                    <a:lnTo>
                      <a:pt x="413" y="155"/>
                    </a:lnTo>
                    <a:lnTo>
                      <a:pt x="413" y="154"/>
                    </a:lnTo>
                    <a:lnTo>
                      <a:pt x="413" y="153"/>
                    </a:lnTo>
                    <a:lnTo>
                      <a:pt x="413" y="152"/>
                    </a:lnTo>
                    <a:lnTo>
                      <a:pt x="412" y="151"/>
                    </a:lnTo>
                    <a:lnTo>
                      <a:pt x="412" y="150"/>
                    </a:lnTo>
                    <a:lnTo>
                      <a:pt x="411" y="149"/>
                    </a:lnTo>
                    <a:lnTo>
                      <a:pt x="411" y="148"/>
                    </a:lnTo>
                    <a:lnTo>
                      <a:pt x="411" y="147"/>
                    </a:lnTo>
                    <a:lnTo>
                      <a:pt x="410" y="146"/>
                    </a:lnTo>
                    <a:lnTo>
                      <a:pt x="410" y="145"/>
                    </a:lnTo>
                    <a:lnTo>
                      <a:pt x="410" y="144"/>
                    </a:lnTo>
                    <a:lnTo>
                      <a:pt x="410" y="142"/>
                    </a:lnTo>
                    <a:lnTo>
                      <a:pt x="410" y="141"/>
                    </a:lnTo>
                    <a:lnTo>
                      <a:pt x="410" y="139"/>
                    </a:lnTo>
                    <a:lnTo>
                      <a:pt x="410" y="138"/>
                    </a:lnTo>
                    <a:lnTo>
                      <a:pt x="410" y="136"/>
                    </a:lnTo>
                    <a:lnTo>
                      <a:pt x="410" y="135"/>
                    </a:lnTo>
                    <a:lnTo>
                      <a:pt x="410" y="133"/>
                    </a:lnTo>
                    <a:lnTo>
                      <a:pt x="409" y="132"/>
                    </a:lnTo>
                    <a:lnTo>
                      <a:pt x="409" y="130"/>
                    </a:lnTo>
                    <a:lnTo>
                      <a:pt x="409" y="129"/>
                    </a:lnTo>
                    <a:lnTo>
                      <a:pt x="408" y="128"/>
                    </a:lnTo>
                    <a:lnTo>
                      <a:pt x="407" y="127"/>
                    </a:lnTo>
                    <a:lnTo>
                      <a:pt x="406" y="125"/>
                    </a:lnTo>
                    <a:lnTo>
                      <a:pt x="406" y="124"/>
                    </a:lnTo>
                    <a:lnTo>
                      <a:pt x="404" y="123"/>
                    </a:lnTo>
                    <a:lnTo>
                      <a:pt x="404" y="122"/>
                    </a:lnTo>
                    <a:lnTo>
                      <a:pt x="402" y="121"/>
                    </a:lnTo>
                    <a:lnTo>
                      <a:pt x="401" y="119"/>
                    </a:lnTo>
                    <a:lnTo>
                      <a:pt x="400" y="119"/>
                    </a:lnTo>
                    <a:lnTo>
                      <a:pt x="398" y="117"/>
                    </a:lnTo>
                    <a:lnTo>
                      <a:pt x="397" y="117"/>
                    </a:lnTo>
                    <a:lnTo>
                      <a:pt x="396" y="115"/>
                    </a:lnTo>
                    <a:lnTo>
                      <a:pt x="395" y="115"/>
                    </a:lnTo>
                    <a:lnTo>
                      <a:pt x="393" y="114"/>
                    </a:lnTo>
                    <a:lnTo>
                      <a:pt x="392" y="113"/>
                    </a:lnTo>
                    <a:lnTo>
                      <a:pt x="391" y="112"/>
                    </a:lnTo>
                    <a:lnTo>
                      <a:pt x="389" y="111"/>
                    </a:lnTo>
                    <a:lnTo>
                      <a:pt x="387" y="110"/>
                    </a:lnTo>
                    <a:lnTo>
                      <a:pt x="386" y="109"/>
                    </a:lnTo>
                    <a:lnTo>
                      <a:pt x="384" y="108"/>
                    </a:lnTo>
                    <a:lnTo>
                      <a:pt x="383" y="108"/>
                    </a:lnTo>
                    <a:lnTo>
                      <a:pt x="381" y="107"/>
                    </a:lnTo>
                    <a:lnTo>
                      <a:pt x="380" y="106"/>
                    </a:lnTo>
                    <a:lnTo>
                      <a:pt x="378" y="106"/>
                    </a:lnTo>
                    <a:lnTo>
                      <a:pt x="376" y="105"/>
                    </a:lnTo>
                    <a:lnTo>
                      <a:pt x="375" y="104"/>
                    </a:lnTo>
                    <a:lnTo>
                      <a:pt x="373" y="102"/>
                    </a:lnTo>
                    <a:lnTo>
                      <a:pt x="372" y="100"/>
                    </a:lnTo>
                    <a:lnTo>
                      <a:pt x="371" y="98"/>
                    </a:lnTo>
                    <a:lnTo>
                      <a:pt x="371" y="97"/>
                    </a:lnTo>
                    <a:lnTo>
                      <a:pt x="370" y="95"/>
                    </a:lnTo>
                    <a:lnTo>
                      <a:pt x="370" y="94"/>
                    </a:lnTo>
                    <a:lnTo>
                      <a:pt x="370" y="92"/>
                    </a:lnTo>
                    <a:lnTo>
                      <a:pt x="370" y="91"/>
                    </a:lnTo>
                    <a:lnTo>
                      <a:pt x="370" y="89"/>
                    </a:lnTo>
                    <a:lnTo>
                      <a:pt x="370" y="88"/>
                    </a:lnTo>
                    <a:lnTo>
                      <a:pt x="371" y="86"/>
                    </a:lnTo>
                    <a:lnTo>
                      <a:pt x="371" y="85"/>
                    </a:lnTo>
                    <a:lnTo>
                      <a:pt x="371" y="84"/>
                    </a:lnTo>
                    <a:lnTo>
                      <a:pt x="372" y="82"/>
                    </a:lnTo>
                    <a:lnTo>
                      <a:pt x="372" y="81"/>
                    </a:lnTo>
                    <a:lnTo>
                      <a:pt x="373" y="79"/>
                    </a:lnTo>
                    <a:lnTo>
                      <a:pt x="373" y="78"/>
                    </a:lnTo>
                    <a:lnTo>
                      <a:pt x="374" y="77"/>
                    </a:lnTo>
                    <a:lnTo>
                      <a:pt x="374" y="75"/>
                    </a:lnTo>
                    <a:lnTo>
                      <a:pt x="374" y="74"/>
                    </a:lnTo>
                    <a:lnTo>
                      <a:pt x="374" y="72"/>
                    </a:lnTo>
                    <a:lnTo>
                      <a:pt x="374" y="70"/>
                    </a:lnTo>
                    <a:lnTo>
                      <a:pt x="374" y="69"/>
                    </a:lnTo>
                    <a:lnTo>
                      <a:pt x="374" y="67"/>
                    </a:lnTo>
                    <a:lnTo>
                      <a:pt x="373" y="65"/>
                    </a:lnTo>
                    <a:lnTo>
                      <a:pt x="373" y="63"/>
                    </a:lnTo>
                    <a:lnTo>
                      <a:pt x="371" y="61"/>
                    </a:lnTo>
                    <a:lnTo>
                      <a:pt x="370" y="59"/>
                    </a:lnTo>
                    <a:lnTo>
                      <a:pt x="369" y="57"/>
                    </a:lnTo>
                    <a:lnTo>
                      <a:pt x="367" y="55"/>
                    </a:lnTo>
                    <a:lnTo>
                      <a:pt x="365" y="53"/>
                    </a:lnTo>
                    <a:lnTo>
                      <a:pt x="363" y="50"/>
                    </a:lnTo>
                    <a:lnTo>
                      <a:pt x="364" y="50"/>
                    </a:lnTo>
                    <a:lnTo>
                      <a:pt x="366" y="50"/>
                    </a:lnTo>
                    <a:lnTo>
                      <a:pt x="368" y="50"/>
                    </a:lnTo>
                    <a:lnTo>
                      <a:pt x="370" y="50"/>
                    </a:lnTo>
                    <a:lnTo>
                      <a:pt x="371" y="50"/>
                    </a:lnTo>
                    <a:lnTo>
                      <a:pt x="373" y="50"/>
                    </a:lnTo>
                    <a:lnTo>
                      <a:pt x="375" y="50"/>
                    </a:lnTo>
                    <a:lnTo>
                      <a:pt x="376" y="50"/>
                    </a:lnTo>
                    <a:lnTo>
                      <a:pt x="378" y="50"/>
                    </a:lnTo>
                    <a:lnTo>
                      <a:pt x="380" y="49"/>
                    </a:lnTo>
                    <a:lnTo>
                      <a:pt x="381" y="49"/>
                    </a:lnTo>
                    <a:lnTo>
                      <a:pt x="383" y="49"/>
                    </a:lnTo>
                    <a:lnTo>
                      <a:pt x="385" y="49"/>
                    </a:lnTo>
                    <a:lnTo>
                      <a:pt x="387" y="49"/>
                    </a:lnTo>
                    <a:lnTo>
                      <a:pt x="388" y="49"/>
                    </a:lnTo>
                    <a:lnTo>
                      <a:pt x="390" y="49"/>
                    </a:lnTo>
                    <a:lnTo>
                      <a:pt x="392" y="49"/>
                    </a:lnTo>
                    <a:lnTo>
                      <a:pt x="394" y="48"/>
                    </a:lnTo>
                    <a:lnTo>
                      <a:pt x="396" y="48"/>
                    </a:lnTo>
                    <a:lnTo>
                      <a:pt x="397" y="48"/>
                    </a:lnTo>
                    <a:lnTo>
                      <a:pt x="399" y="47"/>
                    </a:lnTo>
                    <a:lnTo>
                      <a:pt x="401" y="47"/>
                    </a:lnTo>
                    <a:lnTo>
                      <a:pt x="403" y="46"/>
                    </a:lnTo>
                    <a:lnTo>
                      <a:pt x="405" y="46"/>
                    </a:lnTo>
                    <a:lnTo>
                      <a:pt x="407" y="45"/>
                    </a:lnTo>
                    <a:lnTo>
                      <a:pt x="409" y="44"/>
                    </a:lnTo>
                    <a:lnTo>
                      <a:pt x="411" y="44"/>
                    </a:lnTo>
                    <a:lnTo>
                      <a:pt x="413" y="43"/>
                    </a:lnTo>
                    <a:lnTo>
                      <a:pt x="416" y="42"/>
                    </a:lnTo>
                    <a:lnTo>
                      <a:pt x="418" y="41"/>
                    </a:lnTo>
                    <a:lnTo>
                      <a:pt x="420" y="40"/>
                    </a:lnTo>
                    <a:lnTo>
                      <a:pt x="422" y="39"/>
                    </a:lnTo>
                    <a:lnTo>
                      <a:pt x="424" y="38"/>
                    </a:lnTo>
                    <a:lnTo>
                      <a:pt x="426" y="38"/>
                    </a:lnTo>
                    <a:lnTo>
                      <a:pt x="427" y="37"/>
                    </a:lnTo>
                    <a:lnTo>
                      <a:pt x="428" y="36"/>
                    </a:lnTo>
                    <a:lnTo>
                      <a:pt x="429" y="36"/>
                    </a:lnTo>
                    <a:lnTo>
                      <a:pt x="430" y="34"/>
                    </a:lnTo>
                    <a:lnTo>
                      <a:pt x="431" y="33"/>
                    </a:lnTo>
                    <a:lnTo>
                      <a:pt x="431" y="32"/>
                    </a:lnTo>
                    <a:lnTo>
                      <a:pt x="432" y="31"/>
                    </a:lnTo>
                    <a:lnTo>
                      <a:pt x="433" y="30"/>
                    </a:lnTo>
                    <a:lnTo>
                      <a:pt x="433" y="28"/>
                    </a:lnTo>
                    <a:lnTo>
                      <a:pt x="433" y="27"/>
                    </a:lnTo>
                    <a:lnTo>
                      <a:pt x="433" y="26"/>
                    </a:lnTo>
                    <a:lnTo>
                      <a:pt x="434" y="24"/>
                    </a:lnTo>
                    <a:lnTo>
                      <a:pt x="434" y="23"/>
                    </a:lnTo>
                    <a:lnTo>
                      <a:pt x="434" y="21"/>
                    </a:lnTo>
                    <a:lnTo>
                      <a:pt x="434" y="20"/>
                    </a:lnTo>
                    <a:lnTo>
                      <a:pt x="434" y="18"/>
                    </a:lnTo>
                    <a:lnTo>
                      <a:pt x="434" y="16"/>
                    </a:lnTo>
                    <a:lnTo>
                      <a:pt x="434" y="15"/>
                    </a:lnTo>
                    <a:lnTo>
                      <a:pt x="434" y="14"/>
                    </a:lnTo>
                    <a:lnTo>
                      <a:pt x="434" y="12"/>
                    </a:lnTo>
                    <a:lnTo>
                      <a:pt x="434" y="11"/>
                    </a:lnTo>
                    <a:lnTo>
                      <a:pt x="434" y="9"/>
                    </a:lnTo>
                    <a:lnTo>
                      <a:pt x="433" y="8"/>
                    </a:lnTo>
                    <a:lnTo>
                      <a:pt x="433" y="7"/>
                    </a:lnTo>
                    <a:lnTo>
                      <a:pt x="433" y="5"/>
                    </a:lnTo>
                    <a:lnTo>
                      <a:pt x="434" y="4"/>
                    </a:lnTo>
                    <a:lnTo>
                      <a:pt x="434" y="3"/>
                    </a:lnTo>
                    <a:lnTo>
                      <a:pt x="434" y="2"/>
                    </a:lnTo>
                    <a:lnTo>
                      <a:pt x="434" y="0"/>
                    </a:lnTo>
                    <a:lnTo>
                      <a:pt x="435" y="0"/>
                    </a:lnTo>
                  </a:path>
                </a:pathLst>
              </a:custGeom>
              <a:solidFill>
                <a:srgbClr val="C9B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65" name="Freeform 111"/>
              <p:cNvSpPr>
                <a:spLocks noChangeAspect="1"/>
              </p:cNvSpPr>
              <p:nvPr/>
            </p:nvSpPr>
            <p:spPr bwMode="auto">
              <a:xfrm>
                <a:off x="5413" y="1645"/>
                <a:ext cx="437" cy="117"/>
              </a:xfrm>
              <a:custGeom>
                <a:avLst/>
                <a:gdLst>
                  <a:gd name="T0" fmla="*/ 48 w 435"/>
                  <a:gd name="T1" fmla="*/ 90 h 117"/>
                  <a:gd name="T2" fmla="*/ 79 w 435"/>
                  <a:gd name="T3" fmla="*/ 96 h 117"/>
                  <a:gd name="T4" fmla="*/ 131 w 435"/>
                  <a:gd name="T5" fmla="*/ 102 h 117"/>
                  <a:gd name="T6" fmla="*/ 159 w 435"/>
                  <a:gd name="T7" fmla="*/ 107 h 117"/>
                  <a:gd name="T8" fmla="*/ 187 w 435"/>
                  <a:gd name="T9" fmla="*/ 112 h 117"/>
                  <a:gd name="T10" fmla="*/ 216 w 435"/>
                  <a:gd name="T11" fmla="*/ 116 h 117"/>
                  <a:gd name="T12" fmla="*/ 253 w 435"/>
                  <a:gd name="T13" fmla="*/ 113 h 117"/>
                  <a:gd name="T14" fmla="*/ 285 w 435"/>
                  <a:gd name="T15" fmla="*/ 108 h 117"/>
                  <a:gd name="T16" fmla="*/ 315 w 435"/>
                  <a:gd name="T17" fmla="*/ 101 h 117"/>
                  <a:gd name="T18" fmla="*/ 365 w 435"/>
                  <a:gd name="T19" fmla="*/ 95 h 117"/>
                  <a:gd name="T20" fmla="*/ 396 w 435"/>
                  <a:gd name="T21" fmla="*/ 92 h 117"/>
                  <a:gd name="T22" fmla="*/ 424 w 435"/>
                  <a:gd name="T23" fmla="*/ 91 h 117"/>
                  <a:gd name="T24" fmla="*/ 444 w 435"/>
                  <a:gd name="T25" fmla="*/ 90 h 117"/>
                  <a:gd name="T26" fmla="*/ 450 w 435"/>
                  <a:gd name="T27" fmla="*/ 86 h 117"/>
                  <a:gd name="T28" fmla="*/ 452 w 435"/>
                  <a:gd name="T29" fmla="*/ 82 h 117"/>
                  <a:gd name="T30" fmla="*/ 455 w 435"/>
                  <a:gd name="T31" fmla="*/ 77 h 117"/>
                  <a:gd name="T32" fmla="*/ 458 w 435"/>
                  <a:gd name="T33" fmla="*/ 77 h 117"/>
                  <a:gd name="T34" fmla="*/ 462 w 435"/>
                  <a:gd name="T35" fmla="*/ 77 h 117"/>
                  <a:gd name="T36" fmla="*/ 466 w 435"/>
                  <a:gd name="T37" fmla="*/ 76 h 117"/>
                  <a:gd name="T38" fmla="*/ 468 w 435"/>
                  <a:gd name="T39" fmla="*/ 74 h 117"/>
                  <a:gd name="T40" fmla="*/ 470 w 435"/>
                  <a:gd name="T41" fmla="*/ 72 h 117"/>
                  <a:gd name="T42" fmla="*/ 472 w 435"/>
                  <a:gd name="T43" fmla="*/ 70 h 117"/>
                  <a:gd name="T44" fmla="*/ 474 w 435"/>
                  <a:gd name="T45" fmla="*/ 57 h 117"/>
                  <a:gd name="T46" fmla="*/ 470 w 435"/>
                  <a:gd name="T47" fmla="*/ 37 h 117"/>
                  <a:gd name="T48" fmla="*/ 459 w 435"/>
                  <a:gd name="T49" fmla="*/ 25 h 117"/>
                  <a:gd name="T50" fmla="*/ 444 w 435"/>
                  <a:gd name="T51" fmla="*/ 19 h 117"/>
                  <a:gd name="T52" fmla="*/ 428 w 435"/>
                  <a:gd name="T53" fmla="*/ 12 h 117"/>
                  <a:gd name="T54" fmla="*/ 407 w 435"/>
                  <a:gd name="T55" fmla="*/ 11 h 117"/>
                  <a:gd name="T56" fmla="*/ 385 w 435"/>
                  <a:gd name="T57" fmla="*/ 12 h 117"/>
                  <a:gd name="T58" fmla="*/ 373 w 435"/>
                  <a:gd name="T59" fmla="*/ 8 h 117"/>
                  <a:gd name="T60" fmla="*/ 353 w 435"/>
                  <a:gd name="T61" fmla="*/ 3 h 117"/>
                  <a:gd name="T62" fmla="*/ 329 w 435"/>
                  <a:gd name="T63" fmla="*/ 0 h 117"/>
                  <a:gd name="T64" fmla="*/ 315 w 435"/>
                  <a:gd name="T65" fmla="*/ 0 h 117"/>
                  <a:gd name="T66" fmla="*/ 301 w 435"/>
                  <a:gd name="T67" fmla="*/ 4 h 117"/>
                  <a:gd name="T68" fmla="*/ 287 w 435"/>
                  <a:gd name="T69" fmla="*/ 9 h 117"/>
                  <a:gd name="T70" fmla="*/ 256 w 435"/>
                  <a:gd name="T71" fmla="*/ 5 h 117"/>
                  <a:gd name="T72" fmla="*/ 212 w 435"/>
                  <a:gd name="T73" fmla="*/ 8 h 117"/>
                  <a:gd name="T74" fmla="*/ 168 w 435"/>
                  <a:gd name="T75" fmla="*/ 17 h 117"/>
                  <a:gd name="T76" fmla="*/ 137 w 435"/>
                  <a:gd name="T77" fmla="*/ 21 h 117"/>
                  <a:gd name="T78" fmla="*/ 104 w 435"/>
                  <a:gd name="T79" fmla="*/ 19 h 117"/>
                  <a:gd name="T80" fmla="*/ 96 w 435"/>
                  <a:gd name="T81" fmla="*/ 16 h 117"/>
                  <a:gd name="T82" fmla="*/ 87 w 435"/>
                  <a:gd name="T83" fmla="*/ 15 h 117"/>
                  <a:gd name="T84" fmla="*/ 78 w 435"/>
                  <a:gd name="T85" fmla="*/ 17 h 117"/>
                  <a:gd name="T86" fmla="*/ 72 w 435"/>
                  <a:gd name="T87" fmla="*/ 21 h 117"/>
                  <a:gd name="T88" fmla="*/ 67 w 435"/>
                  <a:gd name="T89" fmla="*/ 22 h 117"/>
                  <a:gd name="T90" fmla="*/ 55 w 435"/>
                  <a:gd name="T91" fmla="*/ 24 h 117"/>
                  <a:gd name="T92" fmla="*/ 40 w 435"/>
                  <a:gd name="T93" fmla="*/ 27 h 117"/>
                  <a:gd name="T94" fmla="*/ 22 w 435"/>
                  <a:gd name="T95" fmla="*/ 33 h 117"/>
                  <a:gd name="T96" fmla="*/ 11 w 435"/>
                  <a:gd name="T97" fmla="*/ 38 h 117"/>
                  <a:gd name="T98" fmla="*/ 7 w 435"/>
                  <a:gd name="T99" fmla="*/ 43 h 117"/>
                  <a:gd name="T100" fmla="*/ 4 w 435"/>
                  <a:gd name="T101" fmla="*/ 52 h 117"/>
                  <a:gd name="T102" fmla="*/ 1 w 435"/>
                  <a:gd name="T103" fmla="*/ 61 h 117"/>
                  <a:gd name="T104" fmla="*/ 0 w 435"/>
                  <a:gd name="T105" fmla="*/ 68 h 117"/>
                  <a:gd name="T106" fmla="*/ 0 w 435"/>
                  <a:gd name="T107" fmla="*/ 74 h 117"/>
                  <a:gd name="T108" fmla="*/ 2 w 435"/>
                  <a:gd name="T109" fmla="*/ 79 h 117"/>
                  <a:gd name="T110" fmla="*/ 8 w 435"/>
                  <a:gd name="T111" fmla="*/ 85 h 117"/>
                  <a:gd name="T112" fmla="*/ 17 w 435"/>
                  <a:gd name="T113" fmla="*/ 89 h 1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35"/>
                  <a:gd name="T172" fmla="*/ 0 h 117"/>
                  <a:gd name="T173" fmla="*/ 435 w 435"/>
                  <a:gd name="T174" fmla="*/ 117 h 11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35" h="117">
                    <a:moveTo>
                      <a:pt x="24" y="90"/>
                    </a:moveTo>
                    <a:lnTo>
                      <a:pt x="26" y="90"/>
                    </a:lnTo>
                    <a:lnTo>
                      <a:pt x="28" y="89"/>
                    </a:lnTo>
                    <a:lnTo>
                      <a:pt x="31" y="89"/>
                    </a:lnTo>
                    <a:lnTo>
                      <a:pt x="34" y="89"/>
                    </a:lnTo>
                    <a:lnTo>
                      <a:pt x="36" y="89"/>
                    </a:lnTo>
                    <a:lnTo>
                      <a:pt x="39" y="90"/>
                    </a:lnTo>
                    <a:lnTo>
                      <a:pt x="42" y="90"/>
                    </a:lnTo>
                    <a:lnTo>
                      <a:pt x="45" y="90"/>
                    </a:lnTo>
                    <a:lnTo>
                      <a:pt x="48" y="90"/>
                    </a:lnTo>
                    <a:lnTo>
                      <a:pt x="51" y="91"/>
                    </a:lnTo>
                    <a:lnTo>
                      <a:pt x="54" y="91"/>
                    </a:lnTo>
                    <a:lnTo>
                      <a:pt x="57" y="91"/>
                    </a:lnTo>
                    <a:lnTo>
                      <a:pt x="60" y="92"/>
                    </a:lnTo>
                    <a:lnTo>
                      <a:pt x="63" y="93"/>
                    </a:lnTo>
                    <a:lnTo>
                      <a:pt x="66" y="93"/>
                    </a:lnTo>
                    <a:lnTo>
                      <a:pt x="70" y="94"/>
                    </a:lnTo>
                    <a:lnTo>
                      <a:pt x="73" y="94"/>
                    </a:lnTo>
                    <a:lnTo>
                      <a:pt x="76" y="95"/>
                    </a:lnTo>
                    <a:lnTo>
                      <a:pt x="79" y="96"/>
                    </a:lnTo>
                    <a:lnTo>
                      <a:pt x="82" y="96"/>
                    </a:lnTo>
                    <a:lnTo>
                      <a:pt x="85" y="97"/>
                    </a:lnTo>
                    <a:lnTo>
                      <a:pt x="89" y="98"/>
                    </a:lnTo>
                    <a:lnTo>
                      <a:pt x="92" y="98"/>
                    </a:lnTo>
                    <a:lnTo>
                      <a:pt x="95" y="99"/>
                    </a:lnTo>
                    <a:lnTo>
                      <a:pt x="98" y="99"/>
                    </a:lnTo>
                    <a:lnTo>
                      <a:pt x="101" y="100"/>
                    </a:lnTo>
                    <a:lnTo>
                      <a:pt x="104" y="101"/>
                    </a:lnTo>
                    <a:lnTo>
                      <a:pt x="107" y="101"/>
                    </a:lnTo>
                    <a:lnTo>
                      <a:pt x="111" y="102"/>
                    </a:lnTo>
                    <a:lnTo>
                      <a:pt x="113" y="103"/>
                    </a:lnTo>
                    <a:lnTo>
                      <a:pt x="116" y="103"/>
                    </a:lnTo>
                    <a:lnTo>
                      <a:pt x="119" y="103"/>
                    </a:lnTo>
                    <a:lnTo>
                      <a:pt x="122" y="103"/>
                    </a:lnTo>
                    <a:lnTo>
                      <a:pt x="125" y="104"/>
                    </a:lnTo>
                    <a:lnTo>
                      <a:pt x="128" y="105"/>
                    </a:lnTo>
                    <a:lnTo>
                      <a:pt x="131" y="105"/>
                    </a:lnTo>
                    <a:lnTo>
                      <a:pt x="133" y="106"/>
                    </a:lnTo>
                    <a:lnTo>
                      <a:pt x="136" y="106"/>
                    </a:lnTo>
                    <a:lnTo>
                      <a:pt x="139" y="107"/>
                    </a:lnTo>
                    <a:lnTo>
                      <a:pt x="142" y="107"/>
                    </a:lnTo>
                    <a:lnTo>
                      <a:pt x="144" y="108"/>
                    </a:lnTo>
                    <a:lnTo>
                      <a:pt x="147" y="108"/>
                    </a:lnTo>
                    <a:lnTo>
                      <a:pt x="150" y="109"/>
                    </a:lnTo>
                    <a:lnTo>
                      <a:pt x="153" y="109"/>
                    </a:lnTo>
                    <a:lnTo>
                      <a:pt x="155" y="110"/>
                    </a:lnTo>
                    <a:lnTo>
                      <a:pt x="158" y="111"/>
                    </a:lnTo>
                    <a:lnTo>
                      <a:pt x="161" y="111"/>
                    </a:lnTo>
                    <a:lnTo>
                      <a:pt x="164" y="112"/>
                    </a:lnTo>
                    <a:lnTo>
                      <a:pt x="167" y="112"/>
                    </a:lnTo>
                    <a:lnTo>
                      <a:pt x="169" y="113"/>
                    </a:lnTo>
                    <a:lnTo>
                      <a:pt x="172" y="113"/>
                    </a:lnTo>
                    <a:lnTo>
                      <a:pt x="175" y="114"/>
                    </a:lnTo>
                    <a:lnTo>
                      <a:pt x="178" y="114"/>
                    </a:lnTo>
                    <a:lnTo>
                      <a:pt x="181" y="115"/>
                    </a:lnTo>
                    <a:lnTo>
                      <a:pt x="184" y="115"/>
                    </a:lnTo>
                    <a:lnTo>
                      <a:pt x="187" y="115"/>
                    </a:lnTo>
                    <a:lnTo>
                      <a:pt x="190" y="115"/>
                    </a:lnTo>
                    <a:lnTo>
                      <a:pt x="193" y="115"/>
                    </a:lnTo>
                    <a:lnTo>
                      <a:pt x="196" y="116"/>
                    </a:lnTo>
                    <a:lnTo>
                      <a:pt x="200" y="116"/>
                    </a:lnTo>
                    <a:lnTo>
                      <a:pt x="203" y="116"/>
                    </a:lnTo>
                    <a:lnTo>
                      <a:pt x="207" y="115"/>
                    </a:lnTo>
                    <a:lnTo>
                      <a:pt x="210" y="115"/>
                    </a:lnTo>
                    <a:lnTo>
                      <a:pt x="214" y="115"/>
                    </a:lnTo>
                    <a:lnTo>
                      <a:pt x="218" y="115"/>
                    </a:lnTo>
                    <a:lnTo>
                      <a:pt x="221" y="115"/>
                    </a:lnTo>
                    <a:lnTo>
                      <a:pt x="225" y="114"/>
                    </a:lnTo>
                    <a:lnTo>
                      <a:pt x="229" y="114"/>
                    </a:lnTo>
                    <a:lnTo>
                      <a:pt x="233" y="113"/>
                    </a:lnTo>
                    <a:lnTo>
                      <a:pt x="237" y="113"/>
                    </a:lnTo>
                    <a:lnTo>
                      <a:pt x="240" y="113"/>
                    </a:lnTo>
                    <a:lnTo>
                      <a:pt x="243" y="112"/>
                    </a:lnTo>
                    <a:lnTo>
                      <a:pt x="246" y="112"/>
                    </a:lnTo>
                    <a:lnTo>
                      <a:pt x="250" y="111"/>
                    </a:lnTo>
                    <a:lnTo>
                      <a:pt x="253" y="111"/>
                    </a:lnTo>
                    <a:lnTo>
                      <a:pt x="256" y="110"/>
                    </a:lnTo>
                    <a:lnTo>
                      <a:pt x="260" y="109"/>
                    </a:lnTo>
                    <a:lnTo>
                      <a:pt x="263" y="109"/>
                    </a:lnTo>
                    <a:lnTo>
                      <a:pt x="265" y="108"/>
                    </a:lnTo>
                    <a:lnTo>
                      <a:pt x="268" y="107"/>
                    </a:lnTo>
                    <a:lnTo>
                      <a:pt x="271" y="107"/>
                    </a:lnTo>
                    <a:lnTo>
                      <a:pt x="274" y="106"/>
                    </a:lnTo>
                    <a:lnTo>
                      <a:pt x="277" y="105"/>
                    </a:lnTo>
                    <a:lnTo>
                      <a:pt x="280" y="105"/>
                    </a:lnTo>
                    <a:lnTo>
                      <a:pt x="283" y="104"/>
                    </a:lnTo>
                    <a:lnTo>
                      <a:pt x="286" y="103"/>
                    </a:lnTo>
                    <a:lnTo>
                      <a:pt x="289" y="103"/>
                    </a:lnTo>
                    <a:lnTo>
                      <a:pt x="292" y="102"/>
                    </a:lnTo>
                    <a:lnTo>
                      <a:pt x="295" y="101"/>
                    </a:lnTo>
                    <a:lnTo>
                      <a:pt x="298" y="101"/>
                    </a:lnTo>
                    <a:lnTo>
                      <a:pt x="301" y="100"/>
                    </a:lnTo>
                    <a:lnTo>
                      <a:pt x="304" y="99"/>
                    </a:lnTo>
                    <a:lnTo>
                      <a:pt x="307" y="98"/>
                    </a:lnTo>
                    <a:lnTo>
                      <a:pt x="310" y="98"/>
                    </a:lnTo>
                    <a:lnTo>
                      <a:pt x="313" y="97"/>
                    </a:lnTo>
                    <a:lnTo>
                      <a:pt x="316" y="97"/>
                    </a:lnTo>
                    <a:lnTo>
                      <a:pt x="319" y="96"/>
                    </a:lnTo>
                    <a:lnTo>
                      <a:pt x="322" y="95"/>
                    </a:lnTo>
                    <a:lnTo>
                      <a:pt x="326" y="95"/>
                    </a:lnTo>
                    <a:lnTo>
                      <a:pt x="329" y="94"/>
                    </a:lnTo>
                    <a:lnTo>
                      <a:pt x="332" y="94"/>
                    </a:lnTo>
                    <a:lnTo>
                      <a:pt x="335" y="94"/>
                    </a:lnTo>
                    <a:lnTo>
                      <a:pt x="338" y="94"/>
                    </a:lnTo>
                    <a:lnTo>
                      <a:pt x="341" y="93"/>
                    </a:lnTo>
                    <a:lnTo>
                      <a:pt x="344" y="93"/>
                    </a:lnTo>
                    <a:lnTo>
                      <a:pt x="347" y="93"/>
                    </a:lnTo>
                    <a:lnTo>
                      <a:pt x="350" y="93"/>
                    </a:lnTo>
                    <a:lnTo>
                      <a:pt x="353" y="92"/>
                    </a:lnTo>
                    <a:lnTo>
                      <a:pt x="356" y="92"/>
                    </a:lnTo>
                    <a:lnTo>
                      <a:pt x="359" y="92"/>
                    </a:lnTo>
                    <a:lnTo>
                      <a:pt x="362" y="92"/>
                    </a:lnTo>
                    <a:lnTo>
                      <a:pt x="365" y="92"/>
                    </a:lnTo>
                    <a:lnTo>
                      <a:pt x="368" y="92"/>
                    </a:lnTo>
                    <a:lnTo>
                      <a:pt x="370" y="91"/>
                    </a:lnTo>
                    <a:lnTo>
                      <a:pt x="373" y="91"/>
                    </a:lnTo>
                    <a:lnTo>
                      <a:pt x="376" y="91"/>
                    </a:lnTo>
                    <a:lnTo>
                      <a:pt x="379" y="91"/>
                    </a:lnTo>
                    <a:lnTo>
                      <a:pt x="381" y="91"/>
                    </a:lnTo>
                    <a:lnTo>
                      <a:pt x="384" y="91"/>
                    </a:lnTo>
                    <a:lnTo>
                      <a:pt x="386" y="91"/>
                    </a:lnTo>
                    <a:lnTo>
                      <a:pt x="388" y="91"/>
                    </a:lnTo>
                    <a:lnTo>
                      <a:pt x="390" y="91"/>
                    </a:lnTo>
                    <a:lnTo>
                      <a:pt x="393" y="91"/>
                    </a:lnTo>
                    <a:lnTo>
                      <a:pt x="395" y="90"/>
                    </a:lnTo>
                    <a:lnTo>
                      <a:pt x="397" y="90"/>
                    </a:lnTo>
                    <a:lnTo>
                      <a:pt x="399" y="90"/>
                    </a:lnTo>
                    <a:lnTo>
                      <a:pt x="401" y="90"/>
                    </a:lnTo>
                    <a:lnTo>
                      <a:pt x="403" y="90"/>
                    </a:lnTo>
                    <a:lnTo>
                      <a:pt x="404" y="90"/>
                    </a:lnTo>
                    <a:lnTo>
                      <a:pt x="405" y="89"/>
                    </a:lnTo>
                    <a:lnTo>
                      <a:pt x="406" y="89"/>
                    </a:lnTo>
                    <a:lnTo>
                      <a:pt x="407" y="89"/>
                    </a:lnTo>
                    <a:lnTo>
                      <a:pt x="408" y="88"/>
                    </a:lnTo>
                    <a:lnTo>
                      <a:pt x="409" y="88"/>
                    </a:lnTo>
                    <a:lnTo>
                      <a:pt x="409" y="87"/>
                    </a:lnTo>
                    <a:lnTo>
                      <a:pt x="410" y="86"/>
                    </a:lnTo>
                    <a:lnTo>
                      <a:pt x="411" y="85"/>
                    </a:lnTo>
                    <a:lnTo>
                      <a:pt x="412" y="84"/>
                    </a:lnTo>
                    <a:lnTo>
                      <a:pt x="412" y="83"/>
                    </a:lnTo>
                    <a:lnTo>
                      <a:pt x="412" y="82"/>
                    </a:lnTo>
                    <a:lnTo>
                      <a:pt x="413" y="81"/>
                    </a:lnTo>
                    <a:lnTo>
                      <a:pt x="413" y="80"/>
                    </a:lnTo>
                    <a:lnTo>
                      <a:pt x="414" y="79"/>
                    </a:lnTo>
                    <a:lnTo>
                      <a:pt x="414" y="78"/>
                    </a:lnTo>
                    <a:lnTo>
                      <a:pt x="414" y="77"/>
                    </a:lnTo>
                    <a:lnTo>
                      <a:pt x="415" y="77"/>
                    </a:lnTo>
                    <a:lnTo>
                      <a:pt x="415" y="76"/>
                    </a:lnTo>
                    <a:lnTo>
                      <a:pt x="416" y="76"/>
                    </a:lnTo>
                    <a:lnTo>
                      <a:pt x="416" y="77"/>
                    </a:lnTo>
                    <a:lnTo>
                      <a:pt x="417" y="77"/>
                    </a:lnTo>
                    <a:lnTo>
                      <a:pt x="418" y="77"/>
                    </a:lnTo>
                    <a:lnTo>
                      <a:pt x="419" y="77"/>
                    </a:lnTo>
                    <a:lnTo>
                      <a:pt x="420" y="77"/>
                    </a:lnTo>
                    <a:lnTo>
                      <a:pt x="421" y="77"/>
                    </a:lnTo>
                    <a:lnTo>
                      <a:pt x="422" y="77"/>
                    </a:lnTo>
                    <a:lnTo>
                      <a:pt x="423" y="77"/>
                    </a:lnTo>
                    <a:lnTo>
                      <a:pt x="424" y="77"/>
                    </a:lnTo>
                    <a:lnTo>
                      <a:pt x="425" y="77"/>
                    </a:lnTo>
                    <a:lnTo>
                      <a:pt x="425" y="76"/>
                    </a:lnTo>
                    <a:lnTo>
                      <a:pt x="426" y="76"/>
                    </a:lnTo>
                    <a:lnTo>
                      <a:pt x="427" y="76"/>
                    </a:lnTo>
                    <a:lnTo>
                      <a:pt x="427" y="75"/>
                    </a:lnTo>
                    <a:lnTo>
                      <a:pt x="428" y="75"/>
                    </a:lnTo>
                    <a:lnTo>
                      <a:pt x="428" y="74"/>
                    </a:lnTo>
                    <a:lnTo>
                      <a:pt x="429" y="74"/>
                    </a:lnTo>
                    <a:lnTo>
                      <a:pt x="429" y="73"/>
                    </a:lnTo>
                    <a:lnTo>
                      <a:pt x="430" y="73"/>
                    </a:lnTo>
                    <a:lnTo>
                      <a:pt x="430" y="72"/>
                    </a:lnTo>
                    <a:lnTo>
                      <a:pt x="431" y="72"/>
                    </a:lnTo>
                    <a:lnTo>
                      <a:pt x="431" y="71"/>
                    </a:lnTo>
                    <a:lnTo>
                      <a:pt x="432" y="71"/>
                    </a:lnTo>
                    <a:lnTo>
                      <a:pt x="432" y="70"/>
                    </a:lnTo>
                    <a:lnTo>
                      <a:pt x="432" y="69"/>
                    </a:lnTo>
                    <a:lnTo>
                      <a:pt x="433" y="69"/>
                    </a:lnTo>
                    <a:lnTo>
                      <a:pt x="433" y="66"/>
                    </a:lnTo>
                    <a:lnTo>
                      <a:pt x="433" y="64"/>
                    </a:lnTo>
                    <a:lnTo>
                      <a:pt x="433" y="61"/>
                    </a:lnTo>
                    <a:lnTo>
                      <a:pt x="434" y="59"/>
                    </a:lnTo>
                    <a:lnTo>
                      <a:pt x="434" y="57"/>
                    </a:lnTo>
                    <a:lnTo>
                      <a:pt x="434" y="55"/>
                    </a:lnTo>
                    <a:lnTo>
                      <a:pt x="434" y="53"/>
                    </a:lnTo>
                    <a:lnTo>
                      <a:pt x="433" y="51"/>
                    </a:lnTo>
                    <a:lnTo>
                      <a:pt x="433" y="48"/>
                    </a:lnTo>
                    <a:lnTo>
                      <a:pt x="433" y="47"/>
                    </a:lnTo>
                    <a:lnTo>
                      <a:pt x="432" y="44"/>
                    </a:lnTo>
                    <a:lnTo>
                      <a:pt x="432" y="42"/>
                    </a:lnTo>
                    <a:lnTo>
                      <a:pt x="431" y="41"/>
                    </a:lnTo>
                    <a:lnTo>
                      <a:pt x="431" y="39"/>
                    </a:lnTo>
                    <a:lnTo>
                      <a:pt x="430" y="37"/>
                    </a:lnTo>
                    <a:lnTo>
                      <a:pt x="429" y="35"/>
                    </a:lnTo>
                    <a:lnTo>
                      <a:pt x="429" y="34"/>
                    </a:lnTo>
                    <a:lnTo>
                      <a:pt x="428" y="33"/>
                    </a:lnTo>
                    <a:lnTo>
                      <a:pt x="427" y="31"/>
                    </a:lnTo>
                    <a:lnTo>
                      <a:pt x="425" y="30"/>
                    </a:lnTo>
                    <a:lnTo>
                      <a:pt x="424" y="29"/>
                    </a:lnTo>
                    <a:lnTo>
                      <a:pt x="423" y="28"/>
                    </a:lnTo>
                    <a:lnTo>
                      <a:pt x="421" y="27"/>
                    </a:lnTo>
                    <a:lnTo>
                      <a:pt x="420" y="26"/>
                    </a:lnTo>
                    <a:lnTo>
                      <a:pt x="419" y="25"/>
                    </a:lnTo>
                    <a:lnTo>
                      <a:pt x="417" y="25"/>
                    </a:lnTo>
                    <a:lnTo>
                      <a:pt x="415" y="24"/>
                    </a:lnTo>
                    <a:lnTo>
                      <a:pt x="414" y="24"/>
                    </a:lnTo>
                    <a:lnTo>
                      <a:pt x="412" y="24"/>
                    </a:lnTo>
                    <a:lnTo>
                      <a:pt x="410" y="24"/>
                    </a:lnTo>
                    <a:lnTo>
                      <a:pt x="408" y="24"/>
                    </a:lnTo>
                    <a:lnTo>
                      <a:pt x="406" y="24"/>
                    </a:lnTo>
                    <a:lnTo>
                      <a:pt x="405" y="22"/>
                    </a:lnTo>
                    <a:lnTo>
                      <a:pt x="405" y="21"/>
                    </a:lnTo>
                    <a:lnTo>
                      <a:pt x="404" y="19"/>
                    </a:lnTo>
                    <a:lnTo>
                      <a:pt x="403" y="18"/>
                    </a:lnTo>
                    <a:lnTo>
                      <a:pt x="401" y="17"/>
                    </a:lnTo>
                    <a:lnTo>
                      <a:pt x="400" y="16"/>
                    </a:lnTo>
                    <a:lnTo>
                      <a:pt x="399" y="15"/>
                    </a:lnTo>
                    <a:lnTo>
                      <a:pt x="397" y="14"/>
                    </a:lnTo>
                    <a:lnTo>
                      <a:pt x="396" y="13"/>
                    </a:lnTo>
                    <a:lnTo>
                      <a:pt x="394" y="13"/>
                    </a:lnTo>
                    <a:lnTo>
                      <a:pt x="392" y="12"/>
                    </a:lnTo>
                    <a:lnTo>
                      <a:pt x="390" y="12"/>
                    </a:lnTo>
                    <a:lnTo>
                      <a:pt x="388" y="12"/>
                    </a:lnTo>
                    <a:lnTo>
                      <a:pt x="387" y="11"/>
                    </a:lnTo>
                    <a:lnTo>
                      <a:pt x="385" y="11"/>
                    </a:lnTo>
                    <a:lnTo>
                      <a:pt x="383" y="11"/>
                    </a:lnTo>
                    <a:lnTo>
                      <a:pt x="381" y="11"/>
                    </a:lnTo>
                    <a:lnTo>
                      <a:pt x="378" y="11"/>
                    </a:lnTo>
                    <a:lnTo>
                      <a:pt x="376" y="11"/>
                    </a:lnTo>
                    <a:lnTo>
                      <a:pt x="374" y="11"/>
                    </a:lnTo>
                    <a:lnTo>
                      <a:pt x="372" y="11"/>
                    </a:lnTo>
                    <a:lnTo>
                      <a:pt x="369" y="11"/>
                    </a:lnTo>
                    <a:lnTo>
                      <a:pt x="367" y="11"/>
                    </a:lnTo>
                    <a:lnTo>
                      <a:pt x="365" y="11"/>
                    </a:lnTo>
                    <a:lnTo>
                      <a:pt x="362" y="12"/>
                    </a:lnTo>
                    <a:lnTo>
                      <a:pt x="360" y="12"/>
                    </a:lnTo>
                    <a:lnTo>
                      <a:pt x="358" y="12"/>
                    </a:lnTo>
                    <a:lnTo>
                      <a:pt x="355" y="12"/>
                    </a:lnTo>
                    <a:lnTo>
                      <a:pt x="353" y="12"/>
                    </a:lnTo>
                    <a:lnTo>
                      <a:pt x="351" y="12"/>
                    </a:lnTo>
                    <a:lnTo>
                      <a:pt x="349" y="12"/>
                    </a:lnTo>
                    <a:lnTo>
                      <a:pt x="346" y="13"/>
                    </a:lnTo>
                    <a:lnTo>
                      <a:pt x="345" y="12"/>
                    </a:lnTo>
                    <a:lnTo>
                      <a:pt x="344" y="12"/>
                    </a:lnTo>
                    <a:lnTo>
                      <a:pt x="342" y="12"/>
                    </a:lnTo>
                    <a:lnTo>
                      <a:pt x="341" y="11"/>
                    </a:lnTo>
                    <a:lnTo>
                      <a:pt x="340" y="11"/>
                    </a:lnTo>
                    <a:lnTo>
                      <a:pt x="338" y="10"/>
                    </a:lnTo>
                    <a:lnTo>
                      <a:pt x="337" y="10"/>
                    </a:lnTo>
                    <a:lnTo>
                      <a:pt x="336" y="9"/>
                    </a:lnTo>
                    <a:lnTo>
                      <a:pt x="335" y="9"/>
                    </a:lnTo>
                    <a:lnTo>
                      <a:pt x="334" y="8"/>
                    </a:lnTo>
                    <a:lnTo>
                      <a:pt x="333" y="8"/>
                    </a:lnTo>
                    <a:lnTo>
                      <a:pt x="331" y="8"/>
                    </a:lnTo>
                    <a:lnTo>
                      <a:pt x="330" y="7"/>
                    </a:lnTo>
                    <a:lnTo>
                      <a:pt x="329" y="7"/>
                    </a:lnTo>
                    <a:lnTo>
                      <a:pt x="328" y="6"/>
                    </a:lnTo>
                    <a:lnTo>
                      <a:pt x="326" y="5"/>
                    </a:lnTo>
                    <a:lnTo>
                      <a:pt x="325" y="5"/>
                    </a:lnTo>
                    <a:lnTo>
                      <a:pt x="324" y="4"/>
                    </a:lnTo>
                    <a:lnTo>
                      <a:pt x="323" y="4"/>
                    </a:lnTo>
                    <a:lnTo>
                      <a:pt x="321" y="4"/>
                    </a:lnTo>
                    <a:lnTo>
                      <a:pt x="320" y="3"/>
                    </a:lnTo>
                    <a:lnTo>
                      <a:pt x="319" y="3"/>
                    </a:lnTo>
                    <a:lnTo>
                      <a:pt x="318" y="3"/>
                    </a:lnTo>
                    <a:lnTo>
                      <a:pt x="317" y="2"/>
                    </a:lnTo>
                    <a:lnTo>
                      <a:pt x="315" y="2"/>
                    </a:lnTo>
                    <a:lnTo>
                      <a:pt x="314" y="1"/>
                    </a:lnTo>
                    <a:lnTo>
                      <a:pt x="313" y="1"/>
                    </a:lnTo>
                    <a:lnTo>
                      <a:pt x="312" y="1"/>
                    </a:lnTo>
                    <a:lnTo>
                      <a:pt x="310" y="0"/>
                    </a:lnTo>
                    <a:lnTo>
                      <a:pt x="309" y="0"/>
                    </a:lnTo>
                    <a:lnTo>
                      <a:pt x="308" y="0"/>
                    </a:lnTo>
                    <a:lnTo>
                      <a:pt x="306" y="0"/>
                    </a:lnTo>
                    <a:lnTo>
                      <a:pt x="305" y="0"/>
                    </a:lnTo>
                    <a:lnTo>
                      <a:pt x="304" y="0"/>
                    </a:lnTo>
                    <a:lnTo>
                      <a:pt x="303" y="0"/>
                    </a:lnTo>
                    <a:lnTo>
                      <a:pt x="302" y="0"/>
                    </a:lnTo>
                    <a:lnTo>
                      <a:pt x="300" y="0"/>
                    </a:lnTo>
                    <a:lnTo>
                      <a:pt x="299" y="0"/>
                    </a:lnTo>
                    <a:lnTo>
                      <a:pt x="298" y="0"/>
                    </a:lnTo>
                    <a:lnTo>
                      <a:pt x="297" y="0"/>
                    </a:lnTo>
                    <a:lnTo>
                      <a:pt x="295" y="0"/>
                    </a:lnTo>
                    <a:lnTo>
                      <a:pt x="294" y="0"/>
                    </a:lnTo>
                    <a:lnTo>
                      <a:pt x="292" y="1"/>
                    </a:lnTo>
                    <a:lnTo>
                      <a:pt x="291" y="1"/>
                    </a:lnTo>
                    <a:lnTo>
                      <a:pt x="289" y="1"/>
                    </a:lnTo>
                    <a:lnTo>
                      <a:pt x="289" y="2"/>
                    </a:lnTo>
                    <a:lnTo>
                      <a:pt x="287" y="2"/>
                    </a:lnTo>
                    <a:lnTo>
                      <a:pt x="285" y="3"/>
                    </a:lnTo>
                    <a:lnTo>
                      <a:pt x="284" y="3"/>
                    </a:lnTo>
                    <a:lnTo>
                      <a:pt x="282" y="4"/>
                    </a:lnTo>
                    <a:lnTo>
                      <a:pt x="281" y="4"/>
                    </a:lnTo>
                    <a:lnTo>
                      <a:pt x="280" y="4"/>
                    </a:lnTo>
                    <a:lnTo>
                      <a:pt x="278" y="5"/>
                    </a:lnTo>
                    <a:lnTo>
                      <a:pt x="276" y="5"/>
                    </a:lnTo>
                    <a:lnTo>
                      <a:pt x="275" y="6"/>
                    </a:lnTo>
                    <a:lnTo>
                      <a:pt x="274" y="7"/>
                    </a:lnTo>
                    <a:lnTo>
                      <a:pt x="272" y="7"/>
                    </a:lnTo>
                    <a:lnTo>
                      <a:pt x="271" y="8"/>
                    </a:lnTo>
                    <a:lnTo>
                      <a:pt x="270" y="8"/>
                    </a:lnTo>
                    <a:lnTo>
                      <a:pt x="268" y="8"/>
                    </a:lnTo>
                    <a:lnTo>
                      <a:pt x="267" y="9"/>
                    </a:lnTo>
                    <a:lnTo>
                      <a:pt x="266" y="9"/>
                    </a:lnTo>
                    <a:lnTo>
                      <a:pt x="265" y="10"/>
                    </a:lnTo>
                    <a:lnTo>
                      <a:pt x="264" y="10"/>
                    </a:lnTo>
                    <a:lnTo>
                      <a:pt x="260" y="8"/>
                    </a:lnTo>
                    <a:lnTo>
                      <a:pt x="256" y="7"/>
                    </a:lnTo>
                    <a:lnTo>
                      <a:pt x="252" y="6"/>
                    </a:lnTo>
                    <a:lnTo>
                      <a:pt x="248" y="6"/>
                    </a:lnTo>
                    <a:lnTo>
                      <a:pt x="243" y="5"/>
                    </a:lnTo>
                    <a:lnTo>
                      <a:pt x="240" y="5"/>
                    </a:lnTo>
                    <a:lnTo>
                      <a:pt x="236" y="5"/>
                    </a:lnTo>
                    <a:lnTo>
                      <a:pt x="231" y="5"/>
                    </a:lnTo>
                    <a:lnTo>
                      <a:pt x="227" y="5"/>
                    </a:lnTo>
                    <a:lnTo>
                      <a:pt x="222" y="5"/>
                    </a:lnTo>
                    <a:lnTo>
                      <a:pt x="218" y="5"/>
                    </a:lnTo>
                    <a:lnTo>
                      <a:pt x="214" y="5"/>
                    </a:lnTo>
                    <a:lnTo>
                      <a:pt x="210" y="6"/>
                    </a:lnTo>
                    <a:lnTo>
                      <a:pt x="205" y="6"/>
                    </a:lnTo>
                    <a:lnTo>
                      <a:pt x="201" y="7"/>
                    </a:lnTo>
                    <a:lnTo>
                      <a:pt x="196" y="8"/>
                    </a:lnTo>
                    <a:lnTo>
                      <a:pt x="192" y="8"/>
                    </a:lnTo>
                    <a:lnTo>
                      <a:pt x="188" y="9"/>
                    </a:lnTo>
                    <a:lnTo>
                      <a:pt x="183" y="9"/>
                    </a:lnTo>
                    <a:lnTo>
                      <a:pt x="179" y="10"/>
                    </a:lnTo>
                    <a:lnTo>
                      <a:pt x="174" y="11"/>
                    </a:lnTo>
                    <a:lnTo>
                      <a:pt x="170" y="12"/>
                    </a:lnTo>
                    <a:lnTo>
                      <a:pt x="166" y="13"/>
                    </a:lnTo>
                    <a:lnTo>
                      <a:pt x="161" y="14"/>
                    </a:lnTo>
                    <a:lnTo>
                      <a:pt x="157" y="15"/>
                    </a:lnTo>
                    <a:lnTo>
                      <a:pt x="153" y="15"/>
                    </a:lnTo>
                    <a:lnTo>
                      <a:pt x="148" y="17"/>
                    </a:lnTo>
                    <a:lnTo>
                      <a:pt x="144" y="17"/>
                    </a:lnTo>
                    <a:lnTo>
                      <a:pt x="141" y="18"/>
                    </a:lnTo>
                    <a:lnTo>
                      <a:pt x="137" y="19"/>
                    </a:lnTo>
                    <a:lnTo>
                      <a:pt x="133" y="19"/>
                    </a:lnTo>
                    <a:lnTo>
                      <a:pt x="129" y="20"/>
                    </a:lnTo>
                    <a:lnTo>
                      <a:pt x="125" y="21"/>
                    </a:lnTo>
                    <a:lnTo>
                      <a:pt x="123" y="21"/>
                    </a:lnTo>
                    <a:lnTo>
                      <a:pt x="120" y="21"/>
                    </a:lnTo>
                    <a:lnTo>
                      <a:pt x="119" y="21"/>
                    </a:lnTo>
                    <a:lnTo>
                      <a:pt x="117" y="21"/>
                    </a:lnTo>
                    <a:lnTo>
                      <a:pt x="115" y="21"/>
                    </a:lnTo>
                    <a:lnTo>
                      <a:pt x="114" y="21"/>
                    </a:lnTo>
                    <a:lnTo>
                      <a:pt x="112" y="21"/>
                    </a:lnTo>
                    <a:lnTo>
                      <a:pt x="111" y="20"/>
                    </a:lnTo>
                    <a:lnTo>
                      <a:pt x="109" y="20"/>
                    </a:lnTo>
                    <a:lnTo>
                      <a:pt x="108" y="20"/>
                    </a:lnTo>
                    <a:lnTo>
                      <a:pt x="107" y="20"/>
                    </a:lnTo>
                    <a:lnTo>
                      <a:pt x="106" y="19"/>
                    </a:lnTo>
                    <a:lnTo>
                      <a:pt x="105" y="19"/>
                    </a:lnTo>
                    <a:lnTo>
                      <a:pt x="104" y="19"/>
                    </a:lnTo>
                    <a:lnTo>
                      <a:pt x="103" y="18"/>
                    </a:lnTo>
                    <a:lnTo>
                      <a:pt x="102" y="18"/>
                    </a:lnTo>
                    <a:lnTo>
                      <a:pt x="101" y="17"/>
                    </a:lnTo>
                    <a:lnTo>
                      <a:pt x="100" y="17"/>
                    </a:lnTo>
                    <a:lnTo>
                      <a:pt x="99" y="17"/>
                    </a:lnTo>
                    <a:lnTo>
                      <a:pt x="98" y="17"/>
                    </a:lnTo>
                    <a:lnTo>
                      <a:pt x="97" y="16"/>
                    </a:lnTo>
                    <a:lnTo>
                      <a:pt x="96" y="16"/>
                    </a:lnTo>
                    <a:lnTo>
                      <a:pt x="95" y="15"/>
                    </a:lnTo>
                    <a:lnTo>
                      <a:pt x="94" y="15"/>
                    </a:lnTo>
                    <a:lnTo>
                      <a:pt x="93" y="15"/>
                    </a:lnTo>
                    <a:lnTo>
                      <a:pt x="92" y="15"/>
                    </a:lnTo>
                    <a:lnTo>
                      <a:pt x="91" y="15"/>
                    </a:lnTo>
                    <a:lnTo>
                      <a:pt x="90" y="15"/>
                    </a:lnTo>
                    <a:lnTo>
                      <a:pt x="89" y="15"/>
                    </a:lnTo>
                    <a:lnTo>
                      <a:pt x="87" y="15"/>
                    </a:lnTo>
                    <a:lnTo>
                      <a:pt x="85" y="15"/>
                    </a:lnTo>
                    <a:lnTo>
                      <a:pt x="83" y="15"/>
                    </a:lnTo>
                    <a:lnTo>
                      <a:pt x="82" y="16"/>
                    </a:lnTo>
                    <a:lnTo>
                      <a:pt x="81" y="16"/>
                    </a:lnTo>
                    <a:lnTo>
                      <a:pt x="80" y="16"/>
                    </a:lnTo>
                    <a:lnTo>
                      <a:pt x="80" y="17"/>
                    </a:lnTo>
                    <a:lnTo>
                      <a:pt x="79" y="17"/>
                    </a:lnTo>
                    <a:lnTo>
                      <a:pt x="78" y="17"/>
                    </a:lnTo>
                    <a:lnTo>
                      <a:pt x="77" y="17"/>
                    </a:lnTo>
                    <a:lnTo>
                      <a:pt x="77" y="18"/>
                    </a:lnTo>
                    <a:lnTo>
                      <a:pt x="76" y="18"/>
                    </a:lnTo>
                    <a:lnTo>
                      <a:pt x="75" y="19"/>
                    </a:lnTo>
                    <a:lnTo>
                      <a:pt x="74" y="19"/>
                    </a:lnTo>
                    <a:lnTo>
                      <a:pt x="73" y="20"/>
                    </a:lnTo>
                    <a:lnTo>
                      <a:pt x="72" y="20"/>
                    </a:lnTo>
                    <a:lnTo>
                      <a:pt x="72" y="21"/>
                    </a:lnTo>
                    <a:lnTo>
                      <a:pt x="71" y="21"/>
                    </a:lnTo>
                    <a:lnTo>
                      <a:pt x="70" y="21"/>
                    </a:lnTo>
                    <a:lnTo>
                      <a:pt x="69" y="21"/>
                    </a:lnTo>
                    <a:lnTo>
                      <a:pt x="69" y="22"/>
                    </a:lnTo>
                    <a:lnTo>
                      <a:pt x="68" y="22"/>
                    </a:lnTo>
                    <a:lnTo>
                      <a:pt x="67" y="22"/>
                    </a:lnTo>
                    <a:lnTo>
                      <a:pt x="65" y="22"/>
                    </a:lnTo>
                    <a:lnTo>
                      <a:pt x="65" y="23"/>
                    </a:lnTo>
                    <a:lnTo>
                      <a:pt x="63" y="23"/>
                    </a:lnTo>
                    <a:lnTo>
                      <a:pt x="62" y="23"/>
                    </a:lnTo>
                    <a:lnTo>
                      <a:pt x="61" y="23"/>
                    </a:lnTo>
                    <a:lnTo>
                      <a:pt x="60" y="23"/>
                    </a:lnTo>
                    <a:lnTo>
                      <a:pt x="59" y="23"/>
                    </a:lnTo>
                    <a:lnTo>
                      <a:pt x="58" y="24"/>
                    </a:lnTo>
                    <a:lnTo>
                      <a:pt x="56" y="24"/>
                    </a:lnTo>
                    <a:lnTo>
                      <a:pt x="55" y="24"/>
                    </a:lnTo>
                    <a:lnTo>
                      <a:pt x="54" y="24"/>
                    </a:lnTo>
                    <a:lnTo>
                      <a:pt x="52" y="25"/>
                    </a:lnTo>
                    <a:lnTo>
                      <a:pt x="51" y="25"/>
                    </a:lnTo>
                    <a:lnTo>
                      <a:pt x="49" y="25"/>
                    </a:lnTo>
                    <a:lnTo>
                      <a:pt x="48" y="25"/>
                    </a:lnTo>
                    <a:lnTo>
                      <a:pt x="47" y="25"/>
                    </a:lnTo>
                    <a:lnTo>
                      <a:pt x="45" y="26"/>
                    </a:lnTo>
                    <a:lnTo>
                      <a:pt x="43" y="26"/>
                    </a:lnTo>
                    <a:lnTo>
                      <a:pt x="41" y="27"/>
                    </a:lnTo>
                    <a:lnTo>
                      <a:pt x="40" y="27"/>
                    </a:lnTo>
                    <a:lnTo>
                      <a:pt x="38" y="27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2" y="29"/>
                    </a:lnTo>
                    <a:lnTo>
                      <a:pt x="31" y="29"/>
                    </a:lnTo>
                    <a:lnTo>
                      <a:pt x="29" y="30"/>
                    </a:lnTo>
                    <a:lnTo>
                      <a:pt x="27" y="30"/>
                    </a:lnTo>
                    <a:lnTo>
                      <a:pt x="25" y="31"/>
                    </a:lnTo>
                    <a:lnTo>
                      <a:pt x="24" y="32"/>
                    </a:lnTo>
                    <a:lnTo>
                      <a:pt x="22" y="33"/>
                    </a:lnTo>
                    <a:lnTo>
                      <a:pt x="20" y="33"/>
                    </a:lnTo>
                    <a:lnTo>
                      <a:pt x="17" y="34"/>
                    </a:lnTo>
                    <a:lnTo>
                      <a:pt x="16" y="34"/>
                    </a:lnTo>
                    <a:lnTo>
                      <a:pt x="15" y="35"/>
                    </a:lnTo>
                    <a:lnTo>
                      <a:pt x="14" y="35"/>
                    </a:lnTo>
                    <a:lnTo>
                      <a:pt x="14" y="36"/>
                    </a:lnTo>
                    <a:lnTo>
                      <a:pt x="13" y="37"/>
                    </a:lnTo>
                    <a:lnTo>
                      <a:pt x="12" y="37"/>
                    </a:lnTo>
                    <a:lnTo>
                      <a:pt x="11" y="38"/>
                    </a:lnTo>
                    <a:lnTo>
                      <a:pt x="10" y="38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9" y="40"/>
                    </a:lnTo>
                    <a:lnTo>
                      <a:pt x="8" y="41"/>
                    </a:lnTo>
                    <a:lnTo>
                      <a:pt x="8" y="42"/>
                    </a:lnTo>
                    <a:lnTo>
                      <a:pt x="7" y="43"/>
                    </a:lnTo>
                    <a:lnTo>
                      <a:pt x="7" y="44"/>
                    </a:lnTo>
                    <a:lnTo>
                      <a:pt x="6" y="45"/>
                    </a:lnTo>
                    <a:lnTo>
                      <a:pt x="6" y="46"/>
                    </a:lnTo>
                    <a:lnTo>
                      <a:pt x="6" y="47"/>
                    </a:lnTo>
                    <a:lnTo>
                      <a:pt x="6" y="48"/>
                    </a:lnTo>
                    <a:lnTo>
                      <a:pt x="5" y="49"/>
                    </a:lnTo>
                    <a:lnTo>
                      <a:pt x="5" y="50"/>
                    </a:lnTo>
                    <a:lnTo>
                      <a:pt x="5" y="51"/>
                    </a:lnTo>
                    <a:lnTo>
                      <a:pt x="4" y="52"/>
                    </a:lnTo>
                    <a:lnTo>
                      <a:pt x="3" y="54"/>
                    </a:lnTo>
                    <a:lnTo>
                      <a:pt x="3" y="55"/>
                    </a:lnTo>
                    <a:lnTo>
                      <a:pt x="2" y="57"/>
                    </a:lnTo>
                    <a:lnTo>
                      <a:pt x="1" y="58"/>
                    </a:lnTo>
                    <a:lnTo>
                      <a:pt x="1" y="59"/>
                    </a:lnTo>
                    <a:lnTo>
                      <a:pt x="1" y="60"/>
                    </a:lnTo>
                    <a:lnTo>
                      <a:pt x="1" y="61"/>
                    </a:lnTo>
                    <a:lnTo>
                      <a:pt x="0" y="62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0" y="65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5"/>
                    </a:lnTo>
                    <a:lnTo>
                      <a:pt x="0" y="76"/>
                    </a:lnTo>
                    <a:lnTo>
                      <a:pt x="1" y="77"/>
                    </a:lnTo>
                    <a:lnTo>
                      <a:pt x="1" y="78"/>
                    </a:lnTo>
                    <a:lnTo>
                      <a:pt x="1" y="79"/>
                    </a:lnTo>
                    <a:lnTo>
                      <a:pt x="2" y="79"/>
                    </a:lnTo>
                    <a:lnTo>
                      <a:pt x="2" y="80"/>
                    </a:lnTo>
                    <a:lnTo>
                      <a:pt x="3" y="81"/>
                    </a:lnTo>
                    <a:lnTo>
                      <a:pt x="4" y="82"/>
                    </a:lnTo>
                    <a:lnTo>
                      <a:pt x="5" y="82"/>
                    </a:lnTo>
                    <a:lnTo>
                      <a:pt x="5" y="83"/>
                    </a:lnTo>
                    <a:lnTo>
                      <a:pt x="6" y="84"/>
                    </a:lnTo>
                    <a:lnTo>
                      <a:pt x="7" y="85"/>
                    </a:lnTo>
                    <a:lnTo>
                      <a:pt x="8" y="85"/>
                    </a:lnTo>
                    <a:lnTo>
                      <a:pt x="9" y="86"/>
                    </a:lnTo>
                    <a:lnTo>
                      <a:pt x="10" y="86"/>
                    </a:lnTo>
                    <a:lnTo>
                      <a:pt x="11" y="87"/>
                    </a:lnTo>
                    <a:lnTo>
                      <a:pt x="12" y="87"/>
                    </a:lnTo>
                    <a:lnTo>
                      <a:pt x="13" y="87"/>
                    </a:lnTo>
                    <a:lnTo>
                      <a:pt x="14" y="88"/>
                    </a:lnTo>
                    <a:lnTo>
                      <a:pt x="15" y="88"/>
                    </a:lnTo>
                    <a:lnTo>
                      <a:pt x="16" y="89"/>
                    </a:lnTo>
                    <a:lnTo>
                      <a:pt x="17" y="89"/>
                    </a:lnTo>
                    <a:lnTo>
                      <a:pt x="18" y="89"/>
                    </a:lnTo>
                    <a:lnTo>
                      <a:pt x="19" y="89"/>
                    </a:lnTo>
                    <a:lnTo>
                      <a:pt x="20" y="89"/>
                    </a:lnTo>
                    <a:lnTo>
                      <a:pt x="21" y="90"/>
                    </a:lnTo>
                    <a:lnTo>
                      <a:pt x="22" y="90"/>
                    </a:lnTo>
                    <a:lnTo>
                      <a:pt x="23" y="90"/>
                    </a:lnTo>
                    <a:lnTo>
                      <a:pt x="24" y="90"/>
                    </a:lnTo>
                  </a:path>
                </a:pathLst>
              </a:custGeom>
              <a:solidFill>
                <a:srgbClr val="E3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66" name="Freeform 112"/>
              <p:cNvSpPr>
                <a:spLocks noChangeAspect="1"/>
              </p:cNvSpPr>
              <p:nvPr/>
            </p:nvSpPr>
            <p:spPr bwMode="auto">
              <a:xfrm>
                <a:off x="5413" y="1645"/>
                <a:ext cx="437" cy="117"/>
              </a:xfrm>
              <a:custGeom>
                <a:avLst/>
                <a:gdLst>
                  <a:gd name="T0" fmla="*/ 48 w 435"/>
                  <a:gd name="T1" fmla="*/ 90 h 117"/>
                  <a:gd name="T2" fmla="*/ 79 w 435"/>
                  <a:gd name="T3" fmla="*/ 96 h 117"/>
                  <a:gd name="T4" fmla="*/ 131 w 435"/>
                  <a:gd name="T5" fmla="*/ 102 h 117"/>
                  <a:gd name="T6" fmla="*/ 159 w 435"/>
                  <a:gd name="T7" fmla="*/ 107 h 117"/>
                  <a:gd name="T8" fmla="*/ 187 w 435"/>
                  <a:gd name="T9" fmla="*/ 112 h 117"/>
                  <a:gd name="T10" fmla="*/ 216 w 435"/>
                  <a:gd name="T11" fmla="*/ 116 h 117"/>
                  <a:gd name="T12" fmla="*/ 253 w 435"/>
                  <a:gd name="T13" fmla="*/ 113 h 117"/>
                  <a:gd name="T14" fmla="*/ 285 w 435"/>
                  <a:gd name="T15" fmla="*/ 108 h 117"/>
                  <a:gd name="T16" fmla="*/ 315 w 435"/>
                  <a:gd name="T17" fmla="*/ 101 h 117"/>
                  <a:gd name="T18" fmla="*/ 365 w 435"/>
                  <a:gd name="T19" fmla="*/ 95 h 117"/>
                  <a:gd name="T20" fmla="*/ 396 w 435"/>
                  <a:gd name="T21" fmla="*/ 92 h 117"/>
                  <a:gd name="T22" fmla="*/ 424 w 435"/>
                  <a:gd name="T23" fmla="*/ 91 h 117"/>
                  <a:gd name="T24" fmla="*/ 444 w 435"/>
                  <a:gd name="T25" fmla="*/ 90 h 117"/>
                  <a:gd name="T26" fmla="*/ 450 w 435"/>
                  <a:gd name="T27" fmla="*/ 86 h 117"/>
                  <a:gd name="T28" fmla="*/ 452 w 435"/>
                  <a:gd name="T29" fmla="*/ 82 h 117"/>
                  <a:gd name="T30" fmla="*/ 455 w 435"/>
                  <a:gd name="T31" fmla="*/ 77 h 117"/>
                  <a:gd name="T32" fmla="*/ 458 w 435"/>
                  <a:gd name="T33" fmla="*/ 77 h 117"/>
                  <a:gd name="T34" fmla="*/ 462 w 435"/>
                  <a:gd name="T35" fmla="*/ 77 h 117"/>
                  <a:gd name="T36" fmla="*/ 466 w 435"/>
                  <a:gd name="T37" fmla="*/ 76 h 117"/>
                  <a:gd name="T38" fmla="*/ 468 w 435"/>
                  <a:gd name="T39" fmla="*/ 74 h 117"/>
                  <a:gd name="T40" fmla="*/ 470 w 435"/>
                  <a:gd name="T41" fmla="*/ 72 h 117"/>
                  <a:gd name="T42" fmla="*/ 472 w 435"/>
                  <a:gd name="T43" fmla="*/ 70 h 117"/>
                  <a:gd name="T44" fmla="*/ 474 w 435"/>
                  <a:gd name="T45" fmla="*/ 57 h 117"/>
                  <a:gd name="T46" fmla="*/ 470 w 435"/>
                  <a:gd name="T47" fmla="*/ 37 h 117"/>
                  <a:gd name="T48" fmla="*/ 459 w 435"/>
                  <a:gd name="T49" fmla="*/ 25 h 117"/>
                  <a:gd name="T50" fmla="*/ 444 w 435"/>
                  <a:gd name="T51" fmla="*/ 19 h 117"/>
                  <a:gd name="T52" fmla="*/ 428 w 435"/>
                  <a:gd name="T53" fmla="*/ 12 h 117"/>
                  <a:gd name="T54" fmla="*/ 407 w 435"/>
                  <a:gd name="T55" fmla="*/ 11 h 117"/>
                  <a:gd name="T56" fmla="*/ 385 w 435"/>
                  <a:gd name="T57" fmla="*/ 12 h 117"/>
                  <a:gd name="T58" fmla="*/ 373 w 435"/>
                  <a:gd name="T59" fmla="*/ 8 h 117"/>
                  <a:gd name="T60" fmla="*/ 353 w 435"/>
                  <a:gd name="T61" fmla="*/ 3 h 117"/>
                  <a:gd name="T62" fmla="*/ 329 w 435"/>
                  <a:gd name="T63" fmla="*/ 0 h 117"/>
                  <a:gd name="T64" fmla="*/ 315 w 435"/>
                  <a:gd name="T65" fmla="*/ 0 h 117"/>
                  <a:gd name="T66" fmla="*/ 301 w 435"/>
                  <a:gd name="T67" fmla="*/ 4 h 117"/>
                  <a:gd name="T68" fmla="*/ 287 w 435"/>
                  <a:gd name="T69" fmla="*/ 9 h 117"/>
                  <a:gd name="T70" fmla="*/ 256 w 435"/>
                  <a:gd name="T71" fmla="*/ 5 h 117"/>
                  <a:gd name="T72" fmla="*/ 212 w 435"/>
                  <a:gd name="T73" fmla="*/ 8 h 117"/>
                  <a:gd name="T74" fmla="*/ 168 w 435"/>
                  <a:gd name="T75" fmla="*/ 17 h 117"/>
                  <a:gd name="T76" fmla="*/ 137 w 435"/>
                  <a:gd name="T77" fmla="*/ 21 h 117"/>
                  <a:gd name="T78" fmla="*/ 104 w 435"/>
                  <a:gd name="T79" fmla="*/ 19 h 117"/>
                  <a:gd name="T80" fmla="*/ 96 w 435"/>
                  <a:gd name="T81" fmla="*/ 16 h 117"/>
                  <a:gd name="T82" fmla="*/ 87 w 435"/>
                  <a:gd name="T83" fmla="*/ 15 h 117"/>
                  <a:gd name="T84" fmla="*/ 78 w 435"/>
                  <a:gd name="T85" fmla="*/ 17 h 117"/>
                  <a:gd name="T86" fmla="*/ 72 w 435"/>
                  <a:gd name="T87" fmla="*/ 21 h 117"/>
                  <a:gd name="T88" fmla="*/ 67 w 435"/>
                  <a:gd name="T89" fmla="*/ 22 h 117"/>
                  <a:gd name="T90" fmla="*/ 55 w 435"/>
                  <a:gd name="T91" fmla="*/ 24 h 117"/>
                  <a:gd name="T92" fmla="*/ 40 w 435"/>
                  <a:gd name="T93" fmla="*/ 27 h 117"/>
                  <a:gd name="T94" fmla="*/ 22 w 435"/>
                  <a:gd name="T95" fmla="*/ 33 h 117"/>
                  <a:gd name="T96" fmla="*/ 11 w 435"/>
                  <a:gd name="T97" fmla="*/ 38 h 117"/>
                  <a:gd name="T98" fmla="*/ 7 w 435"/>
                  <a:gd name="T99" fmla="*/ 43 h 117"/>
                  <a:gd name="T100" fmla="*/ 4 w 435"/>
                  <a:gd name="T101" fmla="*/ 52 h 117"/>
                  <a:gd name="T102" fmla="*/ 1 w 435"/>
                  <a:gd name="T103" fmla="*/ 61 h 117"/>
                  <a:gd name="T104" fmla="*/ 0 w 435"/>
                  <a:gd name="T105" fmla="*/ 68 h 117"/>
                  <a:gd name="T106" fmla="*/ 0 w 435"/>
                  <a:gd name="T107" fmla="*/ 74 h 117"/>
                  <a:gd name="T108" fmla="*/ 2 w 435"/>
                  <a:gd name="T109" fmla="*/ 79 h 117"/>
                  <a:gd name="T110" fmla="*/ 8 w 435"/>
                  <a:gd name="T111" fmla="*/ 85 h 117"/>
                  <a:gd name="T112" fmla="*/ 17 w 435"/>
                  <a:gd name="T113" fmla="*/ 89 h 1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35"/>
                  <a:gd name="T172" fmla="*/ 0 h 117"/>
                  <a:gd name="T173" fmla="*/ 435 w 435"/>
                  <a:gd name="T174" fmla="*/ 117 h 11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35" h="117">
                    <a:moveTo>
                      <a:pt x="24" y="90"/>
                    </a:moveTo>
                    <a:lnTo>
                      <a:pt x="26" y="90"/>
                    </a:lnTo>
                    <a:lnTo>
                      <a:pt x="28" y="89"/>
                    </a:lnTo>
                    <a:lnTo>
                      <a:pt x="31" y="89"/>
                    </a:lnTo>
                    <a:lnTo>
                      <a:pt x="34" y="89"/>
                    </a:lnTo>
                    <a:lnTo>
                      <a:pt x="36" y="89"/>
                    </a:lnTo>
                    <a:lnTo>
                      <a:pt x="39" y="90"/>
                    </a:lnTo>
                    <a:lnTo>
                      <a:pt x="42" y="90"/>
                    </a:lnTo>
                    <a:lnTo>
                      <a:pt x="45" y="90"/>
                    </a:lnTo>
                    <a:lnTo>
                      <a:pt x="48" y="90"/>
                    </a:lnTo>
                    <a:lnTo>
                      <a:pt x="51" y="91"/>
                    </a:lnTo>
                    <a:lnTo>
                      <a:pt x="54" y="91"/>
                    </a:lnTo>
                    <a:lnTo>
                      <a:pt x="57" y="91"/>
                    </a:lnTo>
                    <a:lnTo>
                      <a:pt x="60" y="92"/>
                    </a:lnTo>
                    <a:lnTo>
                      <a:pt x="63" y="93"/>
                    </a:lnTo>
                    <a:lnTo>
                      <a:pt x="66" y="93"/>
                    </a:lnTo>
                    <a:lnTo>
                      <a:pt x="70" y="94"/>
                    </a:lnTo>
                    <a:lnTo>
                      <a:pt x="73" y="94"/>
                    </a:lnTo>
                    <a:lnTo>
                      <a:pt x="76" y="95"/>
                    </a:lnTo>
                    <a:lnTo>
                      <a:pt x="79" y="96"/>
                    </a:lnTo>
                    <a:lnTo>
                      <a:pt x="82" y="96"/>
                    </a:lnTo>
                    <a:lnTo>
                      <a:pt x="85" y="97"/>
                    </a:lnTo>
                    <a:lnTo>
                      <a:pt x="89" y="98"/>
                    </a:lnTo>
                    <a:lnTo>
                      <a:pt x="92" y="98"/>
                    </a:lnTo>
                    <a:lnTo>
                      <a:pt x="95" y="99"/>
                    </a:lnTo>
                    <a:lnTo>
                      <a:pt x="98" y="99"/>
                    </a:lnTo>
                    <a:lnTo>
                      <a:pt x="101" y="100"/>
                    </a:lnTo>
                    <a:lnTo>
                      <a:pt x="104" y="101"/>
                    </a:lnTo>
                    <a:lnTo>
                      <a:pt x="107" y="101"/>
                    </a:lnTo>
                    <a:lnTo>
                      <a:pt x="111" y="102"/>
                    </a:lnTo>
                    <a:lnTo>
                      <a:pt x="113" y="103"/>
                    </a:lnTo>
                    <a:lnTo>
                      <a:pt x="116" y="103"/>
                    </a:lnTo>
                    <a:lnTo>
                      <a:pt x="119" y="103"/>
                    </a:lnTo>
                    <a:lnTo>
                      <a:pt x="122" y="103"/>
                    </a:lnTo>
                    <a:lnTo>
                      <a:pt x="125" y="104"/>
                    </a:lnTo>
                    <a:lnTo>
                      <a:pt x="128" y="105"/>
                    </a:lnTo>
                    <a:lnTo>
                      <a:pt x="131" y="105"/>
                    </a:lnTo>
                    <a:lnTo>
                      <a:pt x="133" y="106"/>
                    </a:lnTo>
                    <a:lnTo>
                      <a:pt x="136" y="106"/>
                    </a:lnTo>
                    <a:lnTo>
                      <a:pt x="139" y="107"/>
                    </a:lnTo>
                    <a:lnTo>
                      <a:pt x="142" y="107"/>
                    </a:lnTo>
                    <a:lnTo>
                      <a:pt x="144" y="108"/>
                    </a:lnTo>
                    <a:lnTo>
                      <a:pt x="147" y="108"/>
                    </a:lnTo>
                    <a:lnTo>
                      <a:pt x="150" y="109"/>
                    </a:lnTo>
                    <a:lnTo>
                      <a:pt x="153" y="109"/>
                    </a:lnTo>
                    <a:lnTo>
                      <a:pt x="155" y="110"/>
                    </a:lnTo>
                    <a:lnTo>
                      <a:pt x="158" y="111"/>
                    </a:lnTo>
                    <a:lnTo>
                      <a:pt x="161" y="111"/>
                    </a:lnTo>
                    <a:lnTo>
                      <a:pt x="164" y="112"/>
                    </a:lnTo>
                    <a:lnTo>
                      <a:pt x="167" y="112"/>
                    </a:lnTo>
                    <a:lnTo>
                      <a:pt x="169" y="113"/>
                    </a:lnTo>
                    <a:lnTo>
                      <a:pt x="172" y="113"/>
                    </a:lnTo>
                    <a:lnTo>
                      <a:pt x="175" y="114"/>
                    </a:lnTo>
                    <a:lnTo>
                      <a:pt x="178" y="114"/>
                    </a:lnTo>
                    <a:lnTo>
                      <a:pt x="181" y="115"/>
                    </a:lnTo>
                    <a:lnTo>
                      <a:pt x="184" y="115"/>
                    </a:lnTo>
                    <a:lnTo>
                      <a:pt x="187" y="115"/>
                    </a:lnTo>
                    <a:lnTo>
                      <a:pt x="190" y="115"/>
                    </a:lnTo>
                    <a:lnTo>
                      <a:pt x="193" y="115"/>
                    </a:lnTo>
                    <a:lnTo>
                      <a:pt x="196" y="116"/>
                    </a:lnTo>
                    <a:lnTo>
                      <a:pt x="200" y="116"/>
                    </a:lnTo>
                    <a:lnTo>
                      <a:pt x="203" y="116"/>
                    </a:lnTo>
                    <a:lnTo>
                      <a:pt x="207" y="115"/>
                    </a:lnTo>
                    <a:lnTo>
                      <a:pt x="210" y="115"/>
                    </a:lnTo>
                    <a:lnTo>
                      <a:pt x="214" y="115"/>
                    </a:lnTo>
                    <a:lnTo>
                      <a:pt x="218" y="115"/>
                    </a:lnTo>
                    <a:lnTo>
                      <a:pt x="221" y="115"/>
                    </a:lnTo>
                    <a:lnTo>
                      <a:pt x="225" y="114"/>
                    </a:lnTo>
                    <a:lnTo>
                      <a:pt x="229" y="114"/>
                    </a:lnTo>
                    <a:lnTo>
                      <a:pt x="233" y="113"/>
                    </a:lnTo>
                    <a:lnTo>
                      <a:pt x="237" y="113"/>
                    </a:lnTo>
                    <a:lnTo>
                      <a:pt x="240" y="113"/>
                    </a:lnTo>
                    <a:lnTo>
                      <a:pt x="243" y="112"/>
                    </a:lnTo>
                    <a:lnTo>
                      <a:pt x="246" y="112"/>
                    </a:lnTo>
                    <a:lnTo>
                      <a:pt x="250" y="111"/>
                    </a:lnTo>
                    <a:lnTo>
                      <a:pt x="253" y="111"/>
                    </a:lnTo>
                    <a:lnTo>
                      <a:pt x="256" y="110"/>
                    </a:lnTo>
                    <a:lnTo>
                      <a:pt x="260" y="109"/>
                    </a:lnTo>
                    <a:lnTo>
                      <a:pt x="263" y="109"/>
                    </a:lnTo>
                    <a:lnTo>
                      <a:pt x="265" y="108"/>
                    </a:lnTo>
                    <a:lnTo>
                      <a:pt x="268" y="107"/>
                    </a:lnTo>
                    <a:lnTo>
                      <a:pt x="271" y="107"/>
                    </a:lnTo>
                    <a:lnTo>
                      <a:pt x="274" y="106"/>
                    </a:lnTo>
                    <a:lnTo>
                      <a:pt x="277" y="105"/>
                    </a:lnTo>
                    <a:lnTo>
                      <a:pt x="280" y="105"/>
                    </a:lnTo>
                    <a:lnTo>
                      <a:pt x="283" y="104"/>
                    </a:lnTo>
                    <a:lnTo>
                      <a:pt x="286" y="103"/>
                    </a:lnTo>
                    <a:lnTo>
                      <a:pt x="289" y="103"/>
                    </a:lnTo>
                    <a:lnTo>
                      <a:pt x="292" y="102"/>
                    </a:lnTo>
                    <a:lnTo>
                      <a:pt x="295" y="101"/>
                    </a:lnTo>
                    <a:lnTo>
                      <a:pt x="298" y="101"/>
                    </a:lnTo>
                    <a:lnTo>
                      <a:pt x="301" y="100"/>
                    </a:lnTo>
                    <a:lnTo>
                      <a:pt x="304" y="99"/>
                    </a:lnTo>
                    <a:lnTo>
                      <a:pt x="307" y="98"/>
                    </a:lnTo>
                    <a:lnTo>
                      <a:pt x="310" y="98"/>
                    </a:lnTo>
                    <a:lnTo>
                      <a:pt x="313" y="97"/>
                    </a:lnTo>
                    <a:lnTo>
                      <a:pt x="316" y="97"/>
                    </a:lnTo>
                    <a:lnTo>
                      <a:pt x="319" y="96"/>
                    </a:lnTo>
                    <a:lnTo>
                      <a:pt x="322" y="95"/>
                    </a:lnTo>
                    <a:lnTo>
                      <a:pt x="326" y="95"/>
                    </a:lnTo>
                    <a:lnTo>
                      <a:pt x="329" y="94"/>
                    </a:lnTo>
                    <a:lnTo>
                      <a:pt x="332" y="94"/>
                    </a:lnTo>
                    <a:lnTo>
                      <a:pt x="335" y="94"/>
                    </a:lnTo>
                    <a:lnTo>
                      <a:pt x="338" y="94"/>
                    </a:lnTo>
                    <a:lnTo>
                      <a:pt x="341" y="93"/>
                    </a:lnTo>
                    <a:lnTo>
                      <a:pt x="344" y="93"/>
                    </a:lnTo>
                    <a:lnTo>
                      <a:pt x="347" y="93"/>
                    </a:lnTo>
                    <a:lnTo>
                      <a:pt x="350" y="93"/>
                    </a:lnTo>
                    <a:lnTo>
                      <a:pt x="353" y="92"/>
                    </a:lnTo>
                    <a:lnTo>
                      <a:pt x="356" y="92"/>
                    </a:lnTo>
                    <a:lnTo>
                      <a:pt x="359" y="92"/>
                    </a:lnTo>
                    <a:lnTo>
                      <a:pt x="362" y="92"/>
                    </a:lnTo>
                    <a:lnTo>
                      <a:pt x="365" y="92"/>
                    </a:lnTo>
                    <a:lnTo>
                      <a:pt x="368" y="92"/>
                    </a:lnTo>
                    <a:lnTo>
                      <a:pt x="370" y="91"/>
                    </a:lnTo>
                    <a:lnTo>
                      <a:pt x="373" y="91"/>
                    </a:lnTo>
                    <a:lnTo>
                      <a:pt x="376" y="91"/>
                    </a:lnTo>
                    <a:lnTo>
                      <a:pt x="379" y="91"/>
                    </a:lnTo>
                    <a:lnTo>
                      <a:pt x="381" y="91"/>
                    </a:lnTo>
                    <a:lnTo>
                      <a:pt x="384" y="91"/>
                    </a:lnTo>
                    <a:lnTo>
                      <a:pt x="386" y="91"/>
                    </a:lnTo>
                    <a:lnTo>
                      <a:pt x="388" y="91"/>
                    </a:lnTo>
                    <a:lnTo>
                      <a:pt x="390" y="91"/>
                    </a:lnTo>
                    <a:lnTo>
                      <a:pt x="393" y="91"/>
                    </a:lnTo>
                    <a:lnTo>
                      <a:pt x="395" y="90"/>
                    </a:lnTo>
                    <a:lnTo>
                      <a:pt x="397" y="90"/>
                    </a:lnTo>
                    <a:lnTo>
                      <a:pt x="399" y="90"/>
                    </a:lnTo>
                    <a:lnTo>
                      <a:pt x="401" y="90"/>
                    </a:lnTo>
                    <a:lnTo>
                      <a:pt x="403" y="90"/>
                    </a:lnTo>
                    <a:lnTo>
                      <a:pt x="404" y="90"/>
                    </a:lnTo>
                    <a:lnTo>
                      <a:pt x="405" y="89"/>
                    </a:lnTo>
                    <a:lnTo>
                      <a:pt x="406" y="89"/>
                    </a:lnTo>
                    <a:lnTo>
                      <a:pt x="407" y="89"/>
                    </a:lnTo>
                    <a:lnTo>
                      <a:pt x="408" y="88"/>
                    </a:lnTo>
                    <a:lnTo>
                      <a:pt x="409" y="88"/>
                    </a:lnTo>
                    <a:lnTo>
                      <a:pt x="409" y="87"/>
                    </a:lnTo>
                    <a:lnTo>
                      <a:pt x="410" y="86"/>
                    </a:lnTo>
                    <a:lnTo>
                      <a:pt x="411" y="85"/>
                    </a:lnTo>
                    <a:lnTo>
                      <a:pt x="412" y="84"/>
                    </a:lnTo>
                    <a:lnTo>
                      <a:pt x="412" y="83"/>
                    </a:lnTo>
                    <a:lnTo>
                      <a:pt x="412" y="82"/>
                    </a:lnTo>
                    <a:lnTo>
                      <a:pt x="413" y="81"/>
                    </a:lnTo>
                    <a:lnTo>
                      <a:pt x="413" y="80"/>
                    </a:lnTo>
                    <a:lnTo>
                      <a:pt x="414" y="79"/>
                    </a:lnTo>
                    <a:lnTo>
                      <a:pt x="414" y="78"/>
                    </a:lnTo>
                    <a:lnTo>
                      <a:pt x="414" y="77"/>
                    </a:lnTo>
                    <a:lnTo>
                      <a:pt x="415" y="77"/>
                    </a:lnTo>
                    <a:lnTo>
                      <a:pt x="415" y="76"/>
                    </a:lnTo>
                    <a:lnTo>
                      <a:pt x="416" y="76"/>
                    </a:lnTo>
                    <a:lnTo>
                      <a:pt x="416" y="77"/>
                    </a:lnTo>
                    <a:lnTo>
                      <a:pt x="417" y="77"/>
                    </a:lnTo>
                    <a:lnTo>
                      <a:pt x="418" y="77"/>
                    </a:lnTo>
                    <a:lnTo>
                      <a:pt x="419" y="77"/>
                    </a:lnTo>
                    <a:lnTo>
                      <a:pt x="420" y="77"/>
                    </a:lnTo>
                    <a:lnTo>
                      <a:pt x="421" y="77"/>
                    </a:lnTo>
                    <a:lnTo>
                      <a:pt x="422" y="77"/>
                    </a:lnTo>
                    <a:lnTo>
                      <a:pt x="423" y="77"/>
                    </a:lnTo>
                    <a:lnTo>
                      <a:pt x="424" y="77"/>
                    </a:lnTo>
                    <a:lnTo>
                      <a:pt x="425" y="77"/>
                    </a:lnTo>
                    <a:lnTo>
                      <a:pt x="425" y="76"/>
                    </a:lnTo>
                    <a:lnTo>
                      <a:pt x="426" y="76"/>
                    </a:lnTo>
                    <a:lnTo>
                      <a:pt x="427" y="76"/>
                    </a:lnTo>
                    <a:lnTo>
                      <a:pt x="427" y="75"/>
                    </a:lnTo>
                    <a:lnTo>
                      <a:pt x="428" y="75"/>
                    </a:lnTo>
                    <a:lnTo>
                      <a:pt x="428" y="74"/>
                    </a:lnTo>
                    <a:lnTo>
                      <a:pt x="429" y="74"/>
                    </a:lnTo>
                    <a:lnTo>
                      <a:pt x="429" y="73"/>
                    </a:lnTo>
                    <a:lnTo>
                      <a:pt x="430" y="73"/>
                    </a:lnTo>
                    <a:lnTo>
                      <a:pt x="430" y="72"/>
                    </a:lnTo>
                    <a:lnTo>
                      <a:pt x="431" y="72"/>
                    </a:lnTo>
                    <a:lnTo>
                      <a:pt x="431" y="71"/>
                    </a:lnTo>
                    <a:lnTo>
                      <a:pt x="432" y="71"/>
                    </a:lnTo>
                    <a:lnTo>
                      <a:pt x="432" y="70"/>
                    </a:lnTo>
                    <a:lnTo>
                      <a:pt x="432" y="69"/>
                    </a:lnTo>
                    <a:lnTo>
                      <a:pt x="433" y="69"/>
                    </a:lnTo>
                    <a:lnTo>
                      <a:pt x="433" y="66"/>
                    </a:lnTo>
                    <a:lnTo>
                      <a:pt x="433" y="64"/>
                    </a:lnTo>
                    <a:lnTo>
                      <a:pt x="433" y="61"/>
                    </a:lnTo>
                    <a:lnTo>
                      <a:pt x="434" y="59"/>
                    </a:lnTo>
                    <a:lnTo>
                      <a:pt x="434" y="57"/>
                    </a:lnTo>
                    <a:lnTo>
                      <a:pt x="434" y="55"/>
                    </a:lnTo>
                    <a:lnTo>
                      <a:pt x="434" y="53"/>
                    </a:lnTo>
                    <a:lnTo>
                      <a:pt x="433" y="51"/>
                    </a:lnTo>
                    <a:lnTo>
                      <a:pt x="433" y="48"/>
                    </a:lnTo>
                    <a:lnTo>
                      <a:pt x="433" y="47"/>
                    </a:lnTo>
                    <a:lnTo>
                      <a:pt x="432" y="44"/>
                    </a:lnTo>
                    <a:lnTo>
                      <a:pt x="432" y="42"/>
                    </a:lnTo>
                    <a:lnTo>
                      <a:pt x="431" y="41"/>
                    </a:lnTo>
                    <a:lnTo>
                      <a:pt x="431" y="39"/>
                    </a:lnTo>
                    <a:lnTo>
                      <a:pt x="430" y="37"/>
                    </a:lnTo>
                    <a:lnTo>
                      <a:pt x="429" y="35"/>
                    </a:lnTo>
                    <a:lnTo>
                      <a:pt x="429" y="34"/>
                    </a:lnTo>
                    <a:lnTo>
                      <a:pt x="428" y="33"/>
                    </a:lnTo>
                    <a:lnTo>
                      <a:pt x="427" y="31"/>
                    </a:lnTo>
                    <a:lnTo>
                      <a:pt x="425" y="30"/>
                    </a:lnTo>
                    <a:lnTo>
                      <a:pt x="424" y="29"/>
                    </a:lnTo>
                    <a:lnTo>
                      <a:pt x="423" y="28"/>
                    </a:lnTo>
                    <a:lnTo>
                      <a:pt x="421" y="27"/>
                    </a:lnTo>
                    <a:lnTo>
                      <a:pt x="420" y="26"/>
                    </a:lnTo>
                    <a:lnTo>
                      <a:pt x="419" y="25"/>
                    </a:lnTo>
                    <a:lnTo>
                      <a:pt x="417" y="25"/>
                    </a:lnTo>
                    <a:lnTo>
                      <a:pt x="415" y="24"/>
                    </a:lnTo>
                    <a:lnTo>
                      <a:pt x="414" y="24"/>
                    </a:lnTo>
                    <a:lnTo>
                      <a:pt x="412" y="24"/>
                    </a:lnTo>
                    <a:lnTo>
                      <a:pt x="410" y="24"/>
                    </a:lnTo>
                    <a:lnTo>
                      <a:pt x="408" y="24"/>
                    </a:lnTo>
                    <a:lnTo>
                      <a:pt x="406" y="24"/>
                    </a:lnTo>
                    <a:lnTo>
                      <a:pt x="405" y="22"/>
                    </a:lnTo>
                    <a:lnTo>
                      <a:pt x="405" y="21"/>
                    </a:lnTo>
                    <a:lnTo>
                      <a:pt x="404" y="19"/>
                    </a:lnTo>
                    <a:lnTo>
                      <a:pt x="403" y="18"/>
                    </a:lnTo>
                    <a:lnTo>
                      <a:pt x="401" y="17"/>
                    </a:lnTo>
                    <a:lnTo>
                      <a:pt x="400" y="16"/>
                    </a:lnTo>
                    <a:lnTo>
                      <a:pt x="399" y="15"/>
                    </a:lnTo>
                    <a:lnTo>
                      <a:pt x="397" y="14"/>
                    </a:lnTo>
                    <a:lnTo>
                      <a:pt x="396" y="13"/>
                    </a:lnTo>
                    <a:lnTo>
                      <a:pt x="394" y="13"/>
                    </a:lnTo>
                    <a:lnTo>
                      <a:pt x="392" y="12"/>
                    </a:lnTo>
                    <a:lnTo>
                      <a:pt x="390" y="12"/>
                    </a:lnTo>
                    <a:lnTo>
                      <a:pt x="388" y="12"/>
                    </a:lnTo>
                    <a:lnTo>
                      <a:pt x="387" y="11"/>
                    </a:lnTo>
                    <a:lnTo>
                      <a:pt x="385" y="11"/>
                    </a:lnTo>
                    <a:lnTo>
                      <a:pt x="383" y="11"/>
                    </a:lnTo>
                    <a:lnTo>
                      <a:pt x="381" y="11"/>
                    </a:lnTo>
                    <a:lnTo>
                      <a:pt x="378" y="11"/>
                    </a:lnTo>
                    <a:lnTo>
                      <a:pt x="376" y="11"/>
                    </a:lnTo>
                    <a:lnTo>
                      <a:pt x="374" y="11"/>
                    </a:lnTo>
                    <a:lnTo>
                      <a:pt x="372" y="11"/>
                    </a:lnTo>
                    <a:lnTo>
                      <a:pt x="369" y="11"/>
                    </a:lnTo>
                    <a:lnTo>
                      <a:pt x="367" y="11"/>
                    </a:lnTo>
                    <a:lnTo>
                      <a:pt x="365" y="11"/>
                    </a:lnTo>
                    <a:lnTo>
                      <a:pt x="362" y="12"/>
                    </a:lnTo>
                    <a:lnTo>
                      <a:pt x="360" y="12"/>
                    </a:lnTo>
                    <a:lnTo>
                      <a:pt x="358" y="12"/>
                    </a:lnTo>
                    <a:lnTo>
                      <a:pt x="355" y="12"/>
                    </a:lnTo>
                    <a:lnTo>
                      <a:pt x="353" y="12"/>
                    </a:lnTo>
                    <a:lnTo>
                      <a:pt x="351" y="12"/>
                    </a:lnTo>
                    <a:lnTo>
                      <a:pt x="349" y="12"/>
                    </a:lnTo>
                    <a:lnTo>
                      <a:pt x="346" y="13"/>
                    </a:lnTo>
                    <a:lnTo>
                      <a:pt x="345" y="12"/>
                    </a:lnTo>
                    <a:lnTo>
                      <a:pt x="344" y="12"/>
                    </a:lnTo>
                    <a:lnTo>
                      <a:pt x="342" y="12"/>
                    </a:lnTo>
                    <a:lnTo>
                      <a:pt x="341" y="11"/>
                    </a:lnTo>
                    <a:lnTo>
                      <a:pt x="340" y="11"/>
                    </a:lnTo>
                    <a:lnTo>
                      <a:pt x="338" y="10"/>
                    </a:lnTo>
                    <a:lnTo>
                      <a:pt x="337" y="10"/>
                    </a:lnTo>
                    <a:lnTo>
                      <a:pt x="336" y="9"/>
                    </a:lnTo>
                    <a:lnTo>
                      <a:pt x="335" y="9"/>
                    </a:lnTo>
                    <a:lnTo>
                      <a:pt x="334" y="8"/>
                    </a:lnTo>
                    <a:lnTo>
                      <a:pt x="333" y="8"/>
                    </a:lnTo>
                    <a:lnTo>
                      <a:pt x="331" y="8"/>
                    </a:lnTo>
                    <a:lnTo>
                      <a:pt x="330" y="7"/>
                    </a:lnTo>
                    <a:lnTo>
                      <a:pt x="329" y="7"/>
                    </a:lnTo>
                    <a:lnTo>
                      <a:pt x="328" y="6"/>
                    </a:lnTo>
                    <a:lnTo>
                      <a:pt x="326" y="5"/>
                    </a:lnTo>
                    <a:lnTo>
                      <a:pt x="325" y="5"/>
                    </a:lnTo>
                    <a:lnTo>
                      <a:pt x="324" y="4"/>
                    </a:lnTo>
                    <a:lnTo>
                      <a:pt x="323" y="4"/>
                    </a:lnTo>
                    <a:lnTo>
                      <a:pt x="321" y="4"/>
                    </a:lnTo>
                    <a:lnTo>
                      <a:pt x="320" y="3"/>
                    </a:lnTo>
                    <a:lnTo>
                      <a:pt x="319" y="3"/>
                    </a:lnTo>
                    <a:lnTo>
                      <a:pt x="318" y="3"/>
                    </a:lnTo>
                    <a:lnTo>
                      <a:pt x="317" y="2"/>
                    </a:lnTo>
                    <a:lnTo>
                      <a:pt x="315" y="2"/>
                    </a:lnTo>
                    <a:lnTo>
                      <a:pt x="314" y="1"/>
                    </a:lnTo>
                    <a:lnTo>
                      <a:pt x="313" y="1"/>
                    </a:lnTo>
                    <a:lnTo>
                      <a:pt x="312" y="1"/>
                    </a:lnTo>
                    <a:lnTo>
                      <a:pt x="310" y="0"/>
                    </a:lnTo>
                    <a:lnTo>
                      <a:pt x="309" y="0"/>
                    </a:lnTo>
                    <a:lnTo>
                      <a:pt x="308" y="0"/>
                    </a:lnTo>
                    <a:lnTo>
                      <a:pt x="306" y="0"/>
                    </a:lnTo>
                    <a:lnTo>
                      <a:pt x="305" y="0"/>
                    </a:lnTo>
                    <a:lnTo>
                      <a:pt x="304" y="0"/>
                    </a:lnTo>
                    <a:lnTo>
                      <a:pt x="303" y="0"/>
                    </a:lnTo>
                    <a:lnTo>
                      <a:pt x="302" y="0"/>
                    </a:lnTo>
                    <a:lnTo>
                      <a:pt x="300" y="0"/>
                    </a:lnTo>
                    <a:lnTo>
                      <a:pt x="299" y="0"/>
                    </a:lnTo>
                    <a:lnTo>
                      <a:pt x="298" y="0"/>
                    </a:lnTo>
                    <a:lnTo>
                      <a:pt x="297" y="0"/>
                    </a:lnTo>
                    <a:lnTo>
                      <a:pt x="295" y="0"/>
                    </a:lnTo>
                    <a:lnTo>
                      <a:pt x="294" y="0"/>
                    </a:lnTo>
                    <a:lnTo>
                      <a:pt x="292" y="1"/>
                    </a:lnTo>
                    <a:lnTo>
                      <a:pt x="291" y="1"/>
                    </a:lnTo>
                    <a:lnTo>
                      <a:pt x="289" y="1"/>
                    </a:lnTo>
                    <a:lnTo>
                      <a:pt x="289" y="2"/>
                    </a:lnTo>
                    <a:lnTo>
                      <a:pt x="287" y="2"/>
                    </a:lnTo>
                    <a:lnTo>
                      <a:pt x="285" y="3"/>
                    </a:lnTo>
                    <a:lnTo>
                      <a:pt x="284" y="3"/>
                    </a:lnTo>
                    <a:lnTo>
                      <a:pt x="282" y="4"/>
                    </a:lnTo>
                    <a:lnTo>
                      <a:pt x="281" y="4"/>
                    </a:lnTo>
                    <a:lnTo>
                      <a:pt x="280" y="4"/>
                    </a:lnTo>
                    <a:lnTo>
                      <a:pt x="278" y="5"/>
                    </a:lnTo>
                    <a:lnTo>
                      <a:pt x="276" y="5"/>
                    </a:lnTo>
                    <a:lnTo>
                      <a:pt x="275" y="6"/>
                    </a:lnTo>
                    <a:lnTo>
                      <a:pt x="274" y="7"/>
                    </a:lnTo>
                    <a:lnTo>
                      <a:pt x="272" y="7"/>
                    </a:lnTo>
                    <a:lnTo>
                      <a:pt x="271" y="8"/>
                    </a:lnTo>
                    <a:lnTo>
                      <a:pt x="270" y="8"/>
                    </a:lnTo>
                    <a:lnTo>
                      <a:pt x="268" y="8"/>
                    </a:lnTo>
                    <a:lnTo>
                      <a:pt x="267" y="9"/>
                    </a:lnTo>
                    <a:lnTo>
                      <a:pt x="266" y="9"/>
                    </a:lnTo>
                    <a:lnTo>
                      <a:pt x="265" y="10"/>
                    </a:lnTo>
                    <a:lnTo>
                      <a:pt x="264" y="10"/>
                    </a:lnTo>
                    <a:lnTo>
                      <a:pt x="260" y="8"/>
                    </a:lnTo>
                    <a:lnTo>
                      <a:pt x="256" y="7"/>
                    </a:lnTo>
                    <a:lnTo>
                      <a:pt x="252" y="6"/>
                    </a:lnTo>
                    <a:lnTo>
                      <a:pt x="248" y="6"/>
                    </a:lnTo>
                    <a:lnTo>
                      <a:pt x="243" y="5"/>
                    </a:lnTo>
                    <a:lnTo>
                      <a:pt x="240" y="5"/>
                    </a:lnTo>
                    <a:lnTo>
                      <a:pt x="236" y="5"/>
                    </a:lnTo>
                    <a:lnTo>
                      <a:pt x="231" y="5"/>
                    </a:lnTo>
                    <a:lnTo>
                      <a:pt x="227" y="5"/>
                    </a:lnTo>
                    <a:lnTo>
                      <a:pt x="222" y="5"/>
                    </a:lnTo>
                    <a:lnTo>
                      <a:pt x="218" y="5"/>
                    </a:lnTo>
                    <a:lnTo>
                      <a:pt x="214" y="5"/>
                    </a:lnTo>
                    <a:lnTo>
                      <a:pt x="210" y="6"/>
                    </a:lnTo>
                    <a:lnTo>
                      <a:pt x="205" y="6"/>
                    </a:lnTo>
                    <a:lnTo>
                      <a:pt x="201" y="7"/>
                    </a:lnTo>
                    <a:lnTo>
                      <a:pt x="196" y="8"/>
                    </a:lnTo>
                    <a:lnTo>
                      <a:pt x="192" y="8"/>
                    </a:lnTo>
                    <a:lnTo>
                      <a:pt x="188" y="9"/>
                    </a:lnTo>
                    <a:lnTo>
                      <a:pt x="183" y="9"/>
                    </a:lnTo>
                    <a:lnTo>
                      <a:pt x="179" y="10"/>
                    </a:lnTo>
                    <a:lnTo>
                      <a:pt x="174" y="11"/>
                    </a:lnTo>
                    <a:lnTo>
                      <a:pt x="170" y="12"/>
                    </a:lnTo>
                    <a:lnTo>
                      <a:pt x="166" y="13"/>
                    </a:lnTo>
                    <a:lnTo>
                      <a:pt x="161" y="14"/>
                    </a:lnTo>
                    <a:lnTo>
                      <a:pt x="157" y="15"/>
                    </a:lnTo>
                    <a:lnTo>
                      <a:pt x="153" y="15"/>
                    </a:lnTo>
                    <a:lnTo>
                      <a:pt x="148" y="17"/>
                    </a:lnTo>
                    <a:lnTo>
                      <a:pt x="144" y="17"/>
                    </a:lnTo>
                    <a:lnTo>
                      <a:pt x="141" y="18"/>
                    </a:lnTo>
                    <a:lnTo>
                      <a:pt x="137" y="19"/>
                    </a:lnTo>
                    <a:lnTo>
                      <a:pt x="133" y="19"/>
                    </a:lnTo>
                    <a:lnTo>
                      <a:pt x="129" y="20"/>
                    </a:lnTo>
                    <a:lnTo>
                      <a:pt x="125" y="21"/>
                    </a:lnTo>
                    <a:lnTo>
                      <a:pt x="123" y="21"/>
                    </a:lnTo>
                    <a:lnTo>
                      <a:pt x="120" y="21"/>
                    </a:lnTo>
                    <a:lnTo>
                      <a:pt x="119" y="21"/>
                    </a:lnTo>
                    <a:lnTo>
                      <a:pt x="117" y="21"/>
                    </a:lnTo>
                    <a:lnTo>
                      <a:pt x="115" y="21"/>
                    </a:lnTo>
                    <a:lnTo>
                      <a:pt x="114" y="21"/>
                    </a:lnTo>
                    <a:lnTo>
                      <a:pt x="112" y="21"/>
                    </a:lnTo>
                    <a:lnTo>
                      <a:pt x="111" y="20"/>
                    </a:lnTo>
                    <a:lnTo>
                      <a:pt x="109" y="20"/>
                    </a:lnTo>
                    <a:lnTo>
                      <a:pt x="108" y="20"/>
                    </a:lnTo>
                    <a:lnTo>
                      <a:pt x="107" y="20"/>
                    </a:lnTo>
                    <a:lnTo>
                      <a:pt x="106" y="19"/>
                    </a:lnTo>
                    <a:lnTo>
                      <a:pt x="105" y="19"/>
                    </a:lnTo>
                    <a:lnTo>
                      <a:pt x="104" y="19"/>
                    </a:lnTo>
                    <a:lnTo>
                      <a:pt x="103" y="18"/>
                    </a:lnTo>
                    <a:lnTo>
                      <a:pt x="102" y="18"/>
                    </a:lnTo>
                    <a:lnTo>
                      <a:pt x="101" y="17"/>
                    </a:lnTo>
                    <a:lnTo>
                      <a:pt x="100" y="17"/>
                    </a:lnTo>
                    <a:lnTo>
                      <a:pt x="99" y="17"/>
                    </a:lnTo>
                    <a:lnTo>
                      <a:pt x="98" y="17"/>
                    </a:lnTo>
                    <a:lnTo>
                      <a:pt x="97" y="16"/>
                    </a:lnTo>
                    <a:lnTo>
                      <a:pt x="96" y="16"/>
                    </a:lnTo>
                    <a:lnTo>
                      <a:pt x="95" y="15"/>
                    </a:lnTo>
                    <a:lnTo>
                      <a:pt x="94" y="15"/>
                    </a:lnTo>
                    <a:lnTo>
                      <a:pt x="93" y="15"/>
                    </a:lnTo>
                    <a:lnTo>
                      <a:pt x="92" y="15"/>
                    </a:lnTo>
                    <a:lnTo>
                      <a:pt x="91" y="15"/>
                    </a:lnTo>
                    <a:lnTo>
                      <a:pt x="90" y="15"/>
                    </a:lnTo>
                    <a:lnTo>
                      <a:pt x="89" y="15"/>
                    </a:lnTo>
                    <a:lnTo>
                      <a:pt x="87" y="15"/>
                    </a:lnTo>
                    <a:lnTo>
                      <a:pt x="85" y="15"/>
                    </a:lnTo>
                    <a:lnTo>
                      <a:pt x="83" y="15"/>
                    </a:lnTo>
                    <a:lnTo>
                      <a:pt x="82" y="16"/>
                    </a:lnTo>
                    <a:lnTo>
                      <a:pt x="81" y="16"/>
                    </a:lnTo>
                    <a:lnTo>
                      <a:pt x="80" y="16"/>
                    </a:lnTo>
                    <a:lnTo>
                      <a:pt x="80" y="17"/>
                    </a:lnTo>
                    <a:lnTo>
                      <a:pt x="79" y="17"/>
                    </a:lnTo>
                    <a:lnTo>
                      <a:pt x="78" y="17"/>
                    </a:lnTo>
                    <a:lnTo>
                      <a:pt x="77" y="17"/>
                    </a:lnTo>
                    <a:lnTo>
                      <a:pt x="77" y="18"/>
                    </a:lnTo>
                    <a:lnTo>
                      <a:pt x="76" y="18"/>
                    </a:lnTo>
                    <a:lnTo>
                      <a:pt x="75" y="19"/>
                    </a:lnTo>
                    <a:lnTo>
                      <a:pt x="74" y="19"/>
                    </a:lnTo>
                    <a:lnTo>
                      <a:pt x="73" y="20"/>
                    </a:lnTo>
                    <a:lnTo>
                      <a:pt x="72" y="20"/>
                    </a:lnTo>
                    <a:lnTo>
                      <a:pt x="72" y="21"/>
                    </a:lnTo>
                    <a:lnTo>
                      <a:pt x="71" y="21"/>
                    </a:lnTo>
                    <a:lnTo>
                      <a:pt x="70" y="21"/>
                    </a:lnTo>
                    <a:lnTo>
                      <a:pt x="69" y="21"/>
                    </a:lnTo>
                    <a:lnTo>
                      <a:pt x="69" y="22"/>
                    </a:lnTo>
                    <a:lnTo>
                      <a:pt x="68" y="22"/>
                    </a:lnTo>
                    <a:lnTo>
                      <a:pt x="67" y="22"/>
                    </a:lnTo>
                    <a:lnTo>
                      <a:pt x="65" y="22"/>
                    </a:lnTo>
                    <a:lnTo>
                      <a:pt x="65" y="23"/>
                    </a:lnTo>
                    <a:lnTo>
                      <a:pt x="63" y="23"/>
                    </a:lnTo>
                    <a:lnTo>
                      <a:pt x="62" y="23"/>
                    </a:lnTo>
                    <a:lnTo>
                      <a:pt x="61" y="23"/>
                    </a:lnTo>
                    <a:lnTo>
                      <a:pt x="60" y="23"/>
                    </a:lnTo>
                    <a:lnTo>
                      <a:pt x="59" y="23"/>
                    </a:lnTo>
                    <a:lnTo>
                      <a:pt x="58" y="24"/>
                    </a:lnTo>
                    <a:lnTo>
                      <a:pt x="56" y="24"/>
                    </a:lnTo>
                    <a:lnTo>
                      <a:pt x="55" y="24"/>
                    </a:lnTo>
                    <a:lnTo>
                      <a:pt x="54" y="24"/>
                    </a:lnTo>
                    <a:lnTo>
                      <a:pt x="52" y="25"/>
                    </a:lnTo>
                    <a:lnTo>
                      <a:pt x="51" y="25"/>
                    </a:lnTo>
                    <a:lnTo>
                      <a:pt x="49" y="25"/>
                    </a:lnTo>
                    <a:lnTo>
                      <a:pt x="48" y="25"/>
                    </a:lnTo>
                    <a:lnTo>
                      <a:pt x="47" y="25"/>
                    </a:lnTo>
                    <a:lnTo>
                      <a:pt x="45" y="26"/>
                    </a:lnTo>
                    <a:lnTo>
                      <a:pt x="43" y="26"/>
                    </a:lnTo>
                    <a:lnTo>
                      <a:pt x="41" y="27"/>
                    </a:lnTo>
                    <a:lnTo>
                      <a:pt x="40" y="27"/>
                    </a:lnTo>
                    <a:lnTo>
                      <a:pt x="38" y="27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2" y="29"/>
                    </a:lnTo>
                    <a:lnTo>
                      <a:pt x="31" y="29"/>
                    </a:lnTo>
                    <a:lnTo>
                      <a:pt x="29" y="30"/>
                    </a:lnTo>
                    <a:lnTo>
                      <a:pt x="27" y="30"/>
                    </a:lnTo>
                    <a:lnTo>
                      <a:pt x="25" y="31"/>
                    </a:lnTo>
                    <a:lnTo>
                      <a:pt x="24" y="32"/>
                    </a:lnTo>
                    <a:lnTo>
                      <a:pt x="22" y="33"/>
                    </a:lnTo>
                    <a:lnTo>
                      <a:pt x="20" y="33"/>
                    </a:lnTo>
                    <a:lnTo>
                      <a:pt x="17" y="34"/>
                    </a:lnTo>
                    <a:lnTo>
                      <a:pt x="16" y="34"/>
                    </a:lnTo>
                    <a:lnTo>
                      <a:pt x="15" y="35"/>
                    </a:lnTo>
                    <a:lnTo>
                      <a:pt x="14" y="35"/>
                    </a:lnTo>
                    <a:lnTo>
                      <a:pt x="14" y="36"/>
                    </a:lnTo>
                    <a:lnTo>
                      <a:pt x="13" y="37"/>
                    </a:lnTo>
                    <a:lnTo>
                      <a:pt x="12" y="37"/>
                    </a:lnTo>
                    <a:lnTo>
                      <a:pt x="11" y="38"/>
                    </a:lnTo>
                    <a:lnTo>
                      <a:pt x="10" y="38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9" y="40"/>
                    </a:lnTo>
                    <a:lnTo>
                      <a:pt x="8" y="41"/>
                    </a:lnTo>
                    <a:lnTo>
                      <a:pt x="8" y="42"/>
                    </a:lnTo>
                    <a:lnTo>
                      <a:pt x="7" y="43"/>
                    </a:lnTo>
                    <a:lnTo>
                      <a:pt x="7" y="44"/>
                    </a:lnTo>
                    <a:lnTo>
                      <a:pt x="6" y="45"/>
                    </a:lnTo>
                    <a:lnTo>
                      <a:pt x="6" y="46"/>
                    </a:lnTo>
                    <a:lnTo>
                      <a:pt x="6" y="47"/>
                    </a:lnTo>
                    <a:lnTo>
                      <a:pt x="6" y="48"/>
                    </a:lnTo>
                    <a:lnTo>
                      <a:pt x="5" y="49"/>
                    </a:lnTo>
                    <a:lnTo>
                      <a:pt x="5" y="50"/>
                    </a:lnTo>
                    <a:lnTo>
                      <a:pt x="5" y="51"/>
                    </a:lnTo>
                    <a:lnTo>
                      <a:pt x="4" y="52"/>
                    </a:lnTo>
                    <a:lnTo>
                      <a:pt x="3" y="54"/>
                    </a:lnTo>
                    <a:lnTo>
                      <a:pt x="3" y="55"/>
                    </a:lnTo>
                    <a:lnTo>
                      <a:pt x="2" y="57"/>
                    </a:lnTo>
                    <a:lnTo>
                      <a:pt x="1" y="58"/>
                    </a:lnTo>
                    <a:lnTo>
                      <a:pt x="1" y="59"/>
                    </a:lnTo>
                    <a:lnTo>
                      <a:pt x="1" y="60"/>
                    </a:lnTo>
                    <a:lnTo>
                      <a:pt x="1" y="61"/>
                    </a:lnTo>
                    <a:lnTo>
                      <a:pt x="0" y="62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0" y="65"/>
                    </a:lnTo>
                    <a:lnTo>
                      <a:pt x="0" y="66"/>
                    </a:lnTo>
                    <a:lnTo>
                      <a:pt x="0" y="67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5"/>
                    </a:lnTo>
                    <a:lnTo>
                      <a:pt x="0" y="76"/>
                    </a:lnTo>
                    <a:lnTo>
                      <a:pt x="1" y="77"/>
                    </a:lnTo>
                    <a:lnTo>
                      <a:pt x="1" y="78"/>
                    </a:lnTo>
                    <a:lnTo>
                      <a:pt x="1" y="79"/>
                    </a:lnTo>
                    <a:lnTo>
                      <a:pt x="2" y="79"/>
                    </a:lnTo>
                    <a:lnTo>
                      <a:pt x="2" y="80"/>
                    </a:lnTo>
                    <a:lnTo>
                      <a:pt x="3" y="81"/>
                    </a:lnTo>
                    <a:lnTo>
                      <a:pt x="4" y="82"/>
                    </a:lnTo>
                    <a:lnTo>
                      <a:pt x="5" y="82"/>
                    </a:lnTo>
                    <a:lnTo>
                      <a:pt x="5" y="83"/>
                    </a:lnTo>
                    <a:lnTo>
                      <a:pt x="6" y="84"/>
                    </a:lnTo>
                    <a:lnTo>
                      <a:pt x="7" y="85"/>
                    </a:lnTo>
                    <a:lnTo>
                      <a:pt x="8" y="85"/>
                    </a:lnTo>
                    <a:lnTo>
                      <a:pt x="9" y="86"/>
                    </a:lnTo>
                    <a:lnTo>
                      <a:pt x="10" y="86"/>
                    </a:lnTo>
                    <a:lnTo>
                      <a:pt x="11" y="87"/>
                    </a:lnTo>
                    <a:lnTo>
                      <a:pt x="12" y="87"/>
                    </a:lnTo>
                    <a:lnTo>
                      <a:pt x="13" y="87"/>
                    </a:lnTo>
                    <a:lnTo>
                      <a:pt x="14" y="88"/>
                    </a:lnTo>
                    <a:lnTo>
                      <a:pt x="15" y="88"/>
                    </a:lnTo>
                    <a:lnTo>
                      <a:pt x="16" y="89"/>
                    </a:lnTo>
                    <a:lnTo>
                      <a:pt x="17" y="89"/>
                    </a:lnTo>
                    <a:lnTo>
                      <a:pt x="18" y="89"/>
                    </a:lnTo>
                    <a:lnTo>
                      <a:pt x="19" y="89"/>
                    </a:lnTo>
                    <a:lnTo>
                      <a:pt x="20" y="89"/>
                    </a:lnTo>
                    <a:lnTo>
                      <a:pt x="21" y="90"/>
                    </a:lnTo>
                    <a:lnTo>
                      <a:pt x="22" y="90"/>
                    </a:lnTo>
                    <a:lnTo>
                      <a:pt x="23" y="90"/>
                    </a:lnTo>
                    <a:lnTo>
                      <a:pt x="24" y="90"/>
                    </a:lnTo>
                  </a:path>
                </a:pathLst>
              </a:custGeom>
              <a:noFill/>
              <a:ln w="12699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67" name="Freeform 113"/>
              <p:cNvSpPr>
                <a:spLocks noChangeAspect="1"/>
              </p:cNvSpPr>
              <p:nvPr/>
            </p:nvSpPr>
            <p:spPr bwMode="auto">
              <a:xfrm>
                <a:off x="5416" y="1721"/>
                <a:ext cx="476" cy="364"/>
              </a:xfrm>
              <a:custGeom>
                <a:avLst/>
                <a:gdLst>
                  <a:gd name="T0" fmla="*/ 497 w 474"/>
                  <a:gd name="T1" fmla="*/ 358 h 364"/>
                  <a:gd name="T2" fmla="*/ 504 w 474"/>
                  <a:gd name="T3" fmla="*/ 353 h 364"/>
                  <a:gd name="T4" fmla="*/ 503 w 474"/>
                  <a:gd name="T5" fmla="*/ 345 h 364"/>
                  <a:gd name="T6" fmla="*/ 497 w 474"/>
                  <a:gd name="T7" fmla="*/ 340 h 364"/>
                  <a:gd name="T8" fmla="*/ 490 w 474"/>
                  <a:gd name="T9" fmla="*/ 340 h 364"/>
                  <a:gd name="T10" fmla="*/ 486 w 474"/>
                  <a:gd name="T11" fmla="*/ 336 h 364"/>
                  <a:gd name="T12" fmla="*/ 480 w 474"/>
                  <a:gd name="T13" fmla="*/ 320 h 364"/>
                  <a:gd name="T14" fmla="*/ 480 w 474"/>
                  <a:gd name="T15" fmla="*/ 275 h 364"/>
                  <a:gd name="T16" fmla="*/ 475 w 474"/>
                  <a:gd name="T17" fmla="*/ 229 h 364"/>
                  <a:gd name="T18" fmla="*/ 478 w 474"/>
                  <a:gd name="T19" fmla="*/ 191 h 364"/>
                  <a:gd name="T20" fmla="*/ 478 w 474"/>
                  <a:gd name="T21" fmla="*/ 154 h 364"/>
                  <a:gd name="T22" fmla="*/ 482 w 474"/>
                  <a:gd name="T23" fmla="*/ 123 h 364"/>
                  <a:gd name="T24" fmla="*/ 480 w 474"/>
                  <a:gd name="T25" fmla="*/ 86 h 364"/>
                  <a:gd name="T26" fmla="*/ 473 w 474"/>
                  <a:gd name="T27" fmla="*/ 57 h 364"/>
                  <a:gd name="T28" fmla="*/ 463 w 474"/>
                  <a:gd name="T29" fmla="*/ 34 h 364"/>
                  <a:gd name="T30" fmla="*/ 447 w 474"/>
                  <a:gd name="T31" fmla="*/ 13 h 364"/>
                  <a:gd name="T32" fmla="*/ 448 w 474"/>
                  <a:gd name="T33" fmla="*/ 8 h 364"/>
                  <a:gd name="T34" fmla="*/ 451 w 474"/>
                  <a:gd name="T35" fmla="*/ 2 h 364"/>
                  <a:gd name="T36" fmla="*/ 455 w 474"/>
                  <a:gd name="T37" fmla="*/ 7 h 364"/>
                  <a:gd name="T38" fmla="*/ 466 w 474"/>
                  <a:gd name="T39" fmla="*/ 22 h 364"/>
                  <a:gd name="T40" fmla="*/ 472 w 474"/>
                  <a:gd name="T41" fmla="*/ 36 h 364"/>
                  <a:gd name="T42" fmla="*/ 477 w 474"/>
                  <a:gd name="T43" fmla="*/ 55 h 364"/>
                  <a:gd name="T44" fmla="*/ 479 w 474"/>
                  <a:gd name="T45" fmla="*/ 74 h 364"/>
                  <a:gd name="T46" fmla="*/ 485 w 474"/>
                  <a:gd name="T47" fmla="*/ 97 h 364"/>
                  <a:gd name="T48" fmla="*/ 487 w 474"/>
                  <a:gd name="T49" fmla="*/ 125 h 364"/>
                  <a:gd name="T50" fmla="*/ 488 w 474"/>
                  <a:gd name="T51" fmla="*/ 153 h 364"/>
                  <a:gd name="T52" fmla="*/ 489 w 474"/>
                  <a:gd name="T53" fmla="*/ 164 h 364"/>
                  <a:gd name="T54" fmla="*/ 485 w 474"/>
                  <a:gd name="T55" fmla="*/ 198 h 364"/>
                  <a:gd name="T56" fmla="*/ 490 w 474"/>
                  <a:gd name="T57" fmla="*/ 258 h 364"/>
                  <a:gd name="T58" fmla="*/ 491 w 474"/>
                  <a:gd name="T59" fmla="*/ 323 h 364"/>
                  <a:gd name="T60" fmla="*/ 509 w 474"/>
                  <a:gd name="T61" fmla="*/ 340 h 364"/>
                  <a:gd name="T62" fmla="*/ 511 w 474"/>
                  <a:gd name="T63" fmla="*/ 356 h 364"/>
                  <a:gd name="T64" fmla="*/ 501 w 474"/>
                  <a:gd name="T65" fmla="*/ 361 h 364"/>
                  <a:gd name="T66" fmla="*/ 492 w 474"/>
                  <a:gd name="T67" fmla="*/ 363 h 364"/>
                  <a:gd name="T68" fmla="*/ 2 w 474"/>
                  <a:gd name="T69" fmla="*/ 308 h 364"/>
                  <a:gd name="T70" fmla="*/ 7 w 474"/>
                  <a:gd name="T71" fmla="*/ 298 h 364"/>
                  <a:gd name="T72" fmla="*/ 14 w 474"/>
                  <a:gd name="T73" fmla="*/ 288 h 364"/>
                  <a:gd name="T74" fmla="*/ 13 w 474"/>
                  <a:gd name="T75" fmla="*/ 271 h 364"/>
                  <a:gd name="T76" fmla="*/ 13 w 474"/>
                  <a:gd name="T77" fmla="*/ 254 h 364"/>
                  <a:gd name="T78" fmla="*/ 14 w 474"/>
                  <a:gd name="T79" fmla="*/ 214 h 364"/>
                  <a:gd name="T80" fmla="*/ 9 w 474"/>
                  <a:gd name="T81" fmla="*/ 166 h 364"/>
                  <a:gd name="T82" fmla="*/ 9 w 474"/>
                  <a:gd name="T83" fmla="*/ 125 h 364"/>
                  <a:gd name="T84" fmla="*/ 10 w 474"/>
                  <a:gd name="T85" fmla="*/ 81 h 364"/>
                  <a:gd name="T86" fmla="*/ 14 w 474"/>
                  <a:gd name="T87" fmla="*/ 46 h 364"/>
                  <a:gd name="T88" fmla="*/ 20 w 474"/>
                  <a:gd name="T89" fmla="*/ 28 h 364"/>
                  <a:gd name="T90" fmla="*/ 30 w 474"/>
                  <a:gd name="T91" fmla="*/ 12 h 364"/>
                  <a:gd name="T92" fmla="*/ 27 w 474"/>
                  <a:gd name="T93" fmla="*/ 14 h 364"/>
                  <a:gd name="T94" fmla="*/ 24 w 474"/>
                  <a:gd name="T95" fmla="*/ 16 h 364"/>
                  <a:gd name="T96" fmla="*/ 21 w 474"/>
                  <a:gd name="T97" fmla="*/ 20 h 364"/>
                  <a:gd name="T98" fmla="*/ 18 w 474"/>
                  <a:gd name="T99" fmla="*/ 24 h 364"/>
                  <a:gd name="T100" fmla="*/ 13 w 474"/>
                  <a:gd name="T101" fmla="*/ 34 h 364"/>
                  <a:gd name="T102" fmla="*/ 9 w 474"/>
                  <a:gd name="T103" fmla="*/ 63 h 364"/>
                  <a:gd name="T104" fmla="*/ 7 w 474"/>
                  <a:gd name="T105" fmla="*/ 104 h 364"/>
                  <a:gd name="T106" fmla="*/ 6 w 474"/>
                  <a:gd name="T107" fmla="*/ 146 h 364"/>
                  <a:gd name="T108" fmla="*/ 10 w 474"/>
                  <a:gd name="T109" fmla="*/ 183 h 364"/>
                  <a:gd name="T110" fmla="*/ 8 w 474"/>
                  <a:gd name="T111" fmla="*/ 236 h 364"/>
                  <a:gd name="T112" fmla="*/ 9 w 474"/>
                  <a:gd name="T113" fmla="*/ 286 h 364"/>
                  <a:gd name="T114" fmla="*/ 6 w 474"/>
                  <a:gd name="T115" fmla="*/ 298 h 364"/>
                  <a:gd name="T116" fmla="*/ 1 w 474"/>
                  <a:gd name="T117" fmla="*/ 309 h 36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74"/>
                  <a:gd name="T178" fmla="*/ 0 h 364"/>
                  <a:gd name="T179" fmla="*/ 474 w 474"/>
                  <a:gd name="T180" fmla="*/ 364 h 36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74" h="364">
                    <a:moveTo>
                      <a:pt x="447" y="363"/>
                    </a:moveTo>
                    <a:lnTo>
                      <a:pt x="448" y="363"/>
                    </a:lnTo>
                    <a:lnTo>
                      <a:pt x="448" y="362"/>
                    </a:lnTo>
                    <a:lnTo>
                      <a:pt x="449" y="362"/>
                    </a:lnTo>
                    <a:lnTo>
                      <a:pt x="450" y="362"/>
                    </a:lnTo>
                    <a:lnTo>
                      <a:pt x="451" y="362"/>
                    </a:lnTo>
                    <a:lnTo>
                      <a:pt x="452" y="361"/>
                    </a:lnTo>
                    <a:lnTo>
                      <a:pt x="453" y="360"/>
                    </a:lnTo>
                    <a:lnTo>
                      <a:pt x="454" y="360"/>
                    </a:lnTo>
                    <a:lnTo>
                      <a:pt x="455" y="360"/>
                    </a:lnTo>
                    <a:lnTo>
                      <a:pt x="455" y="359"/>
                    </a:lnTo>
                    <a:lnTo>
                      <a:pt x="456" y="359"/>
                    </a:lnTo>
                    <a:lnTo>
                      <a:pt x="457" y="358"/>
                    </a:lnTo>
                    <a:lnTo>
                      <a:pt x="458" y="358"/>
                    </a:lnTo>
                    <a:lnTo>
                      <a:pt x="459" y="358"/>
                    </a:lnTo>
                    <a:lnTo>
                      <a:pt x="459" y="357"/>
                    </a:lnTo>
                    <a:lnTo>
                      <a:pt x="460" y="356"/>
                    </a:lnTo>
                    <a:lnTo>
                      <a:pt x="461" y="356"/>
                    </a:lnTo>
                    <a:lnTo>
                      <a:pt x="461" y="355"/>
                    </a:lnTo>
                    <a:lnTo>
                      <a:pt x="462" y="355"/>
                    </a:lnTo>
                    <a:lnTo>
                      <a:pt x="462" y="354"/>
                    </a:lnTo>
                    <a:lnTo>
                      <a:pt x="463" y="354"/>
                    </a:lnTo>
                    <a:lnTo>
                      <a:pt x="464" y="353"/>
                    </a:lnTo>
                    <a:lnTo>
                      <a:pt x="464" y="352"/>
                    </a:lnTo>
                    <a:lnTo>
                      <a:pt x="464" y="351"/>
                    </a:lnTo>
                    <a:lnTo>
                      <a:pt x="464" y="350"/>
                    </a:lnTo>
                    <a:lnTo>
                      <a:pt x="464" y="349"/>
                    </a:lnTo>
                    <a:lnTo>
                      <a:pt x="464" y="348"/>
                    </a:lnTo>
                    <a:lnTo>
                      <a:pt x="464" y="347"/>
                    </a:lnTo>
                    <a:lnTo>
                      <a:pt x="464" y="346"/>
                    </a:lnTo>
                    <a:lnTo>
                      <a:pt x="463" y="346"/>
                    </a:lnTo>
                    <a:lnTo>
                      <a:pt x="463" y="345"/>
                    </a:lnTo>
                    <a:lnTo>
                      <a:pt x="462" y="344"/>
                    </a:lnTo>
                    <a:lnTo>
                      <a:pt x="462" y="343"/>
                    </a:lnTo>
                    <a:lnTo>
                      <a:pt x="461" y="342"/>
                    </a:lnTo>
                    <a:lnTo>
                      <a:pt x="460" y="342"/>
                    </a:lnTo>
                    <a:lnTo>
                      <a:pt x="459" y="341"/>
                    </a:lnTo>
                    <a:lnTo>
                      <a:pt x="458" y="341"/>
                    </a:lnTo>
                    <a:lnTo>
                      <a:pt x="457" y="341"/>
                    </a:lnTo>
                    <a:lnTo>
                      <a:pt x="457" y="340"/>
                    </a:lnTo>
                    <a:lnTo>
                      <a:pt x="456" y="340"/>
                    </a:lnTo>
                    <a:lnTo>
                      <a:pt x="455" y="340"/>
                    </a:lnTo>
                    <a:lnTo>
                      <a:pt x="454" y="340"/>
                    </a:lnTo>
                    <a:lnTo>
                      <a:pt x="453" y="340"/>
                    </a:lnTo>
                    <a:lnTo>
                      <a:pt x="452" y="340"/>
                    </a:lnTo>
                    <a:lnTo>
                      <a:pt x="451" y="340"/>
                    </a:lnTo>
                    <a:lnTo>
                      <a:pt x="450" y="340"/>
                    </a:lnTo>
                    <a:lnTo>
                      <a:pt x="449" y="339"/>
                    </a:lnTo>
                    <a:lnTo>
                      <a:pt x="448" y="339"/>
                    </a:lnTo>
                    <a:lnTo>
                      <a:pt x="448" y="338"/>
                    </a:lnTo>
                    <a:lnTo>
                      <a:pt x="447" y="337"/>
                    </a:lnTo>
                    <a:lnTo>
                      <a:pt x="446" y="337"/>
                    </a:lnTo>
                    <a:lnTo>
                      <a:pt x="446" y="336"/>
                    </a:lnTo>
                    <a:lnTo>
                      <a:pt x="445" y="335"/>
                    </a:lnTo>
                    <a:lnTo>
                      <a:pt x="444" y="334"/>
                    </a:lnTo>
                    <a:lnTo>
                      <a:pt x="443" y="334"/>
                    </a:lnTo>
                    <a:lnTo>
                      <a:pt x="442" y="333"/>
                    </a:lnTo>
                    <a:lnTo>
                      <a:pt x="442" y="332"/>
                    </a:lnTo>
                    <a:lnTo>
                      <a:pt x="441" y="332"/>
                    </a:lnTo>
                    <a:lnTo>
                      <a:pt x="440" y="332"/>
                    </a:lnTo>
                    <a:lnTo>
                      <a:pt x="440" y="320"/>
                    </a:lnTo>
                    <a:lnTo>
                      <a:pt x="441" y="317"/>
                    </a:lnTo>
                    <a:lnTo>
                      <a:pt x="442" y="314"/>
                    </a:lnTo>
                    <a:lnTo>
                      <a:pt x="442" y="310"/>
                    </a:lnTo>
                    <a:lnTo>
                      <a:pt x="442" y="307"/>
                    </a:lnTo>
                    <a:lnTo>
                      <a:pt x="442" y="304"/>
                    </a:lnTo>
                    <a:lnTo>
                      <a:pt x="442" y="301"/>
                    </a:lnTo>
                    <a:lnTo>
                      <a:pt x="442" y="298"/>
                    </a:lnTo>
                    <a:lnTo>
                      <a:pt x="442" y="295"/>
                    </a:lnTo>
                    <a:lnTo>
                      <a:pt x="442" y="292"/>
                    </a:lnTo>
                    <a:lnTo>
                      <a:pt x="441" y="288"/>
                    </a:lnTo>
                    <a:lnTo>
                      <a:pt x="441" y="285"/>
                    </a:lnTo>
                    <a:lnTo>
                      <a:pt x="441" y="282"/>
                    </a:lnTo>
                    <a:lnTo>
                      <a:pt x="440" y="278"/>
                    </a:lnTo>
                    <a:lnTo>
                      <a:pt x="440" y="275"/>
                    </a:lnTo>
                    <a:lnTo>
                      <a:pt x="439" y="272"/>
                    </a:lnTo>
                    <a:lnTo>
                      <a:pt x="439" y="269"/>
                    </a:lnTo>
                    <a:lnTo>
                      <a:pt x="438" y="265"/>
                    </a:lnTo>
                    <a:lnTo>
                      <a:pt x="438" y="262"/>
                    </a:lnTo>
                    <a:lnTo>
                      <a:pt x="437" y="259"/>
                    </a:lnTo>
                    <a:lnTo>
                      <a:pt x="437" y="255"/>
                    </a:lnTo>
                    <a:lnTo>
                      <a:pt x="436" y="252"/>
                    </a:lnTo>
                    <a:lnTo>
                      <a:pt x="436" y="249"/>
                    </a:lnTo>
                    <a:lnTo>
                      <a:pt x="435" y="245"/>
                    </a:lnTo>
                    <a:lnTo>
                      <a:pt x="435" y="242"/>
                    </a:lnTo>
                    <a:lnTo>
                      <a:pt x="435" y="239"/>
                    </a:lnTo>
                    <a:lnTo>
                      <a:pt x="435" y="236"/>
                    </a:lnTo>
                    <a:lnTo>
                      <a:pt x="435" y="232"/>
                    </a:lnTo>
                    <a:lnTo>
                      <a:pt x="435" y="229"/>
                    </a:lnTo>
                    <a:lnTo>
                      <a:pt x="435" y="226"/>
                    </a:lnTo>
                    <a:lnTo>
                      <a:pt x="436" y="223"/>
                    </a:lnTo>
                    <a:lnTo>
                      <a:pt x="436" y="219"/>
                    </a:lnTo>
                    <a:lnTo>
                      <a:pt x="437" y="216"/>
                    </a:lnTo>
                    <a:lnTo>
                      <a:pt x="437" y="214"/>
                    </a:lnTo>
                    <a:lnTo>
                      <a:pt x="437" y="212"/>
                    </a:lnTo>
                    <a:lnTo>
                      <a:pt x="438" y="209"/>
                    </a:lnTo>
                    <a:lnTo>
                      <a:pt x="438" y="207"/>
                    </a:lnTo>
                    <a:lnTo>
                      <a:pt x="438" y="204"/>
                    </a:lnTo>
                    <a:lnTo>
                      <a:pt x="438" y="202"/>
                    </a:lnTo>
                    <a:lnTo>
                      <a:pt x="438" y="199"/>
                    </a:lnTo>
                    <a:lnTo>
                      <a:pt x="438" y="197"/>
                    </a:lnTo>
                    <a:lnTo>
                      <a:pt x="438" y="194"/>
                    </a:lnTo>
                    <a:lnTo>
                      <a:pt x="438" y="191"/>
                    </a:lnTo>
                    <a:lnTo>
                      <a:pt x="438" y="189"/>
                    </a:lnTo>
                    <a:lnTo>
                      <a:pt x="438" y="186"/>
                    </a:lnTo>
                    <a:lnTo>
                      <a:pt x="438" y="183"/>
                    </a:lnTo>
                    <a:lnTo>
                      <a:pt x="438" y="181"/>
                    </a:lnTo>
                    <a:lnTo>
                      <a:pt x="438" y="178"/>
                    </a:lnTo>
                    <a:lnTo>
                      <a:pt x="438" y="175"/>
                    </a:lnTo>
                    <a:lnTo>
                      <a:pt x="438" y="173"/>
                    </a:lnTo>
                    <a:lnTo>
                      <a:pt x="438" y="170"/>
                    </a:lnTo>
                    <a:lnTo>
                      <a:pt x="438" y="167"/>
                    </a:lnTo>
                    <a:lnTo>
                      <a:pt x="438" y="165"/>
                    </a:lnTo>
                    <a:lnTo>
                      <a:pt x="438" y="163"/>
                    </a:lnTo>
                    <a:lnTo>
                      <a:pt x="438" y="159"/>
                    </a:lnTo>
                    <a:lnTo>
                      <a:pt x="438" y="157"/>
                    </a:lnTo>
                    <a:lnTo>
                      <a:pt x="438" y="154"/>
                    </a:lnTo>
                    <a:lnTo>
                      <a:pt x="438" y="152"/>
                    </a:lnTo>
                    <a:lnTo>
                      <a:pt x="438" y="149"/>
                    </a:lnTo>
                    <a:lnTo>
                      <a:pt x="439" y="147"/>
                    </a:lnTo>
                    <a:lnTo>
                      <a:pt x="439" y="144"/>
                    </a:lnTo>
                    <a:lnTo>
                      <a:pt x="439" y="142"/>
                    </a:lnTo>
                    <a:lnTo>
                      <a:pt x="440" y="139"/>
                    </a:lnTo>
                    <a:lnTo>
                      <a:pt x="440" y="137"/>
                    </a:lnTo>
                    <a:lnTo>
                      <a:pt x="440" y="135"/>
                    </a:lnTo>
                    <a:lnTo>
                      <a:pt x="441" y="133"/>
                    </a:lnTo>
                    <a:lnTo>
                      <a:pt x="441" y="131"/>
                    </a:lnTo>
                    <a:lnTo>
                      <a:pt x="441" y="129"/>
                    </a:lnTo>
                    <a:lnTo>
                      <a:pt x="442" y="127"/>
                    </a:lnTo>
                    <a:lnTo>
                      <a:pt x="442" y="125"/>
                    </a:lnTo>
                    <a:lnTo>
                      <a:pt x="442" y="123"/>
                    </a:lnTo>
                    <a:lnTo>
                      <a:pt x="442" y="121"/>
                    </a:lnTo>
                    <a:lnTo>
                      <a:pt x="442" y="118"/>
                    </a:lnTo>
                    <a:lnTo>
                      <a:pt x="442" y="115"/>
                    </a:lnTo>
                    <a:lnTo>
                      <a:pt x="442" y="113"/>
                    </a:lnTo>
                    <a:lnTo>
                      <a:pt x="442" y="110"/>
                    </a:lnTo>
                    <a:lnTo>
                      <a:pt x="442" y="108"/>
                    </a:lnTo>
                    <a:lnTo>
                      <a:pt x="442" y="106"/>
                    </a:lnTo>
                    <a:lnTo>
                      <a:pt x="441" y="103"/>
                    </a:lnTo>
                    <a:lnTo>
                      <a:pt x="441" y="100"/>
                    </a:lnTo>
                    <a:lnTo>
                      <a:pt x="441" y="97"/>
                    </a:lnTo>
                    <a:lnTo>
                      <a:pt x="441" y="95"/>
                    </a:lnTo>
                    <a:lnTo>
                      <a:pt x="440" y="92"/>
                    </a:lnTo>
                    <a:lnTo>
                      <a:pt x="440" y="89"/>
                    </a:lnTo>
                    <a:lnTo>
                      <a:pt x="440" y="86"/>
                    </a:lnTo>
                    <a:lnTo>
                      <a:pt x="439" y="84"/>
                    </a:lnTo>
                    <a:lnTo>
                      <a:pt x="439" y="81"/>
                    </a:lnTo>
                    <a:lnTo>
                      <a:pt x="438" y="79"/>
                    </a:lnTo>
                    <a:lnTo>
                      <a:pt x="438" y="77"/>
                    </a:lnTo>
                    <a:lnTo>
                      <a:pt x="437" y="74"/>
                    </a:lnTo>
                    <a:lnTo>
                      <a:pt x="437" y="72"/>
                    </a:lnTo>
                    <a:lnTo>
                      <a:pt x="436" y="69"/>
                    </a:lnTo>
                    <a:lnTo>
                      <a:pt x="436" y="68"/>
                    </a:lnTo>
                    <a:lnTo>
                      <a:pt x="435" y="65"/>
                    </a:lnTo>
                    <a:lnTo>
                      <a:pt x="434" y="63"/>
                    </a:lnTo>
                    <a:lnTo>
                      <a:pt x="434" y="61"/>
                    </a:lnTo>
                    <a:lnTo>
                      <a:pt x="433" y="60"/>
                    </a:lnTo>
                    <a:lnTo>
                      <a:pt x="433" y="58"/>
                    </a:lnTo>
                    <a:lnTo>
                      <a:pt x="433" y="57"/>
                    </a:lnTo>
                    <a:lnTo>
                      <a:pt x="432" y="56"/>
                    </a:lnTo>
                    <a:lnTo>
                      <a:pt x="432" y="54"/>
                    </a:lnTo>
                    <a:lnTo>
                      <a:pt x="432" y="53"/>
                    </a:lnTo>
                    <a:lnTo>
                      <a:pt x="431" y="51"/>
                    </a:lnTo>
                    <a:lnTo>
                      <a:pt x="431" y="49"/>
                    </a:lnTo>
                    <a:lnTo>
                      <a:pt x="430" y="48"/>
                    </a:lnTo>
                    <a:lnTo>
                      <a:pt x="429" y="46"/>
                    </a:lnTo>
                    <a:lnTo>
                      <a:pt x="428" y="44"/>
                    </a:lnTo>
                    <a:lnTo>
                      <a:pt x="427" y="42"/>
                    </a:lnTo>
                    <a:lnTo>
                      <a:pt x="426" y="40"/>
                    </a:lnTo>
                    <a:lnTo>
                      <a:pt x="426" y="39"/>
                    </a:lnTo>
                    <a:lnTo>
                      <a:pt x="424" y="37"/>
                    </a:lnTo>
                    <a:lnTo>
                      <a:pt x="423" y="36"/>
                    </a:lnTo>
                    <a:lnTo>
                      <a:pt x="423" y="34"/>
                    </a:lnTo>
                    <a:lnTo>
                      <a:pt x="422" y="32"/>
                    </a:lnTo>
                    <a:lnTo>
                      <a:pt x="421" y="31"/>
                    </a:lnTo>
                    <a:lnTo>
                      <a:pt x="419" y="29"/>
                    </a:lnTo>
                    <a:lnTo>
                      <a:pt x="418" y="28"/>
                    </a:lnTo>
                    <a:lnTo>
                      <a:pt x="417" y="26"/>
                    </a:lnTo>
                    <a:lnTo>
                      <a:pt x="416" y="24"/>
                    </a:lnTo>
                    <a:lnTo>
                      <a:pt x="415" y="23"/>
                    </a:lnTo>
                    <a:lnTo>
                      <a:pt x="414" y="21"/>
                    </a:lnTo>
                    <a:lnTo>
                      <a:pt x="413" y="20"/>
                    </a:lnTo>
                    <a:lnTo>
                      <a:pt x="411" y="18"/>
                    </a:lnTo>
                    <a:lnTo>
                      <a:pt x="410" y="17"/>
                    </a:lnTo>
                    <a:lnTo>
                      <a:pt x="409" y="16"/>
                    </a:lnTo>
                    <a:lnTo>
                      <a:pt x="408" y="14"/>
                    </a:lnTo>
                    <a:lnTo>
                      <a:pt x="407" y="13"/>
                    </a:lnTo>
                    <a:lnTo>
                      <a:pt x="406" y="12"/>
                    </a:lnTo>
                    <a:lnTo>
                      <a:pt x="405" y="11"/>
                    </a:lnTo>
                    <a:lnTo>
                      <a:pt x="406" y="11"/>
                    </a:lnTo>
                    <a:lnTo>
                      <a:pt x="406" y="10"/>
                    </a:lnTo>
                    <a:lnTo>
                      <a:pt x="407" y="10"/>
                    </a:lnTo>
                    <a:lnTo>
                      <a:pt x="407" y="9"/>
                    </a:lnTo>
                    <a:lnTo>
                      <a:pt x="408" y="8"/>
                    </a:lnTo>
                    <a:lnTo>
                      <a:pt x="408" y="7"/>
                    </a:lnTo>
                    <a:lnTo>
                      <a:pt x="409" y="7"/>
                    </a:lnTo>
                    <a:lnTo>
                      <a:pt x="409" y="6"/>
                    </a:lnTo>
                    <a:lnTo>
                      <a:pt x="409" y="5"/>
                    </a:lnTo>
                    <a:lnTo>
                      <a:pt x="410" y="4"/>
                    </a:lnTo>
                    <a:lnTo>
                      <a:pt x="410" y="3"/>
                    </a:lnTo>
                    <a:lnTo>
                      <a:pt x="411" y="3"/>
                    </a:lnTo>
                    <a:lnTo>
                      <a:pt x="411" y="2"/>
                    </a:lnTo>
                    <a:lnTo>
                      <a:pt x="411" y="1"/>
                    </a:lnTo>
                    <a:lnTo>
                      <a:pt x="412" y="0"/>
                    </a:lnTo>
                    <a:lnTo>
                      <a:pt x="413" y="0"/>
                    </a:lnTo>
                    <a:lnTo>
                      <a:pt x="413" y="1"/>
                    </a:lnTo>
                    <a:lnTo>
                      <a:pt x="413" y="2"/>
                    </a:lnTo>
                    <a:lnTo>
                      <a:pt x="413" y="3"/>
                    </a:lnTo>
                    <a:lnTo>
                      <a:pt x="413" y="4"/>
                    </a:lnTo>
                    <a:lnTo>
                      <a:pt x="414" y="5"/>
                    </a:lnTo>
                    <a:lnTo>
                      <a:pt x="415" y="6"/>
                    </a:lnTo>
                    <a:lnTo>
                      <a:pt x="415" y="7"/>
                    </a:lnTo>
                    <a:lnTo>
                      <a:pt x="416" y="8"/>
                    </a:lnTo>
                    <a:lnTo>
                      <a:pt x="417" y="9"/>
                    </a:lnTo>
                    <a:lnTo>
                      <a:pt x="417" y="10"/>
                    </a:lnTo>
                    <a:lnTo>
                      <a:pt x="418" y="11"/>
                    </a:lnTo>
                    <a:lnTo>
                      <a:pt x="419" y="12"/>
                    </a:lnTo>
                    <a:lnTo>
                      <a:pt x="420" y="13"/>
                    </a:lnTo>
                    <a:lnTo>
                      <a:pt x="420" y="14"/>
                    </a:lnTo>
                    <a:lnTo>
                      <a:pt x="421" y="16"/>
                    </a:lnTo>
                    <a:lnTo>
                      <a:pt x="422" y="16"/>
                    </a:lnTo>
                    <a:lnTo>
                      <a:pt x="423" y="18"/>
                    </a:lnTo>
                    <a:lnTo>
                      <a:pt x="423" y="19"/>
                    </a:lnTo>
                    <a:lnTo>
                      <a:pt x="424" y="20"/>
                    </a:lnTo>
                    <a:lnTo>
                      <a:pt x="425" y="21"/>
                    </a:lnTo>
                    <a:lnTo>
                      <a:pt x="426" y="22"/>
                    </a:lnTo>
                    <a:lnTo>
                      <a:pt x="426" y="23"/>
                    </a:lnTo>
                    <a:lnTo>
                      <a:pt x="427" y="24"/>
                    </a:lnTo>
                    <a:lnTo>
                      <a:pt x="428" y="25"/>
                    </a:lnTo>
                    <a:lnTo>
                      <a:pt x="428" y="26"/>
                    </a:lnTo>
                    <a:lnTo>
                      <a:pt x="429" y="27"/>
                    </a:lnTo>
                    <a:lnTo>
                      <a:pt x="430" y="28"/>
                    </a:lnTo>
                    <a:lnTo>
                      <a:pt x="430" y="30"/>
                    </a:lnTo>
                    <a:lnTo>
                      <a:pt x="431" y="30"/>
                    </a:lnTo>
                    <a:lnTo>
                      <a:pt x="431" y="31"/>
                    </a:lnTo>
                    <a:lnTo>
                      <a:pt x="431" y="32"/>
                    </a:lnTo>
                    <a:lnTo>
                      <a:pt x="432" y="33"/>
                    </a:lnTo>
                    <a:lnTo>
                      <a:pt x="432" y="34"/>
                    </a:lnTo>
                    <a:lnTo>
                      <a:pt x="432" y="36"/>
                    </a:lnTo>
                    <a:lnTo>
                      <a:pt x="433" y="36"/>
                    </a:lnTo>
                    <a:lnTo>
                      <a:pt x="433" y="38"/>
                    </a:lnTo>
                    <a:lnTo>
                      <a:pt x="433" y="39"/>
                    </a:lnTo>
                    <a:lnTo>
                      <a:pt x="434" y="40"/>
                    </a:lnTo>
                    <a:lnTo>
                      <a:pt x="434" y="42"/>
                    </a:lnTo>
                    <a:lnTo>
                      <a:pt x="434" y="43"/>
                    </a:lnTo>
                    <a:lnTo>
                      <a:pt x="435" y="44"/>
                    </a:lnTo>
                    <a:lnTo>
                      <a:pt x="435" y="46"/>
                    </a:lnTo>
                    <a:lnTo>
                      <a:pt x="435" y="48"/>
                    </a:lnTo>
                    <a:lnTo>
                      <a:pt x="436" y="49"/>
                    </a:lnTo>
                    <a:lnTo>
                      <a:pt x="436" y="50"/>
                    </a:lnTo>
                    <a:lnTo>
                      <a:pt x="436" y="52"/>
                    </a:lnTo>
                    <a:lnTo>
                      <a:pt x="437" y="53"/>
                    </a:lnTo>
                    <a:lnTo>
                      <a:pt x="437" y="55"/>
                    </a:lnTo>
                    <a:lnTo>
                      <a:pt x="437" y="56"/>
                    </a:lnTo>
                    <a:lnTo>
                      <a:pt x="437" y="58"/>
                    </a:lnTo>
                    <a:lnTo>
                      <a:pt x="437" y="59"/>
                    </a:lnTo>
                    <a:lnTo>
                      <a:pt x="438" y="61"/>
                    </a:lnTo>
                    <a:lnTo>
                      <a:pt x="438" y="62"/>
                    </a:lnTo>
                    <a:lnTo>
                      <a:pt x="438" y="64"/>
                    </a:lnTo>
                    <a:lnTo>
                      <a:pt x="438" y="65"/>
                    </a:lnTo>
                    <a:lnTo>
                      <a:pt x="438" y="66"/>
                    </a:lnTo>
                    <a:lnTo>
                      <a:pt x="438" y="68"/>
                    </a:lnTo>
                    <a:lnTo>
                      <a:pt x="439" y="69"/>
                    </a:lnTo>
                    <a:lnTo>
                      <a:pt x="439" y="70"/>
                    </a:lnTo>
                    <a:lnTo>
                      <a:pt x="439" y="72"/>
                    </a:lnTo>
                    <a:lnTo>
                      <a:pt x="439" y="73"/>
                    </a:lnTo>
                    <a:lnTo>
                      <a:pt x="439" y="74"/>
                    </a:lnTo>
                    <a:lnTo>
                      <a:pt x="439" y="76"/>
                    </a:lnTo>
                    <a:lnTo>
                      <a:pt x="440" y="77"/>
                    </a:lnTo>
                    <a:lnTo>
                      <a:pt x="440" y="78"/>
                    </a:lnTo>
                    <a:lnTo>
                      <a:pt x="441" y="80"/>
                    </a:lnTo>
                    <a:lnTo>
                      <a:pt x="441" y="81"/>
                    </a:lnTo>
                    <a:lnTo>
                      <a:pt x="442" y="83"/>
                    </a:lnTo>
                    <a:lnTo>
                      <a:pt x="442" y="85"/>
                    </a:lnTo>
                    <a:lnTo>
                      <a:pt x="442" y="86"/>
                    </a:lnTo>
                    <a:lnTo>
                      <a:pt x="443" y="88"/>
                    </a:lnTo>
                    <a:lnTo>
                      <a:pt x="443" y="90"/>
                    </a:lnTo>
                    <a:lnTo>
                      <a:pt x="444" y="91"/>
                    </a:lnTo>
                    <a:lnTo>
                      <a:pt x="444" y="93"/>
                    </a:lnTo>
                    <a:lnTo>
                      <a:pt x="444" y="95"/>
                    </a:lnTo>
                    <a:lnTo>
                      <a:pt x="445" y="97"/>
                    </a:lnTo>
                    <a:lnTo>
                      <a:pt x="445" y="98"/>
                    </a:lnTo>
                    <a:lnTo>
                      <a:pt x="445" y="100"/>
                    </a:lnTo>
                    <a:lnTo>
                      <a:pt x="446" y="102"/>
                    </a:lnTo>
                    <a:lnTo>
                      <a:pt x="446" y="104"/>
                    </a:lnTo>
                    <a:lnTo>
                      <a:pt x="446" y="106"/>
                    </a:lnTo>
                    <a:lnTo>
                      <a:pt x="446" y="108"/>
                    </a:lnTo>
                    <a:lnTo>
                      <a:pt x="446" y="110"/>
                    </a:lnTo>
                    <a:lnTo>
                      <a:pt x="446" y="112"/>
                    </a:lnTo>
                    <a:lnTo>
                      <a:pt x="447" y="114"/>
                    </a:lnTo>
                    <a:lnTo>
                      <a:pt x="447" y="116"/>
                    </a:lnTo>
                    <a:lnTo>
                      <a:pt x="447" y="118"/>
                    </a:lnTo>
                    <a:lnTo>
                      <a:pt x="447" y="120"/>
                    </a:lnTo>
                    <a:lnTo>
                      <a:pt x="447" y="122"/>
                    </a:lnTo>
                    <a:lnTo>
                      <a:pt x="447" y="125"/>
                    </a:lnTo>
                    <a:lnTo>
                      <a:pt x="447" y="127"/>
                    </a:lnTo>
                    <a:lnTo>
                      <a:pt x="447" y="129"/>
                    </a:lnTo>
                    <a:lnTo>
                      <a:pt x="447" y="131"/>
                    </a:lnTo>
                    <a:lnTo>
                      <a:pt x="447" y="134"/>
                    </a:lnTo>
                    <a:lnTo>
                      <a:pt x="447" y="136"/>
                    </a:lnTo>
                    <a:lnTo>
                      <a:pt x="447" y="139"/>
                    </a:lnTo>
                    <a:lnTo>
                      <a:pt x="447" y="141"/>
                    </a:lnTo>
                    <a:lnTo>
                      <a:pt x="447" y="143"/>
                    </a:lnTo>
                    <a:lnTo>
                      <a:pt x="447" y="145"/>
                    </a:lnTo>
                    <a:lnTo>
                      <a:pt x="447" y="147"/>
                    </a:lnTo>
                    <a:lnTo>
                      <a:pt x="447" y="149"/>
                    </a:lnTo>
                    <a:lnTo>
                      <a:pt x="448" y="150"/>
                    </a:lnTo>
                    <a:lnTo>
                      <a:pt x="448" y="152"/>
                    </a:lnTo>
                    <a:lnTo>
                      <a:pt x="448" y="153"/>
                    </a:lnTo>
                    <a:lnTo>
                      <a:pt x="448" y="154"/>
                    </a:lnTo>
                    <a:lnTo>
                      <a:pt x="448" y="155"/>
                    </a:lnTo>
                    <a:lnTo>
                      <a:pt x="448" y="156"/>
                    </a:lnTo>
                    <a:lnTo>
                      <a:pt x="448" y="157"/>
                    </a:lnTo>
                    <a:lnTo>
                      <a:pt x="448" y="158"/>
                    </a:lnTo>
                    <a:lnTo>
                      <a:pt x="448" y="159"/>
                    </a:lnTo>
                    <a:lnTo>
                      <a:pt x="448" y="160"/>
                    </a:lnTo>
                    <a:lnTo>
                      <a:pt x="448" y="161"/>
                    </a:lnTo>
                    <a:lnTo>
                      <a:pt x="448" y="162"/>
                    </a:lnTo>
                    <a:lnTo>
                      <a:pt x="449" y="163"/>
                    </a:lnTo>
                    <a:lnTo>
                      <a:pt x="449" y="164"/>
                    </a:lnTo>
                    <a:lnTo>
                      <a:pt x="449" y="165"/>
                    </a:lnTo>
                    <a:lnTo>
                      <a:pt x="449" y="166"/>
                    </a:lnTo>
                    <a:lnTo>
                      <a:pt x="448" y="167"/>
                    </a:lnTo>
                    <a:lnTo>
                      <a:pt x="448" y="168"/>
                    </a:lnTo>
                    <a:lnTo>
                      <a:pt x="448" y="169"/>
                    </a:lnTo>
                    <a:lnTo>
                      <a:pt x="448" y="171"/>
                    </a:lnTo>
                    <a:lnTo>
                      <a:pt x="448" y="172"/>
                    </a:lnTo>
                    <a:lnTo>
                      <a:pt x="448" y="173"/>
                    </a:lnTo>
                    <a:lnTo>
                      <a:pt x="447" y="177"/>
                    </a:lnTo>
                    <a:lnTo>
                      <a:pt x="447" y="182"/>
                    </a:lnTo>
                    <a:lnTo>
                      <a:pt x="446" y="186"/>
                    </a:lnTo>
                    <a:lnTo>
                      <a:pt x="446" y="190"/>
                    </a:lnTo>
                    <a:lnTo>
                      <a:pt x="446" y="194"/>
                    </a:lnTo>
                    <a:lnTo>
                      <a:pt x="445" y="198"/>
                    </a:lnTo>
                    <a:lnTo>
                      <a:pt x="445" y="203"/>
                    </a:lnTo>
                    <a:lnTo>
                      <a:pt x="446" y="207"/>
                    </a:lnTo>
                    <a:lnTo>
                      <a:pt x="446" y="211"/>
                    </a:lnTo>
                    <a:lnTo>
                      <a:pt x="446" y="215"/>
                    </a:lnTo>
                    <a:lnTo>
                      <a:pt x="446" y="220"/>
                    </a:lnTo>
                    <a:lnTo>
                      <a:pt x="446" y="224"/>
                    </a:lnTo>
                    <a:lnTo>
                      <a:pt x="447" y="228"/>
                    </a:lnTo>
                    <a:lnTo>
                      <a:pt x="447" y="232"/>
                    </a:lnTo>
                    <a:lnTo>
                      <a:pt x="448" y="237"/>
                    </a:lnTo>
                    <a:lnTo>
                      <a:pt x="448" y="241"/>
                    </a:lnTo>
                    <a:lnTo>
                      <a:pt x="448" y="245"/>
                    </a:lnTo>
                    <a:lnTo>
                      <a:pt x="449" y="249"/>
                    </a:lnTo>
                    <a:lnTo>
                      <a:pt x="449" y="254"/>
                    </a:lnTo>
                    <a:lnTo>
                      <a:pt x="450" y="258"/>
                    </a:lnTo>
                    <a:lnTo>
                      <a:pt x="450" y="262"/>
                    </a:lnTo>
                    <a:lnTo>
                      <a:pt x="450" y="266"/>
                    </a:lnTo>
                    <a:lnTo>
                      <a:pt x="451" y="270"/>
                    </a:lnTo>
                    <a:lnTo>
                      <a:pt x="451" y="275"/>
                    </a:lnTo>
                    <a:lnTo>
                      <a:pt x="451" y="279"/>
                    </a:lnTo>
                    <a:lnTo>
                      <a:pt x="451" y="283"/>
                    </a:lnTo>
                    <a:lnTo>
                      <a:pt x="451" y="286"/>
                    </a:lnTo>
                    <a:lnTo>
                      <a:pt x="451" y="290"/>
                    </a:lnTo>
                    <a:lnTo>
                      <a:pt x="451" y="294"/>
                    </a:lnTo>
                    <a:lnTo>
                      <a:pt x="451" y="298"/>
                    </a:lnTo>
                    <a:lnTo>
                      <a:pt x="450" y="302"/>
                    </a:lnTo>
                    <a:lnTo>
                      <a:pt x="450" y="305"/>
                    </a:lnTo>
                    <a:lnTo>
                      <a:pt x="450" y="322"/>
                    </a:lnTo>
                    <a:lnTo>
                      <a:pt x="451" y="323"/>
                    </a:lnTo>
                    <a:lnTo>
                      <a:pt x="453" y="324"/>
                    </a:lnTo>
                    <a:lnTo>
                      <a:pt x="454" y="326"/>
                    </a:lnTo>
                    <a:lnTo>
                      <a:pt x="456" y="327"/>
                    </a:lnTo>
                    <a:lnTo>
                      <a:pt x="457" y="328"/>
                    </a:lnTo>
                    <a:lnTo>
                      <a:pt x="459" y="330"/>
                    </a:lnTo>
                    <a:lnTo>
                      <a:pt x="460" y="330"/>
                    </a:lnTo>
                    <a:lnTo>
                      <a:pt x="462" y="332"/>
                    </a:lnTo>
                    <a:lnTo>
                      <a:pt x="463" y="333"/>
                    </a:lnTo>
                    <a:lnTo>
                      <a:pt x="464" y="334"/>
                    </a:lnTo>
                    <a:lnTo>
                      <a:pt x="465" y="335"/>
                    </a:lnTo>
                    <a:lnTo>
                      <a:pt x="466" y="337"/>
                    </a:lnTo>
                    <a:lnTo>
                      <a:pt x="467" y="338"/>
                    </a:lnTo>
                    <a:lnTo>
                      <a:pt x="468" y="339"/>
                    </a:lnTo>
                    <a:lnTo>
                      <a:pt x="469" y="340"/>
                    </a:lnTo>
                    <a:lnTo>
                      <a:pt x="470" y="342"/>
                    </a:lnTo>
                    <a:lnTo>
                      <a:pt x="471" y="344"/>
                    </a:lnTo>
                    <a:lnTo>
                      <a:pt x="471" y="345"/>
                    </a:lnTo>
                    <a:lnTo>
                      <a:pt x="472" y="346"/>
                    </a:lnTo>
                    <a:lnTo>
                      <a:pt x="472" y="347"/>
                    </a:lnTo>
                    <a:lnTo>
                      <a:pt x="472" y="348"/>
                    </a:lnTo>
                    <a:lnTo>
                      <a:pt x="473" y="350"/>
                    </a:lnTo>
                    <a:lnTo>
                      <a:pt x="473" y="352"/>
                    </a:lnTo>
                    <a:lnTo>
                      <a:pt x="472" y="353"/>
                    </a:lnTo>
                    <a:lnTo>
                      <a:pt x="472" y="354"/>
                    </a:lnTo>
                    <a:lnTo>
                      <a:pt x="472" y="355"/>
                    </a:lnTo>
                    <a:lnTo>
                      <a:pt x="471" y="356"/>
                    </a:lnTo>
                    <a:lnTo>
                      <a:pt x="471" y="357"/>
                    </a:lnTo>
                    <a:lnTo>
                      <a:pt x="470" y="358"/>
                    </a:lnTo>
                    <a:lnTo>
                      <a:pt x="469" y="360"/>
                    </a:lnTo>
                    <a:lnTo>
                      <a:pt x="468" y="360"/>
                    </a:lnTo>
                    <a:lnTo>
                      <a:pt x="467" y="360"/>
                    </a:lnTo>
                    <a:lnTo>
                      <a:pt x="466" y="360"/>
                    </a:lnTo>
                    <a:lnTo>
                      <a:pt x="465" y="360"/>
                    </a:lnTo>
                    <a:lnTo>
                      <a:pt x="464" y="360"/>
                    </a:lnTo>
                    <a:lnTo>
                      <a:pt x="463" y="360"/>
                    </a:lnTo>
                    <a:lnTo>
                      <a:pt x="462" y="361"/>
                    </a:lnTo>
                    <a:lnTo>
                      <a:pt x="461" y="361"/>
                    </a:lnTo>
                    <a:lnTo>
                      <a:pt x="460" y="361"/>
                    </a:lnTo>
                    <a:lnTo>
                      <a:pt x="459" y="361"/>
                    </a:lnTo>
                    <a:lnTo>
                      <a:pt x="458" y="362"/>
                    </a:lnTo>
                    <a:lnTo>
                      <a:pt x="457" y="362"/>
                    </a:lnTo>
                    <a:lnTo>
                      <a:pt x="456" y="362"/>
                    </a:lnTo>
                    <a:lnTo>
                      <a:pt x="455" y="362"/>
                    </a:lnTo>
                    <a:lnTo>
                      <a:pt x="454" y="362"/>
                    </a:lnTo>
                    <a:lnTo>
                      <a:pt x="453" y="362"/>
                    </a:lnTo>
                    <a:lnTo>
                      <a:pt x="452" y="362"/>
                    </a:lnTo>
                    <a:lnTo>
                      <a:pt x="452" y="363"/>
                    </a:lnTo>
                    <a:lnTo>
                      <a:pt x="451" y="363"/>
                    </a:lnTo>
                    <a:lnTo>
                      <a:pt x="450" y="363"/>
                    </a:lnTo>
                    <a:lnTo>
                      <a:pt x="449" y="363"/>
                    </a:lnTo>
                    <a:lnTo>
                      <a:pt x="448" y="363"/>
                    </a:lnTo>
                    <a:lnTo>
                      <a:pt x="447" y="363"/>
                    </a:lnTo>
                    <a:lnTo>
                      <a:pt x="0" y="314"/>
                    </a:lnTo>
                    <a:lnTo>
                      <a:pt x="0" y="313"/>
                    </a:lnTo>
                    <a:lnTo>
                      <a:pt x="0" y="312"/>
                    </a:lnTo>
                    <a:lnTo>
                      <a:pt x="1" y="311"/>
                    </a:lnTo>
                    <a:lnTo>
                      <a:pt x="1" y="310"/>
                    </a:lnTo>
                    <a:lnTo>
                      <a:pt x="2" y="309"/>
                    </a:lnTo>
                    <a:lnTo>
                      <a:pt x="2" y="308"/>
                    </a:lnTo>
                    <a:lnTo>
                      <a:pt x="2" y="307"/>
                    </a:lnTo>
                    <a:lnTo>
                      <a:pt x="3" y="306"/>
                    </a:lnTo>
                    <a:lnTo>
                      <a:pt x="3" y="305"/>
                    </a:lnTo>
                    <a:lnTo>
                      <a:pt x="4" y="305"/>
                    </a:lnTo>
                    <a:lnTo>
                      <a:pt x="4" y="304"/>
                    </a:lnTo>
                    <a:lnTo>
                      <a:pt x="4" y="303"/>
                    </a:lnTo>
                    <a:lnTo>
                      <a:pt x="5" y="303"/>
                    </a:lnTo>
                    <a:lnTo>
                      <a:pt x="5" y="302"/>
                    </a:lnTo>
                    <a:lnTo>
                      <a:pt x="6" y="301"/>
                    </a:lnTo>
                    <a:lnTo>
                      <a:pt x="6" y="300"/>
                    </a:lnTo>
                    <a:lnTo>
                      <a:pt x="7" y="299"/>
                    </a:lnTo>
                    <a:lnTo>
                      <a:pt x="7" y="298"/>
                    </a:lnTo>
                    <a:lnTo>
                      <a:pt x="8" y="297"/>
                    </a:lnTo>
                    <a:lnTo>
                      <a:pt x="9" y="297"/>
                    </a:lnTo>
                    <a:lnTo>
                      <a:pt x="9" y="296"/>
                    </a:lnTo>
                    <a:lnTo>
                      <a:pt x="10" y="295"/>
                    </a:lnTo>
                    <a:lnTo>
                      <a:pt x="11" y="294"/>
                    </a:lnTo>
                    <a:lnTo>
                      <a:pt x="11" y="293"/>
                    </a:lnTo>
                    <a:lnTo>
                      <a:pt x="12" y="293"/>
                    </a:lnTo>
                    <a:lnTo>
                      <a:pt x="13" y="292"/>
                    </a:lnTo>
                    <a:lnTo>
                      <a:pt x="13" y="291"/>
                    </a:lnTo>
                    <a:lnTo>
                      <a:pt x="14" y="290"/>
                    </a:lnTo>
                    <a:lnTo>
                      <a:pt x="15" y="289"/>
                    </a:lnTo>
                    <a:lnTo>
                      <a:pt x="14" y="288"/>
                    </a:lnTo>
                    <a:lnTo>
                      <a:pt x="14" y="287"/>
                    </a:lnTo>
                    <a:lnTo>
                      <a:pt x="14" y="286"/>
                    </a:lnTo>
                    <a:lnTo>
                      <a:pt x="14" y="285"/>
                    </a:lnTo>
                    <a:lnTo>
                      <a:pt x="14" y="284"/>
                    </a:lnTo>
                    <a:lnTo>
                      <a:pt x="14" y="283"/>
                    </a:lnTo>
                    <a:lnTo>
                      <a:pt x="14" y="282"/>
                    </a:lnTo>
                    <a:lnTo>
                      <a:pt x="13" y="281"/>
                    </a:lnTo>
                    <a:lnTo>
                      <a:pt x="13" y="279"/>
                    </a:lnTo>
                    <a:lnTo>
                      <a:pt x="13" y="278"/>
                    </a:lnTo>
                    <a:lnTo>
                      <a:pt x="13" y="277"/>
                    </a:lnTo>
                    <a:lnTo>
                      <a:pt x="13" y="275"/>
                    </a:lnTo>
                    <a:lnTo>
                      <a:pt x="13" y="274"/>
                    </a:lnTo>
                    <a:lnTo>
                      <a:pt x="13" y="273"/>
                    </a:lnTo>
                    <a:lnTo>
                      <a:pt x="13" y="271"/>
                    </a:lnTo>
                    <a:lnTo>
                      <a:pt x="13" y="270"/>
                    </a:lnTo>
                    <a:lnTo>
                      <a:pt x="13" y="268"/>
                    </a:lnTo>
                    <a:lnTo>
                      <a:pt x="13" y="267"/>
                    </a:lnTo>
                    <a:lnTo>
                      <a:pt x="13" y="265"/>
                    </a:lnTo>
                    <a:lnTo>
                      <a:pt x="13" y="264"/>
                    </a:lnTo>
                    <a:lnTo>
                      <a:pt x="13" y="263"/>
                    </a:lnTo>
                    <a:lnTo>
                      <a:pt x="13" y="261"/>
                    </a:lnTo>
                    <a:lnTo>
                      <a:pt x="13" y="260"/>
                    </a:lnTo>
                    <a:lnTo>
                      <a:pt x="13" y="259"/>
                    </a:lnTo>
                    <a:lnTo>
                      <a:pt x="13" y="258"/>
                    </a:lnTo>
                    <a:lnTo>
                      <a:pt x="13" y="256"/>
                    </a:lnTo>
                    <a:lnTo>
                      <a:pt x="13" y="255"/>
                    </a:lnTo>
                    <a:lnTo>
                      <a:pt x="13" y="254"/>
                    </a:lnTo>
                    <a:lnTo>
                      <a:pt x="13" y="253"/>
                    </a:lnTo>
                    <a:lnTo>
                      <a:pt x="13" y="252"/>
                    </a:lnTo>
                    <a:lnTo>
                      <a:pt x="13" y="250"/>
                    </a:lnTo>
                    <a:lnTo>
                      <a:pt x="14" y="247"/>
                    </a:lnTo>
                    <a:lnTo>
                      <a:pt x="14" y="244"/>
                    </a:lnTo>
                    <a:lnTo>
                      <a:pt x="14" y="241"/>
                    </a:lnTo>
                    <a:lnTo>
                      <a:pt x="15" y="238"/>
                    </a:lnTo>
                    <a:lnTo>
                      <a:pt x="15" y="235"/>
                    </a:lnTo>
                    <a:lnTo>
                      <a:pt x="15" y="232"/>
                    </a:lnTo>
                    <a:lnTo>
                      <a:pt x="15" y="228"/>
                    </a:lnTo>
                    <a:lnTo>
                      <a:pt x="15" y="225"/>
                    </a:lnTo>
                    <a:lnTo>
                      <a:pt x="14" y="221"/>
                    </a:lnTo>
                    <a:lnTo>
                      <a:pt x="14" y="218"/>
                    </a:lnTo>
                    <a:lnTo>
                      <a:pt x="14" y="214"/>
                    </a:lnTo>
                    <a:lnTo>
                      <a:pt x="14" y="211"/>
                    </a:lnTo>
                    <a:lnTo>
                      <a:pt x="13" y="207"/>
                    </a:lnTo>
                    <a:lnTo>
                      <a:pt x="13" y="203"/>
                    </a:lnTo>
                    <a:lnTo>
                      <a:pt x="13" y="200"/>
                    </a:lnTo>
                    <a:lnTo>
                      <a:pt x="12" y="196"/>
                    </a:lnTo>
                    <a:lnTo>
                      <a:pt x="12" y="193"/>
                    </a:lnTo>
                    <a:lnTo>
                      <a:pt x="11" y="189"/>
                    </a:lnTo>
                    <a:lnTo>
                      <a:pt x="11" y="186"/>
                    </a:lnTo>
                    <a:lnTo>
                      <a:pt x="11" y="183"/>
                    </a:lnTo>
                    <a:lnTo>
                      <a:pt x="10" y="179"/>
                    </a:lnTo>
                    <a:lnTo>
                      <a:pt x="10" y="175"/>
                    </a:lnTo>
                    <a:lnTo>
                      <a:pt x="9" y="172"/>
                    </a:lnTo>
                    <a:lnTo>
                      <a:pt x="9" y="169"/>
                    </a:lnTo>
                    <a:lnTo>
                      <a:pt x="9" y="166"/>
                    </a:lnTo>
                    <a:lnTo>
                      <a:pt x="8" y="163"/>
                    </a:lnTo>
                    <a:lnTo>
                      <a:pt x="8" y="160"/>
                    </a:lnTo>
                    <a:lnTo>
                      <a:pt x="8" y="157"/>
                    </a:lnTo>
                    <a:lnTo>
                      <a:pt x="7" y="154"/>
                    </a:lnTo>
                    <a:lnTo>
                      <a:pt x="7" y="151"/>
                    </a:lnTo>
                    <a:lnTo>
                      <a:pt x="7" y="149"/>
                    </a:lnTo>
                    <a:lnTo>
                      <a:pt x="7" y="146"/>
                    </a:lnTo>
                    <a:lnTo>
                      <a:pt x="8" y="143"/>
                    </a:lnTo>
                    <a:lnTo>
                      <a:pt x="8" y="140"/>
                    </a:lnTo>
                    <a:lnTo>
                      <a:pt x="9" y="137"/>
                    </a:lnTo>
                    <a:lnTo>
                      <a:pt x="9" y="134"/>
                    </a:lnTo>
                    <a:lnTo>
                      <a:pt x="9" y="131"/>
                    </a:lnTo>
                    <a:lnTo>
                      <a:pt x="9" y="128"/>
                    </a:lnTo>
                    <a:lnTo>
                      <a:pt x="9" y="125"/>
                    </a:lnTo>
                    <a:lnTo>
                      <a:pt x="10" y="122"/>
                    </a:lnTo>
                    <a:lnTo>
                      <a:pt x="10" y="119"/>
                    </a:lnTo>
                    <a:lnTo>
                      <a:pt x="10" y="116"/>
                    </a:lnTo>
                    <a:lnTo>
                      <a:pt x="10" y="113"/>
                    </a:lnTo>
                    <a:lnTo>
                      <a:pt x="10" y="110"/>
                    </a:lnTo>
                    <a:lnTo>
                      <a:pt x="10" y="107"/>
                    </a:lnTo>
                    <a:lnTo>
                      <a:pt x="10" y="103"/>
                    </a:lnTo>
                    <a:lnTo>
                      <a:pt x="10" y="100"/>
                    </a:lnTo>
                    <a:lnTo>
                      <a:pt x="10" y="97"/>
                    </a:lnTo>
                    <a:lnTo>
                      <a:pt x="10" y="94"/>
                    </a:lnTo>
                    <a:lnTo>
                      <a:pt x="10" y="91"/>
                    </a:lnTo>
                    <a:lnTo>
                      <a:pt x="10" y="88"/>
                    </a:lnTo>
                    <a:lnTo>
                      <a:pt x="10" y="85"/>
                    </a:lnTo>
                    <a:lnTo>
                      <a:pt x="10" y="81"/>
                    </a:lnTo>
                    <a:lnTo>
                      <a:pt x="10" y="78"/>
                    </a:lnTo>
                    <a:lnTo>
                      <a:pt x="10" y="75"/>
                    </a:lnTo>
                    <a:lnTo>
                      <a:pt x="10" y="72"/>
                    </a:lnTo>
                    <a:lnTo>
                      <a:pt x="11" y="69"/>
                    </a:lnTo>
                    <a:lnTo>
                      <a:pt x="11" y="66"/>
                    </a:lnTo>
                    <a:lnTo>
                      <a:pt x="11" y="63"/>
                    </a:lnTo>
                    <a:lnTo>
                      <a:pt x="11" y="60"/>
                    </a:lnTo>
                    <a:lnTo>
                      <a:pt x="12" y="57"/>
                    </a:lnTo>
                    <a:lnTo>
                      <a:pt x="12" y="54"/>
                    </a:lnTo>
                    <a:lnTo>
                      <a:pt x="13" y="52"/>
                    </a:lnTo>
                    <a:lnTo>
                      <a:pt x="13" y="50"/>
                    </a:lnTo>
                    <a:lnTo>
                      <a:pt x="13" y="48"/>
                    </a:lnTo>
                    <a:lnTo>
                      <a:pt x="13" y="47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4" y="43"/>
                    </a:lnTo>
                    <a:lnTo>
                      <a:pt x="15" y="41"/>
                    </a:lnTo>
                    <a:lnTo>
                      <a:pt x="15" y="40"/>
                    </a:lnTo>
                    <a:lnTo>
                      <a:pt x="15" y="39"/>
                    </a:lnTo>
                    <a:lnTo>
                      <a:pt x="16" y="37"/>
                    </a:lnTo>
                    <a:lnTo>
                      <a:pt x="16" y="36"/>
                    </a:lnTo>
                    <a:lnTo>
                      <a:pt x="17" y="35"/>
                    </a:lnTo>
                    <a:lnTo>
                      <a:pt x="17" y="34"/>
                    </a:lnTo>
                    <a:lnTo>
                      <a:pt x="18" y="32"/>
                    </a:lnTo>
                    <a:lnTo>
                      <a:pt x="19" y="30"/>
                    </a:lnTo>
                    <a:lnTo>
                      <a:pt x="19" y="29"/>
                    </a:lnTo>
                    <a:lnTo>
                      <a:pt x="20" y="28"/>
                    </a:lnTo>
                    <a:lnTo>
                      <a:pt x="21" y="27"/>
                    </a:lnTo>
                    <a:lnTo>
                      <a:pt x="21" y="26"/>
                    </a:lnTo>
                    <a:lnTo>
                      <a:pt x="22" y="24"/>
                    </a:lnTo>
                    <a:lnTo>
                      <a:pt x="23" y="24"/>
                    </a:lnTo>
                    <a:lnTo>
                      <a:pt x="23" y="22"/>
                    </a:lnTo>
                    <a:lnTo>
                      <a:pt x="24" y="21"/>
                    </a:lnTo>
                    <a:lnTo>
                      <a:pt x="24" y="20"/>
                    </a:lnTo>
                    <a:lnTo>
                      <a:pt x="25" y="19"/>
                    </a:lnTo>
                    <a:lnTo>
                      <a:pt x="26" y="18"/>
                    </a:lnTo>
                    <a:lnTo>
                      <a:pt x="27" y="17"/>
                    </a:lnTo>
                    <a:lnTo>
                      <a:pt x="28" y="16"/>
                    </a:lnTo>
                    <a:lnTo>
                      <a:pt x="28" y="15"/>
                    </a:lnTo>
                    <a:lnTo>
                      <a:pt x="29" y="14"/>
                    </a:lnTo>
                    <a:lnTo>
                      <a:pt x="30" y="12"/>
                    </a:lnTo>
                    <a:lnTo>
                      <a:pt x="29" y="13"/>
                    </a:lnTo>
                    <a:lnTo>
                      <a:pt x="28" y="13"/>
                    </a:lnTo>
                    <a:lnTo>
                      <a:pt x="28" y="14"/>
                    </a:lnTo>
                    <a:lnTo>
                      <a:pt x="27" y="14"/>
                    </a:lnTo>
                    <a:lnTo>
                      <a:pt x="27" y="15"/>
                    </a:lnTo>
                    <a:lnTo>
                      <a:pt x="26" y="15"/>
                    </a:lnTo>
                    <a:lnTo>
                      <a:pt x="26" y="16"/>
                    </a:lnTo>
                    <a:lnTo>
                      <a:pt x="25" y="16"/>
                    </a:lnTo>
                    <a:lnTo>
                      <a:pt x="24" y="16"/>
                    </a:lnTo>
                    <a:lnTo>
                      <a:pt x="24" y="17"/>
                    </a:lnTo>
                    <a:lnTo>
                      <a:pt x="23" y="17"/>
                    </a:lnTo>
                    <a:lnTo>
                      <a:pt x="23" y="18"/>
                    </a:lnTo>
                    <a:lnTo>
                      <a:pt x="22" y="18"/>
                    </a:lnTo>
                    <a:lnTo>
                      <a:pt x="22" y="19"/>
                    </a:lnTo>
                    <a:lnTo>
                      <a:pt x="21" y="20"/>
                    </a:lnTo>
                    <a:lnTo>
                      <a:pt x="20" y="20"/>
                    </a:lnTo>
                    <a:lnTo>
                      <a:pt x="20" y="21"/>
                    </a:lnTo>
                    <a:lnTo>
                      <a:pt x="19" y="22"/>
                    </a:lnTo>
                    <a:lnTo>
                      <a:pt x="18" y="23"/>
                    </a:lnTo>
                    <a:lnTo>
                      <a:pt x="18" y="24"/>
                    </a:lnTo>
                    <a:lnTo>
                      <a:pt x="17" y="24"/>
                    </a:lnTo>
                    <a:lnTo>
                      <a:pt x="16" y="25"/>
                    </a:lnTo>
                    <a:lnTo>
                      <a:pt x="16" y="26"/>
                    </a:lnTo>
                    <a:lnTo>
                      <a:pt x="15" y="26"/>
                    </a:lnTo>
                    <a:lnTo>
                      <a:pt x="15" y="27"/>
                    </a:lnTo>
                    <a:lnTo>
                      <a:pt x="15" y="28"/>
                    </a:lnTo>
                    <a:lnTo>
                      <a:pt x="14" y="28"/>
                    </a:lnTo>
                    <a:lnTo>
                      <a:pt x="14" y="30"/>
                    </a:lnTo>
                    <a:lnTo>
                      <a:pt x="14" y="31"/>
                    </a:lnTo>
                    <a:lnTo>
                      <a:pt x="13" y="32"/>
                    </a:lnTo>
                    <a:lnTo>
                      <a:pt x="13" y="34"/>
                    </a:lnTo>
                    <a:lnTo>
                      <a:pt x="13" y="35"/>
                    </a:lnTo>
                    <a:lnTo>
                      <a:pt x="12" y="36"/>
                    </a:lnTo>
                    <a:lnTo>
                      <a:pt x="12" y="38"/>
                    </a:lnTo>
                    <a:lnTo>
                      <a:pt x="12" y="40"/>
                    </a:lnTo>
                    <a:lnTo>
                      <a:pt x="11" y="42"/>
                    </a:lnTo>
                    <a:lnTo>
                      <a:pt x="11" y="44"/>
                    </a:lnTo>
                    <a:lnTo>
                      <a:pt x="11" y="46"/>
                    </a:lnTo>
                    <a:lnTo>
                      <a:pt x="10" y="48"/>
                    </a:lnTo>
                    <a:lnTo>
                      <a:pt x="10" y="51"/>
                    </a:lnTo>
                    <a:lnTo>
                      <a:pt x="10" y="53"/>
                    </a:lnTo>
                    <a:lnTo>
                      <a:pt x="9" y="56"/>
                    </a:lnTo>
                    <a:lnTo>
                      <a:pt x="9" y="58"/>
                    </a:lnTo>
                    <a:lnTo>
                      <a:pt x="9" y="61"/>
                    </a:lnTo>
                    <a:lnTo>
                      <a:pt x="9" y="63"/>
                    </a:lnTo>
                    <a:lnTo>
                      <a:pt x="9" y="66"/>
                    </a:lnTo>
                    <a:lnTo>
                      <a:pt x="8" y="69"/>
                    </a:lnTo>
                    <a:lnTo>
                      <a:pt x="8" y="71"/>
                    </a:lnTo>
                    <a:lnTo>
                      <a:pt x="8" y="74"/>
                    </a:lnTo>
                    <a:lnTo>
                      <a:pt x="8" y="77"/>
                    </a:lnTo>
                    <a:lnTo>
                      <a:pt x="8" y="80"/>
                    </a:lnTo>
                    <a:lnTo>
                      <a:pt x="7" y="82"/>
                    </a:lnTo>
                    <a:lnTo>
                      <a:pt x="7" y="85"/>
                    </a:lnTo>
                    <a:lnTo>
                      <a:pt x="7" y="89"/>
                    </a:lnTo>
                    <a:lnTo>
                      <a:pt x="7" y="92"/>
                    </a:lnTo>
                    <a:lnTo>
                      <a:pt x="7" y="94"/>
                    </a:lnTo>
                    <a:lnTo>
                      <a:pt x="7" y="97"/>
                    </a:lnTo>
                    <a:lnTo>
                      <a:pt x="7" y="101"/>
                    </a:lnTo>
                    <a:lnTo>
                      <a:pt x="7" y="104"/>
                    </a:lnTo>
                    <a:lnTo>
                      <a:pt x="7" y="107"/>
                    </a:lnTo>
                    <a:lnTo>
                      <a:pt x="7" y="110"/>
                    </a:lnTo>
                    <a:lnTo>
                      <a:pt x="7" y="113"/>
                    </a:lnTo>
                    <a:lnTo>
                      <a:pt x="6" y="116"/>
                    </a:lnTo>
                    <a:lnTo>
                      <a:pt x="6" y="119"/>
                    </a:lnTo>
                    <a:lnTo>
                      <a:pt x="6" y="122"/>
                    </a:lnTo>
                    <a:lnTo>
                      <a:pt x="6" y="125"/>
                    </a:lnTo>
                    <a:lnTo>
                      <a:pt x="6" y="128"/>
                    </a:lnTo>
                    <a:lnTo>
                      <a:pt x="6" y="131"/>
                    </a:lnTo>
                    <a:lnTo>
                      <a:pt x="6" y="134"/>
                    </a:lnTo>
                    <a:lnTo>
                      <a:pt x="6" y="137"/>
                    </a:lnTo>
                    <a:lnTo>
                      <a:pt x="6" y="140"/>
                    </a:lnTo>
                    <a:lnTo>
                      <a:pt x="6" y="143"/>
                    </a:lnTo>
                    <a:lnTo>
                      <a:pt x="6" y="146"/>
                    </a:lnTo>
                    <a:lnTo>
                      <a:pt x="6" y="149"/>
                    </a:lnTo>
                    <a:lnTo>
                      <a:pt x="6" y="152"/>
                    </a:lnTo>
                    <a:lnTo>
                      <a:pt x="6" y="154"/>
                    </a:lnTo>
                    <a:lnTo>
                      <a:pt x="7" y="157"/>
                    </a:lnTo>
                    <a:lnTo>
                      <a:pt x="7" y="160"/>
                    </a:lnTo>
                    <a:lnTo>
                      <a:pt x="7" y="163"/>
                    </a:lnTo>
                    <a:lnTo>
                      <a:pt x="7" y="165"/>
                    </a:lnTo>
                    <a:lnTo>
                      <a:pt x="7" y="168"/>
                    </a:lnTo>
                    <a:lnTo>
                      <a:pt x="8" y="171"/>
                    </a:lnTo>
                    <a:lnTo>
                      <a:pt x="8" y="173"/>
                    </a:lnTo>
                    <a:lnTo>
                      <a:pt x="9" y="175"/>
                    </a:lnTo>
                    <a:lnTo>
                      <a:pt x="9" y="178"/>
                    </a:lnTo>
                    <a:lnTo>
                      <a:pt x="9" y="180"/>
                    </a:lnTo>
                    <a:lnTo>
                      <a:pt x="10" y="183"/>
                    </a:lnTo>
                    <a:lnTo>
                      <a:pt x="10" y="187"/>
                    </a:lnTo>
                    <a:lnTo>
                      <a:pt x="10" y="189"/>
                    </a:lnTo>
                    <a:lnTo>
                      <a:pt x="10" y="193"/>
                    </a:lnTo>
                    <a:lnTo>
                      <a:pt x="10" y="196"/>
                    </a:lnTo>
                    <a:lnTo>
                      <a:pt x="10" y="200"/>
                    </a:lnTo>
                    <a:lnTo>
                      <a:pt x="10" y="203"/>
                    </a:lnTo>
                    <a:lnTo>
                      <a:pt x="10" y="208"/>
                    </a:lnTo>
                    <a:lnTo>
                      <a:pt x="10" y="211"/>
                    </a:lnTo>
                    <a:lnTo>
                      <a:pt x="9" y="215"/>
                    </a:lnTo>
                    <a:lnTo>
                      <a:pt x="9" y="219"/>
                    </a:lnTo>
                    <a:lnTo>
                      <a:pt x="9" y="223"/>
                    </a:lnTo>
                    <a:lnTo>
                      <a:pt x="9" y="227"/>
                    </a:lnTo>
                    <a:lnTo>
                      <a:pt x="8" y="231"/>
                    </a:lnTo>
                    <a:lnTo>
                      <a:pt x="8" y="236"/>
                    </a:lnTo>
                    <a:lnTo>
                      <a:pt x="8" y="240"/>
                    </a:lnTo>
                    <a:lnTo>
                      <a:pt x="7" y="244"/>
                    </a:lnTo>
                    <a:lnTo>
                      <a:pt x="7" y="248"/>
                    </a:lnTo>
                    <a:lnTo>
                      <a:pt x="7" y="252"/>
                    </a:lnTo>
                    <a:lnTo>
                      <a:pt x="7" y="255"/>
                    </a:lnTo>
                    <a:lnTo>
                      <a:pt x="7" y="259"/>
                    </a:lnTo>
                    <a:lnTo>
                      <a:pt x="7" y="263"/>
                    </a:lnTo>
                    <a:lnTo>
                      <a:pt x="7" y="267"/>
                    </a:lnTo>
                    <a:lnTo>
                      <a:pt x="7" y="270"/>
                    </a:lnTo>
                    <a:lnTo>
                      <a:pt x="7" y="274"/>
                    </a:lnTo>
                    <a:lnTo>
                      <a:pt x="8" y="277"/>
                    </a:lnTo>
                    <a:lnTo>
                      <a:pt x="8" y="281"/>
                    </a:lnTo>
                    <a:lnTo>
                      <a:pt x="9" y="284"/>
                    </a:lnTo>
                    <a:lnTo>
                      <a:pt x="9" y="286"/>
                    </a:lnTo>
                    <a:lnTo>
                      <a:pt x="10" y="289"/>
                    </a:lnTo>
                    <a:lnTo>
                      <a:pt x="11" y="292"/>
                    </a:lnTo>
                    <a:lnTo>
                      <a:pt x="10" y="293"/>
                    </a:lnTo>
                    <a:lnTo>
                      <a:pt x="9" y="293"/>
                    </a:lnTo>
                    <a:lnTo>
                      <a:pt x="9" y="294"/>
                    </a:lnTo>
                    <a:lnTo>
                      <a:pt x="8" y="295"/>
                    </a:lnTo>
                    <a:lnTo>
                      <a:pt x="8" y="296"/>
                    </a:lnTo>
                    <a:lnTo>
                      <a:pt x="7" y="296"/>
                    </a:lnTo>
                    <a:lnTo>
                      <a:pt x="7" y="297"/>
                    </a:lnTo>
                    <a:lnTo>
                      <a:pt x="6" y="298"/>
                    </a:lnTo>
                    <a:lnTo>
                      <a:pt x="6" y="299"/>
                    </a:lnTo>
                    <a:lnTo>
                      <a:pt x="5" y="300"/>
                    </a:lnTo>
                    <a:lnTo>
                      <a:pt x="5" y="301"/>
                    </a:lnTo>
                    <a:lnTo>
                      <a:pt x="4" y="301"/>
                    </a:lnTo>
                    <a:lnTo>
                      <a:pt x="4" y="302"/>
                    </a:lnTo>
                    <a:lnTo>
                      <a:pt x="4" y="303"/>
                    </a:lnTo>
                    <a:lnTo>
                      <a:pt x="3" y="304"/>
                    </a:lnTo>
                    <a:lnTo>
                      <a:pt x="3" y="305"/>
                    </a:lnTo>
                    <a:lnTo>
                      <a:pt x="2" y="305"/>
                    </a:lnTo>
                    <a:lnTo>
                      <a:pt x="2" y="306"/>
                    </a:lnTo>
                    <a:lnTo>
                      <a:pt x="2" y="307"/>
                    </a:lnTo>
                    <a:lnTo>
                      <a:pt x="2" y="308"/>
                    </a:lnTo>
                    <a:lnTo>
                      <a:pt x="1" y="309"/>
                    </a:lnTo>
                    <a:lnTo>
                      <a:pt x="1" y="310"/>
                    </a:lnTo>
                    <a:lnTo>
                      <a:pt x="0" y="310"/>
                    </a:lnTo>
                    <a:lnTo>
                      <a:pt x="0" y="312"/>
                    </a:lnTo>
                    <a:lnTo>
                      <a:pt x="0" y="314"/>
                    </a:lnTo>
                    <a:lnTo>
                      <a:pt x="447" y="363"/>
                    </a:lnTo>
                  </a:path>
                </a:pathLst>
              </a:custGeom>
              <a:solidFill>
                <a:srgbClr val="A38C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68" name="Freeform 114"/>
              <p:cNvSpPr>
                <a:spLocks noChangeAspect="1"/>
              </p:cNvSpPr>
              <p:nvPr/>
            </p:nvSpPr>
            <p:spPr bwMode="auto">
              <a:xfrm>
                <a:off x="5431" y="1661"/>
                <a:ext cx="397" cy="79"/>
              </a:xfrm>
              <a:custGeom>
                <a:avLst/>
                <a:gdLst>
                  <a:gd name="T0" fmla="*/ 376 w 395"/>
                  <a:gd name="T1" fmla="*/ 29 h 79"/>
                  <a:gd name="T2" fmla="*/ 390 w 395"/>
                  <a:gd name="T3" fmla="*/ 27 h 79"/>
                  <a:gd name="T4" fmla="*/ 405 w 395"/>
                  <a:gd name="T5" fmla="*/ 26 h 79"/>
                  <a:gd name="T6" fmla="*/ 419 w 395"/>
                  <a:gd name="T7" fmla="*/ 27 h 79"/>
                  <a:gd name="T8" fmla="*/ 423 w 395"/>
                  <a:gd name="T9" fmla="*/ 27 h 79"/>
                  <a:gd name="T10" fmla="*/ 426 w 395"/>
                  <a:gd name="T11" fmla="*/ 26 h 79"/>
                  <a:gd name="T12" fmla="*/ 429 w 395"/>
                  <a:gd name="T13" fmla="*/ 24 h 79"/>
                  <a:gd name="T14" fmla="*/ 432 w 395"/>
                  <a:gd name="T15" fmla="*/ 21 h 79"/>
                  <a:gd name="T16" fmla="*/ 434 w 395"/>
                  <a:gd name="T17" fmla="*/ 27 h 79"/>
                  <a:gd name="T18" fmla="*/ 430 w 395"/>
                  <a:gd name="T19" fmla="*/ 41 h 79"/>
                  <a:gd name="T20" fmla="*/ 423 w 395"/>
                  <a:gd name="T21" fmla="*/ 57 h 79"/>
                  <a:gd name="T22" fmla="*/ 412 w 395"/>
                  <a:gd name="T23" fmla="*/ 71 h 79"/>
                  <a:gd name="T24" fmla="*/ 400 w 395"/>
                  <a:gd name="T25" fmla="*/ 72 h 79"/>
                  <a:gd name="T26" fmla="*/ 389 w 395"/>
                  <a:gd name="T27" fmla="*/ 73 h 79"/>
                  <a:gd name="T28" fmla="*/ 378 w 395"/>
                  <a:gd name="T29" fmla="*/ 73 h 79"/>
                  <a:gd name="T30" fmla="*/ 366 w 395"/>
                  <a:gd name="T31" fmla="*/ 73 h 79"/>
                  <a:gd name="T32" fmla="*/ 362 w 395"/>
                  <a:gd name="T33" fmla="*/ 73 h 79"/>
                  <a:gd name="T34" fmla="*/ 359 w 395"/>
                  <a:gd name="T35" fmla="*/ 73 h 79"/>
                  <a:gd name="T36" fmla="*/ 355 w 395"/>
                  <a:gd name="T37" fmla="*/ 75 h 79"/>
                  <a:gd name="T38" fmla="*/ 350 w 395"/>
                  <a:gd name="T39" fmla="*/ 77 h 79"/>
                  <a:gd name="T40" fmla="*/ 355 w 395"/>
                  <a:gd name="T41" fmla="*/ 69 h 79"/>
                  <a:gd name="T42" fmla="*/ 368 w 395"/>
                  <a:gd name="T43" fmla="*/ 63 h 79"/>
                  <a:gd name="T44" fmla="*/ 385 w 395"/>
                  <a:gd name="T45" fmla="*/ 56 h 79"/>
                  <a:gd name="T46" fmla="*/ 400 w 395"/>
                  <a:gd name="T47" fmla="*/ 45 h 79"/>
                  <a:gd name="T48" fmla="*/ 399 w 395"/>
                  <a:gd name="T49" fmla="*/ 37 h 79"/>
                  <a:gd name="T50" fmla="*/ 388 w 395"/>
                  <a:gd name="T51" fmla="*/ 35 h 79"/>
                  <a:gd name="T52" fmla="*/ 375 w 395"/>
                  <a:gd name="T53" fmla="*/ 35 h 79"/>
                  <a:gd name="T54" fmla="*/ 368 w 395"/>
                  <a:gd name="T55" fmla="*/ 33 h 79"/>
                  <a:gd name="T56" fmla="*/ 96 w 395"/>
                  <a:gd name="T57" fmla="*/ 5 h 79"/>
                  <a:gd name="T58" fmla="*/ 86 w 395"/>
                  <a:gd name="T59" fmla="*/ 4 h 79"/>
                  <a:gd name="T60" fmla="*/ 79 w 395"/>
                  <a:gd name="T61" fmla="*/ 1 h 79"/>
                  <a:gd name="T62" fmla="*/ 73 w 395"/>
                  <a:gd name="T63" fmla="*/ 0 h 79"/>
                  <a:gd name="T64" fmla="*/ 65 w 395"/>
                  <a:gd name="T65" fmla="*/ 0 h 79"/>
                  <a:gd name="T66" fmla="*/ 59 w 395"/>
                  <a:gd name="T67" fmla="*/ 3 h 79"/>
                  <a:gd name="T68" fmla="*/ 54 w 395"/>
                  <a:gd name="T69" fmla="*/ 5 h 79"/>
                  <a:gd name="T70" fmla="*/ 50 w 395"/>
                  <a:gd name="T71" fmla="*/ 7 h 79"/>
                  <a:gd name="T72" fmla="*/ 43 w 395"/>
                  <a:gd name="T73" fmla="*/ 8 h 79"/>
                  <a:gd name="T74" fmla="*/ 32 w 395"/>
                  <a:gd name="T75" fmla="*/ 10 h 79"/>
                  <a:gd name="T76" fmla="*/ 19 w 395"/>
                  <a:gd name="T77" fmla="*/ 13 h 79"/>
                  <a:gd name="T78" fmla="*/ 4 w 395"/>
                  <a:gd name="T79" fmla="*/ 17 h 79"/>
                  <a:gd name="T80" fmla="*/ 4 w 395"/>
                  <a:gd name="T81" fmla="*/ 19 h 79"/>
                  <a:gd name="T82" fmla="*/ 11 w 395"/>
                  <a:gd name="T83" fmla="*/ 18 h 79"/>
                  <a:gd name="T84" fmla="*/ 17 w 395"/>
                  <a:gd name="T85" fmla="*/ 17 h 79"/>
                  <a:gd name="T86" fmla="*/ 22 w 395"/>
                  <a:gd name="T87" fmla="*/ 17 h 79"/>
                  <a:gd name="T88" fmla="*/ 27 w 395"/>
                  <a:gd name="T89" fmla="*/ 19 h 79"/>
                  <a:gd name="T90" fmla="*/ 32 w 395"/>
                  <a:gd name="T91" fmla="*/ 21 h 79"/>
                  <a:gd name="T92" fmla="*/ 36 w 395"/>
                  <a:gd name="T93" fmla="*/ 24 h 79"/>
                  <a:gd name="T94" fmla="*/ 40 w 395"/>
                  <a:gd name="T95" fmla="*/ 27 h 79"/>
                  <a:gd name="T96" fmla="*/ 46 w 395"/>
                  <a:gd name="T97" fmla="*/ 23 h 79"/>
                  <a:gd name="T98" fmla="*/ 55 w 395"/>
                  <a:gd name="T99" fmla="*/ 18 h 79"/>
                  <a:gd name="T100" fmla="*/ 64 w 395"/>
                  <a:gd name="T101" fmla="*/ 16 h 79"/>
                  <a:gd name="T102" fmla="*/ 72 w 395"/>
                  <a:gd name="T103" fmla="*/ 15 h 79"/>
                  <a:gd name="T104" fmla="*/ 76 w 395"/>
                  <a:gd name="T105" fmla="*/ 14 h 79"/>
                  <a:gd name="T106" fmla="*/ 76 w 395"/>
                  <a:gd name="T107" fmla="*/ 12 h 79"/>
                  <a:gd name="T108" fmla="*/ 78 w 395"/>
                  <a:gd name="T109" fmla="*/ 10 h 79"/>
                  <a:gd name="T110" fmla="*/ 80 w 395"/>
                  <a:gd name="T111" fmla="*/ 9 h 79"/>
                  <a:gd name="T112" fmla="*/ 84 w 395"/>
                  <a:gd name="T113" fmla="*/ 9 h 79"/>
                  <a:gd name="T114" fmla="*/ 90 w 395"/>
                  <a:gd name="T115" fmla="*/ 8 h 79"/>
                  <a:gd name="T116" fmla="*/ 119 w 395"/>
                  <a:gd name="T117" fmla="*/ 6 h 7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95"/>
                  <a:gd name="T178" fmla="*/ 0 h 79"/>
                  <a:gd name="T179" fmla="*/ 395 w 395"/>
                  <a:gd name="T180" fmla="*/ 79 h 7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95" h="79">
                    <a:moveTo>
                      <a:pt x="328" y="32"/>
                    </a:moveTo>
                    <a:lnTo>
                      <a:pt x="328" y="32"/>
                    </a:lnTo>
                    <a:lnTo>
                      <a:pt x="329" y="31"/>
                    </a:lnTo>
                    <a:lnTo>
                      <a:pt x="330" y="31"/>
                    </a:lnTo>
                    <a:lnTo>
                      <a:pt x="332" y="30"/>
                    </a:lnTo>
                    <a:lnTo>
                      <a:pt x="333" y="30"/>
                    </a:lnTo>
                    <a:lnTo>
                      <a:pt x="335" y="29"/>
                    </a:lnTo>
                    <a:lnTo>
                      <a:pt x="336" y="29"/>
                    </a:lnTo>
                    <a:lnTo>
                      <a:pt x="338" y="29"/>
                    </a:lnTo>
                    <a:lnTo>
                      <a:pt x="339" y="28"/>
                    </a:lnTo>
                    <a:lnTo>
                      <a:pt x="341" y="28"/>
                    </a:lnTo>
                    <a:lnTo>
                      <a:pt x="343" y="28"/>
                    </a:lnTo>
                    <a:lnTo>
                      <a:pt x="345" y="28"/>
                    </a:lnTo>
                    <a:lnTo>
                      <a:pt x="347" y="28"/>
                    </a:lnTo>
                    <a:lnTo>
                      <a:pt x="348" y="27"/>
                    </a:lnTo>
                    <a:lnTo>
                      <a:pt x="350" y="27"/>
                    </a:lnTo>
                    <a:lnTo>
                      <a:pt x="352" y="27"/>
                    </a:lnTo>
                    <a:lnTo>
                      <a:pt x="354" y="27"/>
                    </a:lnTo>
                    <a:lnTo>
                      <a:pt x="356" y="27"/>
                    </a:lnTo>
                    <a:lnTo>
                      <a:pt x="358" y="27"/>
                    </a:lnTo>
                    <a:lnTo>
                      <a:pt x="360" y="26"/>
                    </a:lnTo>
                    <a:lnTo>
                      <a:pt x="361" y="26"/>
                    </a:lnTo>
                    <a:lnTo>
                      <a:pt x="363" y="26"/>
                    </a:lnTo>
                    <a:lnTo>
                      <a:pt x="365" y="26"/>
                    </a:lnTo>
                    <a:lnTo>
                      <a:pt x="367" y="26"/>
                    </a:lnTo>
                    <a:lnTo>
                      <a:pt x="369" y="26"/>
                    </a:lnTo>
                    <a:lnTo>
                      <a:pt x="371" y="26"/>
                    </a:lnTo>
                    <a:lnTo>
                      <a:pt x="373" y="26"/>
                    </a:lnTo>
                    <a:lnTo>
                      <a:pt x="374" y="26"/>
                    </a:lnTo>
                    <a:lnTo>
                      <a:pt x="376" y="27"/>
                    </a:lnTo>
                    <a:lnTo>
                      <a:pt x="378" y="27"/>
                    </a:lnTo>
                    <a:lnTo>
                      <a:pt x="379" y="27"/>
                    </a:lnTo>
                    <a:lnTo>
                      <a:pt x="381" y="27"/>
                    </a:lnTo>
                    <a:lnTo>
                      <a:pt x="382" y="27"/>
                    </a:lnTo>
                    <a:lnTo>
                      <a:pt x="383" y="27"/>
                    </a:lnTo>
                    <a:lnTo>
                      <a:pt x="384" y="27"/>
                    </a:lnTo>
                    <a:lnTo>
                      <a:pt x="385" y="27"/>
                    </a:lnTo>
                    <a:lnTo>
                      <a:pt x="385" y="26"/>
                    </a:lnTo>
                    <a:lnTo>
                      <a:pt x="386" y="26"/>
                    </a:lnTo>
                    <a:lnTo>
                      <a:pt x="387" y="26"/>
                    </a:lnTo>
                    <a:lnTo>
                      <a:pt x="387" y="25"/>
                    </a:lnTo>
                    <a:lnTo>
                      <a:pt x="388" y="25"/>
                    </a:lnTo>
                    <a:lnTo>
                      <a:pt x="389" y="24"/>
                    </a:lnTo>
                    <a:lnTo>
                      <a:pt x="390" y="24"/>
                    </a:lnTo>
                    <a:lnTo>
                      <a:pt x="390" y="23"/>
                    </a:lnTo>
                    <a:lnTo>
                      <a:pt x="391" y="23"/>
                    </a:lnTo>
                    <a:lnTo>
                      <a:pt x="391" y="22"/>
                    </a:lnTo>
                    <a:lnTo>
                      <a:pt x="392" y="21"/>
                    </a:lnTo>
                    <a:lnTo>
                      <a:pt x="393" y="21"/>
                    </a:lnTo>
                    <a:lnTo>
                      <a:pt x="393" y="22"/>
                    </a:lnTo>
                    <a:lnTo>
                      <a:pt x="393" y="23"/>
                    </a:lnTo>
                    <a:lnTo>
                      <a:pt x="394" y="24"/>
                    </a:lnTo>
                    <a:lnTo>
                      <a:pt x="394" y="25"/>
                    </a:lnTo>
                    <a:lnTo>
                      <a:pt x="394" y="26"/>
                    </a:lnTo>
                    <a:lnTo>
                      <a:pt x="394" y="27"/>
                    </a:lnTo>
                    <a:lnTo>
                      <a:pt x="393" y="28"/>
                    </a:lnTo>
                    <a:lnTo>
                      <a:pt x="393" y="30"/>
                    </a:lnTo>
                    <a:lnTo>
                      <a:pt x="393" y="32"/>
                    </a:lnTo>
                    <a:lnTo>
                      <a:pt x="392" y="33"/>
                    </a:lnTo>
                    <a:lnTo>
                      <a:pt x="392" y="35"/>
                    </a:lnTo>
                    <a:lnTo>
                      <a:pt x="392" y="37"/>
                    </a:lnTo>
                    <a:lnTo>
                      <a:pt x="391" y="39"/>
                    </a:lnTo>
                    <a:lnTo>
                      <a:pt x="390" y="41"/>
                    </a:lnTo>
                    <a:lnTo>
                      <a:pt x="390" y="43"/>
                    </a:lnTo>
                    <a:lnTo>
                      <a:pt x="389" y="45"/>
                    </a:lnTo>
                    <a:lnTo>
                      <a:pt x="388" y="47"/>
                    </a:lnTo>
                    <a:lnTo>
                      <a:pt x="387" y="49"/>
                    </a:lnTo>
                    <a:lnTo>
                      <a:pt x="386" y="51"/>
                    </a:lnTo>
                    <a:lnTo>
                      <a:pt x="385" y="53"/>
                    </a:lnTo>
                    <a:lnTo>
                      <a:pt x="384" y="55"/>
                    </a:lnTo>
                    <a:lnTo>
                      <a:pt x="383" y="57"/>
                    </a:lnTo>
                    <a:lnTo>
                      <a:pt x="382" y="59"/>
                    </a:lnTo>
                    <a:lnTo>
                      <a:pt x="380" y="61"/>
                    </a:lnTo>
                    <a:lnTo>
                      <a:pt x="379" y="63"/>
                    </a:lnTo>
                    <a:lnTo>
                      <a:pt x="378" y="65"/>
                    </a:lnTo>
                    <a:lnTo>
                      <a:pt x="376" y="66"/>
                    </a:lnTo>
                    <a:lnTo>
                      <a:pt x="375" y="68"/>
                    </a:lnTo>
                    <a:lnTo>
                      <a:pt x="373" y="69"/>
                    </a:lnTo>
                    <a:lnTo>
                      <a:pt x="372" y="71"/>
                    </a:lnTo>
                    <a:lnTo>
                      <a:pt x="371" y="72"/>
                    </a:lnTo>
                    <a:lnTo>
                      <a:pt x="369" y="72"/>
                    </a:lnTo>
                    <a:lnTo>
                      <a:pt x="368" y="72"/>
                    </a:lnTo>
                    <a:lnTo>
                      <a:pt x="366" y="72"/>
                    </a:lnTo>
                    <a:lnTo>
                      <a:pt x="365" y="72"/>
                    </a:lnTo>
                    <a:lnTo>
                      <a:pt x="363" y="72"/>
                    </a:lnTo>
                    <a:lnTo>
                      <a:pt x="361" y="72"/>
                    </a:lnTo>
                    <a:lnTo>
                      <a:pt x="360" y="72"/>
                    </a:lnTo>
                    <a:lnTo>
                      <a:pt x="359" y="72"/>
                    </a:lnTo>
                    <a:lnTo>
                      <a:pt x="357" y="72"/>
                    </a:lnTo>
                    <a:lnTo>
                      <a:pt x="356" y="72"/>
                    </a:lnTo>
                    <a:lnTo>
                      <a:pt x="354" y="72"/>
                    </a:lnTo>
                    <a:lnTo>
                      <a:pt x="353" y="73"/>
                    </a:lnTo>
                    <a:lnTo>
                      <a:pt x="351" y="73"/>
                    </a:lnTo>
                    <a:lnTo>
                      <a:pt x="350" y="73"/>
                    </a:lnTo>
                    <a:lnTo>
                      <a:pt x="349" y="73"/>
                    </a:lnTo>
                    <a:lnTo>
                      <a:pt x="348" y="73"/>
                    </a:lnTo>
                    <a:lnTo>
                      <a:pt x="346" y="73"/>
                    </a:lnTo>
                    <a:lnTo>
                      <a:pt x="345" y="73"/>
                    </a:lnTo>
                    <a:lnTo>
                      <a:pt x="343" y="73"/>
                    </a:lnTo>
                    <a:lnTo>
                      <a:pt x="342" y="73"/>
                    </a:lnTo>
                    <a:lnTo>
                      <a:pt x="340" y="73"/>
                    </a:lnTo>
                    <a:lnTo>
                      <a:pt x="339" y="73"/>
                    </a:lnTo>
                    <a:lnTo>
                      <a:pt x="338" y="73"/>
                    </a:lnTo>
                    <a:lnTo>
                      <a:pt x="336" y="73"/>
                    </a:lnTo>
                    <a:lnTo>
                      <a:pt x="334" y="73"/>
                    </a:lnTo>
                    <a:lnTo>
                      <a:pt x="333" y="73"/>
                    </a:lnTo>
                    <a:lnTo>
                      <a:pt x="332" y="73"/>
                    </a:lnTo>
                    <a:lnTo>
                      <a:pt x="330" y="73"/>
                    </a:lnTo>
                    <a:lnTo>
                      <a:pt x="328" y="73"/>
                    </a:lnTo>
                    <a:lnTo>
                      <a:pt x="326" y="73"/>
                    </a:lnTo>
                    <a:lnTo>
                      <a:pt x="324" y="73"/>
                    </a:lnTo>
                    <a:lnTo>
                      <a:pt x="323" y="73"/>
                    </a:lnTo>
                    <a:lnTo>
                      <a:pt x="322" y="73"/>
                    </a:lnTo>
                    <a:lnTo>
                      <a:pt x="321" y="73"/>
                    </a:lnTo>
                    <a:lnTo>
                      <a:pt x="320" y="73"/>
                    </a:lnTo>
                    <a:lnTo>
                      <a:pt x="319" y="73"/>
                    </a:lnTo>
                    <a:lnTo>
                      <a:pt x="318" y="73"/>
                    </a:lnTo>
                    <a:lnTo>
                      <a:pt x="318" y="74"/>
                    </a:lnTo>
                    <a:lnTo>
                      <a:pt x="317" y="74"/>
                    </a:lnTo>
                    <a:lnTo>
                      <a:pt x="316" y="74"/>
                    </a:lnTo>
                    <a:lnTo>
                      <a:pt x="315" y="75"/>
                    </a:lnTo>
                    <a:lnTo>
                      <a:pt x="314" y="75"/>
                    </a:lnTo>
                    <a:lnTo>
                      <a:pt x="314" y="76"/>
                    </a:lnTo>
                    <a:lnTo>
                      <a:pt x="313" y="76"/>
                    </a:lnTo>
                    <a:lnTo>
                      <a:pt x="312" y="76"/>
                    </a:lnTo>
                    <a:lnTo>
                      <a:pt x="312" y="77"/>
                    </a:lnTo>
                    <a:lnTo>
                      <a:pt x="311" y="77"/>
                    </a:lnTo>
                    <a:lnTo>
                      <a:pt x="310" y="77"/>
                    </a:lnTo>
                    <a:lnTo>
                      <a:pt x="309" y="78"/>
                    </a:lnTo>
                    <a:lnTo>
                      <a:pt x="310" y="76"/>
                    </a:lnTo>
                    <a:lnTo>
                      <a:pt x="310" y="75"/>
                    </a:lnTo>
                    <a:lnTo>
                      <a:pt x="311" y="73"/>
                    </a:lnTo>
                    <a:lnTo>
                      <a:pt x="312" y="73"/>
                    </a:lnTo>
                    <a:lnTo>
                      <a:pt x="312" y="71"/>
                    </a:lnTo>
                    <a:lnTo>
                      <a:pt x="314" y="70"/>
                    </a:lnTo>
                    <a:lnTo>
                      <a:pt x="315" y="69"/>
                    </a:lnTo>
                    <a:lnTo>
                      <a:pt x="316" y="69"/>
                    </a:lnTo>
                    <a:lnTo>
                      <a:pt x="317" y="68"/>
                    </a:lnTo>
                    <a:lnTo>
                      <a:pt x="319" y="67"/>
                    </a:lnTo>
                    <a:lnTo>
                      <a:pt x="321" y="66"/>
                    </a:lnTo>
                    <a:lnTo>
                      <a:pt x="323" y="65"/>
                    </a:lnTo>
                    <a:lnTo>
                      <a:pt x="324" y="65"/>
                    </a:lnTo>
                    <a:lnTo>
                      <a:pt x="326" y="64"/>
                    </a:lnTo>
                    <a:lnTo>
                      <a:pt x="328" y="63"/>
                    </a:lnTo>
                    <a:lnTo>
                      <a:pt x="330" y="62"/>
                    </a:lnTo>
                    <a:lnTo>
                      <a:pt x="332" y="61"/>
                    </a:lnTo>
                    <a:lnTo>
                      <a:pt x="334" y="61"/>
                    </a:lnTo>
                    <a:lnTo>
                      <a:pt x="336" y="60"/>
                    </a:lnTo>
                    <a:lnTo>
                      <a:pt x="338" y="59"/>
                    </a:lnTo>
                    <a:lnTo>
                      <a:pt x="341" y="58"/>
                    </a:lnTo>
                    <a:lnTo>
                      <a:pt x="343" y="57"/>
                    </a:lnTo>
                    <a:lnTo>
                      <a:pt x="345" y="56"/>
                    </a:lnTo>
                    <a:lnTo>
                      <a:pt x="347" y="55"/>
                    </a:lnTo>
                    <a:lnTo>
                      <a:pt x="349" y="53"/>
                    </a:lnTo>
                    <a:lnTo>
                      <a:pt x="351" y="53"/>
                    </a:lnTo>
                    <a:lnTo>
                      <a:pt x="352" y="51"/>
                    </a:lnTo>
                    <a:lnTo>
                      <a:pt x="354" y="50"/>
                    </a:lnTo>
                    <a:lnTo>
                      <a:pt x="356" y="49"/>
                    </a:lnTo>
                    <a:lnTo>
                      <a:pt x="358" y="47"/>
                    </a:lnTo>
                    <a:lnTo>
                      <a:pt x="360" y="45"/>
                    </a:lnTo>
                    <a:lnTo>
                      <a:pt x="361" y="44"/>
                    </a:lnTo>
                    <a:lnTo>
                      <a:pt x="362" y="43"/>
                    </a:lnTo>
                    <a:lnTo>
                      <a:pt x="362" y="41"/>
                    </a:lnTo>
                    <a:lnTo>
                      <a:pt x="361" y="41"/>
                    </a:lnTo>
                    <a:lnTo>
                      <a:pt x="361" y="39"/>
                    </a:lnTo>
                    <a:lnTo>
                      <a:pt x="360" y="38"/>
                    </a:lnTo>
                    <a:lnTo>
                      <a:pt x="359" y="37"/>
                    </a:lnTo>
                    <a:lnTo>
                      <a:pt x="358" y="36"/>
                    </a:lnTo>
                    <a:lnTo>
                      <a:pt x="356" y="36"/>
                    </a:lnTo>
                    <a:lnTo>
                      <a:pt x="355" y="36"/>
                    </a:lnTo>
                    <a:lnTo>
                      <a:pt x="354" y="35"/>
                    </a:lnTo>
                    <a:lnTo>
                      <a:pt x="352" y="35"/>
                    </a:lnTo>
                    <a:lnTo>
                      <a:pt x="351" y="35"/>
                    </a:lnTo>
                    <a:lnTo>
                      <a:pt x="350" y="35"/>
                    </a:lnTo>
                    <a:lnTo>
                      <a:pt x="348" y="35"/>
                    </a:lnTo>
                    <a:lnTo>
                      <a:pt x="346" y="35"/>
                    </a:lnTo>
                    <a:lnTo>
                      <a:pt x="345" y="35"/>
                    </a:lnTo>
                    <a:lnTo>
                      <a:pt x="343" y="35"/>
                    </a:lnTo>
                    <a:lnTo>
                      <a:pt x="341" y="35"/>
                    </a:lnTo>
                    <a:lnTo>
                      <a:pt x="339" y="35"/>
                    </a:lnTo>
                    <a:lnTo>
                      <a:pt x="338" y="35"/>
                    </a:lnTo>
                    <a:lnTo>
                      <a:pt x="336" y="35"/>
                    </a:lnTo>
                    <a:lnTo>
                      <a:pt x="335" y="35"/>
                    </a:lnTo>
                    <a:lnTo>
                      <a:pt x="334" y="35"/>
                    </a:lnTo>
                    <a:lnTo>
                      <a:pt x="332" y="34"/>
                    </a:lnTo>
                    <a:lnTo>
                      <a:pt x="331" y="34"/>
                    </a:lnTo>
                    <a:lnTo>
                      <a:pt x="330" y="34"/>
                    </a:lnTo>
                    <a:lnTo>
                      <a:pt x="329" y="34"/>
                    </a:lnTo>
                    <a:lnTo>
                      <a:pt x="328" y="33"/>
                    </a:lnTo>
                    <a:lnTo>
                      <a:pt x="328" y="32"/>
                    </a:lnTo>
                    <a:lnTo>
                      <a:pt x="108" y="5"/>
                    </a:lnTo>
                    <a:lnTo>
                      <a:pt x="105" y="5"/>
                    </a:lnTo>
                    <a:lnTo>
                      <a:pt x="103" y="5"/>
                    </a:lnTo>
                    <a:lnTo>
                      <a:pt x="101" y="6"/>
                    </a:lnTo>
                    <a:lnTo>
                      <a:pt x="99" y="5"/>
                    </a:lnTo>
                    <a:lnTo>
                      <a:pt x="97" y="5"/>
                    </a:lnTo>
                    <a:lnTo>
                      <a:pt x="96" y="5"/>
                    </a:lnTo>
                    <a:lnTo>
                      <a:pt x="94" y="5"/>
                    </a:lnTo>
                    <a:lnTo>
                      <a:pt x="93" y="5"/>
                    </a:lnTo>
                    <a:lnTo>
                      <a:pt x="91" y="5"/>
                    </a:lnTo>
                    <a:lnTo>
                      <a:pt x="90" y="5"/>
                    </a:lnTo>
                    <a:lnTo>
                      <a:pt x="89" y="4"/>
                    </a:lnTo>
                    <a:lnTo>
                      <a:pt x="88" y="4"/>
                    </a:lnTo>
                    <a:lnTo>
                      <a:pt x="87" y="4"/>
                    </a:lnTo>
                    <a:lnTo>
                      <a:pt x="86" y="4"/>
                    </a:lnTo>
                    <a:lnTo>
                      <a:pt x="85" y="3"/>
                    </a:lnTo>
                    <a:lnTo>
                      <a:pt x="84" y="3"/>
                    </a:lnTo>
                    <a:lnTo>
                      <a:pt x="83" y="2"/>
                    </a:lnTo>
                    <a:lnTo>
                      <a:pt x="82" y="2"/>
                    </a:lnTo>
                    <a:lnTo>
                      <a:pt x="81" y="1"/>
                    </a:lnTo>
                    <a:lnTo>
                      <a:pt x="80" y="1"/>
                    </a:lnTo>
                    <a:lnTo>
                      <a:pt x="79" y="1"/>
                    </a:lnTo>
                    <a:lnTo>
                      <a:pt x="78" y="0"/>
                    </a:lnTo>
                    <a:lnTo>
                      <a:pt x="77" y="0"/>
                    </a:lnTo>
                    <a:lnTo>
                      <a:pt x="76" y="0"/>
                    </a:lnTo>
                    <a:lnTo>
                      <a:pt x="75" y="0"/>
                    </a:lnTo>
                    <a:lnTo>
                      <a:pt x="74" y="0"/>
                    </a:lnTo>
                    <a:lnTo>
                      <a:pt x="73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63" y="1"/>
                    </a:lnTo>
                    <a:lnTo>
                      <a:pt x="62" y="1"/>
                    </a:lnTo>
                    <a:lnTo>
                      <a:pt x="61" y="2"/>
                    </a:lnTo>
                    <a:lnTo>
                      <a:pt x="60" y="2"/>
                    </a:lnTo>
                    <a:lnTo>
                      <a:pt x="59" y="3"/>
                    </a:lnTo>
                    <a:lnTo>
                      <a:pt x="58" y="3"/>
                    </a:lnTo>
                    <a:lnTo>
                      <a:pt x="58" y="4"/>
                    </a:lnTo>
                    <a:lnTo>
                      <a:pt x="57" y="4"/>
                    </a:lnTo>
                    <a:lnTo>
                      <a:pt x="56" y="4"/>
                    </a:lnTo>
                    <a:lnTo>
                      <a:pt x="55" y="5"/>
                    </a:lnTo>
                    <a:lnTo>
                      <a:pt x="54" y="5"/>
                    </a:lnTo>
                    <a:lnTo>
                      <a:pt x="54" y="6"/>
                    </a:lnTo>
                    <a:lnTo>
                      <a:pt x="53" y="6"/>
                    </a:lnTo>
                    <a:lnTo>
                      <a:pt x="52" y="6"/>
                    </a:lnTo>
                    <a:lnTo>
                      <a:pt x="51" y="6"/>
                    </a:lnTo>
                    <a:lnTo>
                      <a:pt x="51" y="7"/>
                    </a:lnTo>
                    <a:lnTo>
                      <a:pt x="50" y="7"/>
                    </a:lnTo>
                    <a:lnTo>
                      <a:pt x="49" y="7"/>
                    </a:lnTo>
                    <a:lnTo>
                      <a:pt x="47" y="7"/>
                    </a:lnTo>
                    <a:lnTo>
                      <a:pt x="47" y="8"/>
                    </a:lnTo>
                    <a:lnTo>
                      <a:pt x="45" y="8"/>
                    </a:lnTo>
                    <a:lnTo>
                      <a:pt x="44" y="8"/>
                    </a:lnTo>
                    <a:lnTo>
                      <a:pt x="43" y="8"/>
                    </a:lnTo>
                    <a:lnTo>
                      <a:pt x="41" y="8"/>
                    </a:lnTo>
                    <a:lnTo>
                      <a:pt x="40" y="8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9"/>
                    </a:lnTo>
                    <a:lnTo>
                      <a:pt x="35" y="9"/>
                    </a:lnTo>
                    <a:lnTo>
                      <a:pt x="33" y="9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29" y="11"/>
                    </a:lnTo>
                    <a:lnTo>
                      <a:pt x="27" y="11"/>
                    </a:lnTo>
                    <a:lnTo>
                      <a:pt x="25" y="11"/>
                    </a:lnTo>
                    <a:lnTo>
                      <a:pt x="23" y="12"/>
                    </a:lnTo>
                    <a:lnTo>
                      <a:pt x="22" y="12"/>
                    </a:lnTo>
                    <a:lnTo>
                      <a:pt x="21" y="12"/>
                    </a:lnTo>
                    <a:lnTo>
                      <a:pt x="19" y="13"/>
                    </a:lnTo>
                    <a:lnTo>
                      <a:pt x="17" y="13"/>
                    </a:lnTo>
                    <a:lnTo>
                      <a:pt x="15" y="14"/>
                    </a:lnTo>
                    <a:lnTo>
                      <a:pt x="13" y="14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8" y="16"/>
                    </a:lnTo>
                    <a:lnTo>
                      <a:pt x="6" y="17"/>
                    </a:lnTo>
                    <a:lnTo>
                      <a:pt x="4" y="17"/>
                    </a:lnTo>
                    <a:lnTo>
                      <a:pt x="2" y="18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2" y="19"/>
                    </a:lnTo>
                    <a:lnTo>
                      <a:pt x="3" y="19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8" y="18"/>
                    </a:lnTo>
                    <a:lnTo>
                      <a:pt x="9" y="18"/>
                    </a:lnTo>
                    <a:lnTo>
                      <a:pt x="10" y="18"/>
                    </a:lnTo>
                    <a:lnTo>
                      <a:pt x="11" y="18"/>
                    </a:lnTo>
                    <a:lnTo>
                      <a:pt x="12" y="18"/>
                    </a:lnTo>
                    <a:lnTo>
                      <a:pt x="13" y="18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6" y="17"/>
                    </a:lnTo>
                    <a:lnTo>
                      <a:pt x="17" y="17"/>
                    </a:lnTo>
                    <a:lnTo>
                      <a:pt x="18" y="17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1" y="17"/>
                    </a:lnTo>
                    <a:lnTo>
                      <a:pt x="22" y="17"/>
                    </a:lnTo>
                    <a:lnTo>
                      <a:pt x="23" y="17"/>
                    </a:lnTo>
                    <a:lnTo>
                      <a:pt x="24" y="17"/>
                    </a:lnTo>
                    <a:lnTo>
                      <a:pt x="24" y="18"/>
                    </a:lnTo>
                    <a:lnTo>
                      <a:pt x="25" y="18"/>
                    </a:lnTo>
                    <a:lnTo>
                      <a:pt x="26" y="18"/>
                    </a:lnTo>
                    <a:lnTo>
                      <a:pt x="27" y="19"/>
                    </a:lnTo>
                    <a:lnTo>
                      <a:pt x="28" y="19"/>
                    </a:lnTo>
                    <a:lnTo>
                      <a:pt x="29" y="20"/>
                    </a:lnTo>
                    <a:lnTo>
                      <a:pt x="30" y="20"/>
                    </a:lnTo>
                    <a:lnTo>
                      <a:pt x="31" y="20"/>
                    </a:lnTo>
                    <a:lnTo>
                      <a:pt x="32" y="21"/>
                    </a:lnTo>
                    <a:lnTo>
                      <a:pt x="33" y="22"/>
                    </a:lnTo>
                    <a:lnTo>
                      <a:pt x="34" y="22"/>
                    </a:lnTo>
                    <a:lnTo>
                      <a:pt x="34" y="23"/>
                    </a:lnTo>
                    <a:lnTo>
                      <a:pt x="35" y="23"/>
                    </a:lnTo>
                    <a:lnTo>
                      <a:pt x="35" y="24"/>
                    </a:lnTo>
                    <a:lnTo>
                      <a:pt x="36" y="24"/>
                    </a:lnTo>
                    <a:lnTo>
                      <a:pt x="37" y="24"/>
                    </a:lnTo>
                    <a:lnTo>
                      <a:pt x="38" y="25"/>
                    </a:lnTo>
                    <a:lnTo>
                      <a:pt x="39" y="26"/>
                    </a:lnTo>
                    <a:lnTo>
                      <a:pt x="40" y="27"/>
                    </a:lnTo>
                    <a:lnTo>
                      <a:pt x="41" y="27"/>
                    </a:lnTo>
                    <a:lnTo>
                      <a:pt x="41" y="28"/>
                    </a:lnTo>
                    <a:lnTo>
                      <a:pt x="42" y="27"/>
                    </a:lnTo>
                    <a:lnTo>
                      <a:pt x="43" y="26"/>
                    </a:lnTo>
                    <a:lnTo>
                      <a:pt x="43" y="25"/>
                    </a:lnTo>
                    <a:lnTo>
                      <a:pt x="44" y="24"/>
                    </a:lnTo>
                    <a:lnTo>
                      <a:pt x="45" y="24"/>
                    </a:lnTo>
                    <a:lnTo>
                      <a:pt x="46" y="23"/>
                    </a:lnTo>
                    <a:lnTo>
                      <a:pt x="47" y="22"/>
                    </a:lnTo>
                    <a:lnTo>
                      <a:pt x="48" y="21"/>
                    </a:lnTo>
                    <a:lnTo>
                      <a:pt x="49" y="21"/>
                    </a:lnTo>
                    <a:lnTo>
                      <a:pt x="50" y="20"/>
                    </a:lnTo>
                    <a:lnTo>
                      <a:pt x="51" y="20"/>
                    </a:lnTo>
                    <a:lnTo>
                      <a:pt x="52" y="19"/>
                    </a:lnTo>
                    <a:lnTo>
                      <a:pt x="54" y="19"/>
                    </a:lnTo>
                    <a:lnTo>
                      <a:pt x="55" y="18"/>
                    </a:lnTo>
                    <a:lnTo>
                      <a:pt x="56" y="18"/>
                    </a:lnTo>
                    <a:lnTo>
                      <a:pt x="57" y="17"/>
                    </a:lnTo>
                    <a:lnTo>
                      <a:pt x="58" y="17"/>
                    </a:lnTo>
                    <a:lnTo>
                      <a:pt x="59" y="17"/>
                    </a:lnTo>
                    <a:lnTo>
                      <a:pt x="60" y="16"/>
                    </a:lnTo>
                    <a:lnTo>
                      <a:pt x="61" y="16"/>
                    </a:lnTo>
                    <a:lnTo>
                      <a:pt x="63" y="16"/>
                    </a:lnTo>
                    <a:lnTo>
                      <a:pt x="64" y="16"/>
                    </a:lnTo>
                    <a:lnTo>
                      <a:pt x="65" y="16"/>
                    </a:lnTo>
                    <a:lnTo>
                      <a:pt x="67" y="16"/>
                    </a:lnTo>
                    <a:lnTo>
                      <a:pt x="68" y="16"/>
                    </a:lnTo>
                    <a:lnTo>
                      <a:pt x="69" y="15"/>
                    </a:lnTo>
                    <a:lnTo>
                      <a:pt x="70" y="15"/>
                    </a:lnTo>
                    <a:lnTo>
                      <a:pt x="71" y="15"/>
                    </a:lnTo>
                    <a:lnTo>
                      <a:pt x="72" y="15"/>
                    </a:lnTo>
                    <a:lnTo>
                      <a:pt x="73" y="15"/>
                    </a:lnTo>
                    <a:lnTo>
                      <a:pt x="74" y="16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5" y="14"/>
                    </a:lnTo>
                    <a:lnTo>
                      <a:pt x="76" y="14"/>
                    </a:lnTo>
                    <a:lnTo>
                      <a:pt x="76" y="13"/>
                    </a:lnTo>
                    <a:lnTo>
                      <a:pt x="76" y="12"/>
                    </a:lnTo>
                    <a:lnTo>
                      <a:pt x="77" y="12"/>
                    </a:lnTo>
                    <a:lnTo>
                      <a:pt x="77" y="11"/>
                    </a:lnTo>
                    <a:lnTo>
                      <a:pt x="77" y="10"/>
                    </a:lnTo>
                    <a:lnTo>
                      <a:pt x="78" y="10"/>
                    </a:lnTo>
                    <a:lnTo>
                      <a:pt x="78" y="9"/>
                    </a:lnTo>
                    <a:lnTo>
                      <a:pt x="79" y="9"/>
                    </a:lnTo>
                    <a:lnTo>
                      <a:pt x="80" y="9"/>
                    </a:lnTo>
                    <a:lnTo>
                      <a:pt x="81" y="9"/>
                    </a:lnTo>
                    <a:lnTo>
                      <a:pt x="82" y="9"/>
                    </a:lnTo>
                    <a:lnTo>
                      <a:pt x="83" y="9"/>
                    </a:lnTo>
                    <a:lnTo>
                      <a:pt x="84" y="9"/>
                    </a:lnTo>
                    <a:lnTo>
                      <a:pt x="85" y="8"/>
                    </a:lnTo>
                    <a:lnTo>
                      <a:pt x="86" y="8"/>
                    </a:lnTo>
                    <a:lnTo>
                      <a:pt x="87" y="8"/>
                    </a:lnTo>
                    <a:lnTo>
                      <a:pt x="88" y="8"/>
                    </a:lnTo>
                    <a:lnTo>
                      <a:pt x="89" y="8"/>
                    </a:lnTo>
                    <a:lnTo>
                      <a:pt x="90" y="8"/>
                    </a:lnTo>
                    <a:lnTo>
                      <a:pt x="91" y="8"/>
                    </a:lnTo>
                    <a:lnTo>
                      <a:pt x="92" y="7"/>
                    </a:lnTo>
                    <a:lnTo>
                      <a:pt x="93" y="7"/>
                    </a:lnTo>
                    <a:lnTo>
                      <a:pt x="94" y="7"/>
                    </a:lnTo>
                    <a:lnTo>
                      <a:pt x="95" y="7"/>
                    </a:lnTo>
                    <a:lnTo>
                      <a:pt x="96" y="7"/>
                    </a:lnTo>
                    <a:lnTo>
                      <a:pt x="98" y="6"/>
                    </a:lnTo>
                    <a:lnTo>
                      <a:pt x="99" y="6"/>
                    </a:lnTo>
                    <a:lnTo>
                      <a:pt x="101" y="6"/>
                    </a:lnTo>
                    <a:lnTo>
                      <a:pt x="102" y="6"/>
                    </a:lnTo>
                    <a:lnTo>
                      <a:pt x="104" y="6"/>
                    </a:lnTo>
                    <a:lnTo>
                      <a:pt x="106" y="5"/>
                    </a:lnTo>
                    <a:lnTo>
                      <a:pt x="108" y="5"/>
                    </a:lnTo>
                    <a:lnTo>
                      <a:pt x="328" y="32"/>
                    </a:lnTo>
                  </a:path>
                </a:pathLst>
              </a:custGeom>
              <a:solidFill>
                <a:srgbClr val="C9B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69" name="Freeform 115"/>
              <p:cNvSpPr>
                <a:spLocks noChangeAspect="1"/>
              </p:cNvSpPr>
              <p:nvPr/>
            </p:nvSpPr>
            <p:spPr bwMode="auto">
              <a:xfrm>
                <a:off x="5494" y="1662"/>
                <a:ext cx="329" cy="23"/>
              </a:xfrm>
              <a:custGeom>
                <a:avLst/>
                <a:gdLst>
                  <a:gd name="T0" fmla="*/ 347 w 327"/>
                  <a:gd name="T1" fmla="*/ 20 h 23"/>
                  <a:gd name="T2" fmla="*/ 350 w 327"/>
                  <a:gd name="T3" fmla="*/ 19 h 23"/>
                  <a:gd name="T4" fmla="*/ 353 w 327"/>
                  <a:gd name="T5" fmla="*/ 18 h 23"/>
                  <a:gd name="T6" fmla="*/ 357 w 327"/>
                  <a:gd name="T7" fmla="*/ 17 h 23"/>
                  <a:gd name="T8" fmla="*/ 360 w 327"/>
                  <a:gd name="T9" fmla="*/ 16 h 23"/>
                  <a:gd name="T10" fmla="*/ 362 w 327"/>
                  <a:gd name="T11" fmla="*/ 16 h 23"/>
                  <a:gd name="T12" fmla="*/ 364 w 327"/>
                  <a:gd name="T13" fmla="*/ 17 h 23"/>
                  <a:gd name="T14" fmla="*/ 365 w 327"/>
                  <a:gd name="T15" fmla="*/ 18 h 23"/>
                  <a:gd name="T16" fmla="*/ 364 w 327"/>
                  <a:gd name="T17" fmla="*/ 19 h 23"/>
                  <a:gd name="T18" fmla="*/ 362 w 327"/>
                  <a:gd name="T19" fmla="*/ 20 h 23"/>
                  <a:gd name="T20" fmla="*/ 359 w 327"/>
                  <a:gd name="T21" fmla="*/ 21 h 23"/>
                  <a:gd name="T22" fmla="*/ 356 w 327"/>
                  <a:gd name="T23" fmla="*/ 21 h 23"/>
                  <a:gd name="T24" fmla="*/ 353 w 327"/>
                  <a:gd name="T25" fmla="*/ 22 h 23"/>
                  <a:gd name="T26" fmla="*/ 350 w 327"/>
                  <a:gd name="T27" fmla="*/ 22 h 23"/>
                  <a:gd name="T28" fmla="*/ 347 w 327"/>
                  <a:gd name="T29" fmla="*/ 22 h 23"/>
                  <a:gd name="T30" fmla="*/ 345 w 327"/>
                  <a:gd name="T31" fmla="*/ 22 h 23"/>
                  <a:gd name="T32" fmla="*/ 30 w 327"/>
                  <a:gd name="T33" fmla="*/ 5 h 23"/>
                  <a:gd name="T34" fmla="*/ 25 w 327"/>
                  <a:gd name="T35" fmla="*/ 4 h 23"/>
                  <a:gd name="T36" fmla="*/ 21 w 327"/>
                  <a:gd name="T37" fmla="*/ 3 h 23"/>
                  <a:gd name="T38" fmla="*/ 17 w 327"/>
                  <a:gd name="T39" fmla="*/ 2 h 23"/>
                  <a:gd name="T40" fmla="*/ 13 w 327"/>
                  <a:gd name="T41" fmla="*/ 0 h 23"/>
                  <a:gd name="T42" fmla="*/ 10 w 327"/>
                  <a:gd name="T43" fmla="*/ 0 h 23"/>
                  <a:gd name="T44" fmla="*/ 6 w 327"/>
                  <a:gd name="T45" fmla="*/ 0 h 23"/>
                  <a:gd name="T46" fmla="*/ 2 w 327"/>
                  <a:gd name="T47" fmla="*/ 0 h 23"/>
                  <a:gd name="T48" fmla="*/ 1 w 327"/>
                  <a:gd name="T49" fmla="*/ 0 h 23"/>
                  <a:gd name="T50" fmla="*/ 3 w 327"/>
                  <a:gd name="T51" fmla="*/ 1 h 23"/>
                  <a:gd name="T52" fmla="*/ 5 w 327"/>
                  <a:gd name="T53" fmla="*/ 3 h 23"/>
                  <a:gd name="T54" fmla="*/ 6 w 327"/>
                  <a:gd name="T55" fmla="*/ 4 h 23"/>
                  <a:gd name="T56" fmla="*/ 7 w 327"/>
                  <a:gd name="T57" fmla="*/ 7 h 23"/>
                  <a:gd name="T58" fmla="*/ 7 w 327"/>
                  <a:gd name="T59" fmla="*/ 9 h 23"/>
                  <a:gd name="T60" fmla="*/ 8 w 327"/>
                  <a:gd name="T61" fmla="*/ 11 h 23"/>
                  <a:gd name="T62" fmla="*/ 9 w 327"/>
                  <a:gd name="T63" fmla="*/ 13 h 23"/>
                  <a:gd name="T64" fmla="*/ 10 w 327"/>
                  <a:gd name="T65" fmla="*/ 14 h 23"/>
                  <a:gd name="T66" fmla="*/ 11 w 327"/>
                  <a:gd name="T67" fmla="*/ 13 h 23"/>
                  <a:gd name="T68" fmla="*/ 12 w 327"/>
                  <a:gd name="T69" fmla="*/ 12 h 23"/>
                  <a:gd name="T70" fmla="*/ 12 w 327"/>
                  <a:gd name="T71" fmla="*/ 11 h 23"/>
                  <a:gd name="T72" fmla="*/ 13 w 327"/>
                  <a:gd name="T73" fmla="*/ 10 h 23"/>
                  <a:gd name="T74" fmla="*/ 13 w 327"/>
                  <a:gd name="T75" fmla="*/ 9 h 23"/>
                  <a:gd name="T76" fmla="*/ 14 w 327"/>
                  <a:gd name="T77" fmla="*/ 8 h 23"/>
                  <a:gd name="T78" fmla="*/ 15 w 327"/>
                  <a:gd name="T79" fmla="*/ 8 h 23"/>
                  <a:gd name="T80" fmla="*/ 17 w 327"/>
                  <a:gd name="T81" fmla="*/ 7 h 23"/>
                  <a:gd name="T82" fmla="*/ 19 w 327"/>
                  <a:gd name="T83" fmla="*/ 7 h 23"/>
                  <a:gd name="T84" fmla="*/ 21 w 327"/>
                  <a:gd name="T85" fmla="*/ 7 h 23"/>
                  <a:gd name="T86" fmla="*/ 24 w 327"/>
                  <a:gd name="T87" fmla="*/ 7 h 23"/>
                  <a:gd name="T88" fmla="*/ 26 w 327"/>
                  <a:gd name="T89" fmla="*/ 6 h 23"/>
                  <a:gd name="T90" fmla="*/ 28 w 327"/>
                  <a:gd name="T91" fmla="*/ 6 h 23"/>
                  <a:gd name="T92" fmla="*/ 31 w 327"/>
                  <a:gd name="T93" fmla="*/ 6 h 23"/>
                  <a:gd name="T94" fmla="*/ 33 w 327"/>
                  <a:gd name="T95" fmla="*/ 5 h 2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27"/>
                  <a:gd name="T145" fmla="*/ 0 h 23"/>
                  <a:gd name="T146" fmla="*/ 327 w 327"/>
                  <a:gd name="T147" fmla="*/ 23 h 2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27" h="23">
                    <a:moveTo>
                      <a:pt x="305" y="22"/>
                    </a:moveTo>
                    <a:lnTo>
                      <a:pt x="306" y="22"/>
                    </a:lnTo>
                    <a:lnTo>
                      <a:pt x="306" y="21"/>
                    </a:lnTo>
                    <a:lnTo>
                      <a:pt x="307" y="20"/>
                    </a:lnTo>
                    <a:lnTo>
                      <a:pt x="308" y="20"/>
                    </a:lnTo>
                    <a:lnTo>
                      <a:pt x="309" y="20"/>
                    </a:lnTo>
                    <a:lnTo>
                      <a:pt x="309" y="19"/>
                    </a:lnTo>
                    <a:lnTo>
                      <a:pt x="310" y="19"/>
                    </a:lnTo>
                    <a:lnTo>
                      <a:pt x="311" y="18"/>
                    </a:lnTo>
                    <a:lnTo>
                      <a:pt x="312" y="18"/>
                    </a:lnTo>
                    <a:lnTo>
                      <a:pt x="313" y="18"/>
                    </a:lnTo>
                    <a:lnTo>
                      <a:pt x="314" y="18"/>
                    </a:lnTo>
                    <a:lnTo>
                      <a:pt x="315" y="17"/>
                    </a:lnTo>
                    <a:lnTo>
                      <a:pt x="316" y="17"/>
                    </a:lnTo>
                    <a:lnTo>
                      <a:pt x="317" y="17"/>
                    </a:lnTo>
                    <a:lnTo>
                      <a:pt x="318" y="16"/>
                    </a:lnTo>
                    <a:lnTo>
                      <a:pt x="319" y="16"/>
                    </a:lnTo>
                    <a:lnTo>
                      <a:pt x="320" y="16"/>
                    </a:lnTo>
                    <a:lnTo>
                      <a:pt x="321" y="16"/>
                    </a:lnTo>
                    <a:lnTo>
                      <a:pt x="322" y="16"/>
                    </a:lnTo>
                    <a:lnTo>
                      <a:pt x="323" y="16"/>
                    </a:lnTo>
                    <a:lnTo>
                      <a:pt x="324" y="17"/>
                    </a:lnTo>
                    <a:lnTo>
                      <a:pt x="325" y="17"/>
                    </a:lnTo>
                    <a:lnTo>
                      <a:pt x="325" y="18"/>
                    </a:lnTo>
                    <a:lnTo>
                      <a:pt x="326" y="18"/>
                    </a:lnTo>
                    <a:lnTo>
                      <a:pt x="325" y="18"/>
                    </a:lnTo>
                    <a:lnTo>
                      <a:pt x="325" y="19"/>
                    </a:lnTo>
                    <a:lnTo>
                      <a:pt x="324" y="19"/>
                    </a:lnTo>
                    <a:lnTo>
                      <a:pt x="323" y="20"/>
                    </a:lnTo>
                    <a:lnTo>
                      <a:pt x="322" y="20"/>
                    </a:lnTo>
                    <a:lnTo>
                      <a:pt x="321" y="20"/>
                    </a:lnTo>
                    <a:lnTo>
                      <a:pt x="320" y="20"/>
                    </a:lnTo>
                    <a:lnTo>
                      <a:pt x="319" y="21"/>
                    </a:lnTo>
                    <a:lnTo>
                      <a:pt x="318" y="21"/>
                    </a:lnTo>
                    <a:lnTo>
                      <a:pt x="317" y="21"/>
                    </a:lnTo>
                    <a:lnTo>
                      <a:pt x="316" y="21"/>
                    </a:lnTo>
                    <a:lnTo>
                      <a:pt x="315" y="21"/>
                    </a:lnTo>
                    <a:lnTo>
                      <a:pt x="314" y="22"/>
                    </a:lnTo>
                    <a:lnTo>
                      <a:pt x="313" y="22"/>
                    </a:lnTo>
                    <a:lnTo>
                      <a:pt x="312" y="22"/>
                    </a:lnTo>
                    <a:lnTo>
                      <a:pt x="311" y="22"/>
                    </a:lnTo>
                    <a:lnTo>
                      <a:pt x="310" y="22"/>
                    </a:lnTo>
                    <a:lnTo>
                      <a:pt x="309" y="22"/>
                    </a:lnTo>
                    <a:lnTo>
                      <a:pt x="308" y="22"/>
                    </a:lnTo>
                    <a:lnTo>
                      <a:pt x="307" y="22"/>
                    </a:lnTo>
                    <a:lnTo>
                      <a:pt x="306" y="22"/>
                    </a:lnTo>
                    <a:lnTo>
                      <a:pt x="305" y="22"/>
                    </a:lnTo>
                    <a:lnTo>
                      <a:pt x="33" y="5"/>
                    </a:lnTo>
                    <a:lnTo>
                      <a:pt x="32" y="5"/>
                    </a:lnTo>
                    <a:lnTo>
                      <a:pt x="30" y="5"/>
                    </a:lnTo>
                    <a:lnTo>
                      <a:pt x="29" y="4"/>
                    </a:lnTo>
                    <a:lnTo>
                      <a:pt x="27" y="4"/>
                    </a:lnTo>
                    <a:lnTo>
                      <a:pt x="26" y="4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3" y="3"/>
                    </a:lnTo>
                    <a:lnTo>
                      <a:pt x="22" y="3"/>
                    </a:lnTo>
                    <a:lnTo>
                      <a:pt x="21" y="3"/>
                    </a:lnTo>
                    <a:lnTo>
                      <a:pt x="20" y="3"/>
                    </a:lnTo>
                    <a:lnTo>
                      <a:pt x="19" y="2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8" y="11"/>
                    </a:lnTo>
                    <a:lnTo>
                      <a:pt x="8" y="12"/>
                    </a:lnTo>
                    <a:lnTo>
                      <a:pt x="9" y="12"/>
                    </a:lnTo>
                    <a:lnTo>
                      <a:pt x="9" y="13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1" y="13"/>
                    </a:lnTo>
                    <a:lnTo>
                      <a:pt x="12" y="12"/>
                    </a:lnTo>
                    <a:lnTo>
                      <a:pt x="12" y="11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3" y="7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05" y="22"/>
                    </a:lnTo>
                  </a:path>
                </a:pathLst>
              </a:custGeom>
              <a:solidFill>
                <a:srgbClr val="A38C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70" name="Freeform 116"/>
              <p:cNvSpPr>
                <a:spLocks noChangeAspect="1"/>
              </p:cNvSpPr>
              <p:nvPr/>
            </p:nvSpPr>
            <p:spPr bwMode="auto">
              <a:xfrm>
                <a:off x="5678" y="1647"/>
                <a:ext cx="133" cy="38"/>
              </a:xfrm>
              <a:custGeom>
                <a:avLst/>
                <a:gdLst>
                  <a:gd name="T0" fmla="*/ 137 w 132"/>
                  <a:gd name="T1" fmla="*/ 34 h 38"/>
                  <a:gd name="T2" fmla="*/ 133 w 132"/>
                  <a:gd name="T3" fmla="*/ 32 h 38"/>
                  <a:gd name="T4" fmla="*/ 128 w 132"/>
                  <a:gd name="T5" fmla="*/ 30 h 38"/>
                  <a:gd name="T6" fmla="*/ 124 w 132"/>
                  <a:gd name="T7" fmla="*/ 29 h 38"/>
                  <a:gd name="T8" fmla="*/ 119 w 132"/>
                  <a:gd name="T9" fmla="*/ 28 h 38"/>
                  <a:gd name="T10" fmla="*/ 115 w 132"/>
                  <a:gd name="T11" fmla="*/ 26 h 38"/>
                  <a:gd name="T12" fmla="*/ 108 w 132"/>
                  <a:gd name="T13" fmla="*/ 25 h 38"/>
                  <a:gd name="T14" fmla="*/ 97 w 132"/>
                  <a:gd name="T15" fmla="*/ 21 h 38"/>
                  <a:gd name="T16" fmla="*/ 63 w 132"/>
                  <a:gd name="T17" fmla="*/ 17 h 38"/>
                  <a:gd name="T18" fmla="*/ 50 w 132"/>
                  <a:gd name="T19" fmla="*/ 12 h 38"/>
                  <a:gd name="T20" fmla="*/ 38 w 132"/>
                  <a:gd name="T21" fmla="*/ 9 h 38"/>
                  <a:gd name="T22" fmla="*/ 29 w 132"/>
                  <a:gd name="T23" fmla="*/ 6 h 38"/>
                  <a:gd name="T24" fmla="*/ 24 w 132"/>
                  <a:gd name="T25" fmla="*/ 6 h 38"/>
                  <a:gd name="T26" fmla="*/ 20 w 132"/>
                  <a:gd name="T27" fmla="*/ 4 h 38"/>
                  <a:gd name="T28" fmla="*/ 16 w 132"/>
                  <a:gd name="T29" fmla="*/ 4 h 38"/>
                  <a:gd name="T30" fmla="*/ 12 w 132"/>
                  <a:gd name="T31" fmla="*/ 5 h 38"/>
                  <a:gd name="T32" fmla="*/ 8 w 132"/>
                  <a:gd name="T33" fmla="*/ 6 h 38"/>
                  <a:gd name="T34" fmla="*/ 4 w 132"/>
                  <a:gd name="T35" fmla="*/ 7 h 38"/>
                  <a:gd name="T36" fmla="*/ 0 w 132"/>
                  <a:gd name="T37" fmla="*/ 8 h 38"/>
                  <a:gd name="T38" fmla="*/ 4 w 132"/>
                  <a:gd name="T39" fmla="*/ 7 h 38"/>
                  <a:gd name="T40" fmla="*/ 11 w 132"/>
                  <a:gd name="T41" fmla="*/ 5 h 38"/>
                  <a:gd name="T42" fmla="*/ 18 w 132"/>
                  <a:gd name="T43" fmla="*/ 3 h 38"/>
                  <a:gd name="T44" fmla="*/ 24 w 132"/>
                  <a:gd name="T45" fmla="*/ 1 h 38"/>
                  <a:gd name="T46" fmla="*/ 29 w 132"/>
                  <a:gd name="T47" fmla="*/ 0 h 38"/>
                  <a:gd name="T48" fmla="*/ 35 w 132"/>
                  <a:gd name="T49" fmla="*/ 0 h 38"/>
                  <a:gd name="T50" fmla="*/ 41 w 132"/>
                  <a:gd name="T51" fmla="*/ 0 h 38"/>
                  <a:gd name="T52" fmla="*/ 47 w 132"/>
                  <a:gd name="T53" fmla="*/ 1 h 38"/>
                  <a:gd name="T54" fmla="*/ 53 w 132"/>
                  <a:gd name="T55" fmla="*/ 3 h 38"/>
                  <a:gd name="T56" fmla="*/ 60 w 132"/>
                  <a:gd name="T57" fmla="*/ 5 h 38"/>
                  <a:gd name="T58" fmla="*/ 87 w 132"/>
                  <a:gd name="T59" fmla="*/ 8 h 38"/>
                  <a:gd name="T60" fmla="*/ 94 w 132"/>
                  <a:gd name="T61" fmla="*/ 10 h 38"/>
                  <a:gd name="T62" fmla="*/ 101 w 132"/>
                  <a:gd name="T63" fmla="*/ 12 h 38"/>
                  <a:gd name="T64" fmla="*/ 108 w 132"/>
                  <a:gd name="T65" fmla="*/ 12 h 38"/>
                  <a:gd name="T66" fmla="*/ 115 w 132"/>
                  <a:gd name="T67" fmla="*/ 11 h 38"/>
                  <a:gd name="T68" fmla="*/ 123 w 132"/>
                  <a:gd name="T69" fmla="*/ 11 h 38"/>
                  <a:gd name="T70" fmla="*/ 130 w 132"/>
                  <a:gd name="T71" fmla="*/ 10 h 38"/>
                  <a:gd name="T72" fmla="*/ 138 w 132"/>
                  <a:gd name="T73" fmla="*/ 10 h 38"/>
                  <a:gd name="T74" fmla="*/ 145 w 132"/>
                  <a:gd name="T75" fmla="*/ 12 h 38"/>
                  <a:gd name="T76" fmla="*/ 148 w 132"/>
                  <a:gd name="T77" fmla="*/ 14 h 38"/>
                  <a:gd name="T78" fmla="*/ 145 w 132"/>
                  <a:gd name="T79" fmla="*/ 14 h 38"/>
                  <a:gd name="T80" fmla="*/ 142 w 132"/>
                  <a:gd name="T81" fmla="*/ 15 h 38"/>
                  <a:gd name="T82" fmla="*/ 139 w 132"/>
                  <a:gd name="T83" fmla="*/ 15 h 38"/>
                  <a:gd name="T84" fmla="*/ 137 w 132"/>
                  <a:gd name="T85" fmla="*/ 15 h 38"/>
                  <a:gd name="T86" fmla="*/ 134 w 132"/>
                  <a:gd name="T87" fmla="*/ 15 h 38"/>
                  <a:gd name="T88" fmla="*/ 131 w 132"/>
                  <a:gd name="T89" fmla="*/ 14 h 38"/>
                  <a:gd name="T90" fmla="*/ 134 w 132"/>
                  <a:gd name="T91" fmla="*/ 17 h 38"/>
                  <a:gd name="T92" fmla="*/ 137 w 132"/>
                  <a:gd name="T93" fmla="*/ 18 h 38"/>
                  <a:gd name="T94" fmla="*/ 141 w 132"/>
                  <a:gd name="T95" fmla="*/ 20 h 38"/>
                  <a:gd name="T96" fmla="*/ 144 w 132"/>
                  <a:gd name="T97" fmla="*/ 22 h 38"/>
                  <a:gd name="T98" fmla="*/ 148 w 132"/>
                  <a:gd name="T99" fmla="*/ 24 h 38"/>
                  <a:gd name="T100" fmla="*/ 150 w 132"/>
                  <a:gd name="T101" fmla="*/ 26 h 38"/>
                  <a:gd name="T102" fmla="*/ 150 w 132"/>
                  <a:gd name="T103" fmla="*/ 28 h 38"/>
                  <a:gd name="T104" fmla="*/ 148 w 132"/>
                  <a:gd name="T105" fmla="*/ 30 h 38"/>
                  <a:gd name="T106" fmla="*/ 146 w 132"/>
                  <a:gd name="T107" fmla="*/ 32 h 38"/>
                  <a:gd name="T108" fmla="*/ 144 w 132"/>
                  <a:gd name="T109" fmla="*/ 33 h 38"/>
                  <a:gd name="T110" fmla="*/ 142 w 132"/>
                  <a:gd name="T111" fmla="*/ 34 h 38"/>
                  <a:gd name="T112" fmla="*/ 141 w 132"/>
                  <a:gd name="T113" fmla="*/ 35 h 3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32"/>
                  <a:gd name="T172" fmla="*/ 0 h 38"/>
                  <a:gd name="T173" fmla="*/ 132 w 132"/>
                  <a:gd name="T174" fmla="*/ 38 h 3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32" h="38">
                    <a:moveTo>
                      <a:pt x="121" y="37"/>
                    </a:moveTo>
                    <a:lnTo>
                      <a:pt x="120" y="36"/>
                    </a:lnTo>
                    <a:lnTo>
                      <a:pt x="119" y="36"/>
                    </a:lnTo>
                    <a:lnTo>
                      <a:pt x="118" y="35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5" y="33"/>
                    </a:lnTo>
                    <a:lnTo>
                      <a:pt x="114" y="33"/>
                    </a:lnTo>
                    <a:lnTo>
                      <a:pt x="113" y="32"/>
                    </a:lnTo>
                    <a:lnTo>
                      <a:pt x="112" y="32"/>
                    </a:lnTo>
                    <a:lnTo>
                      <a:pt x="111" y="32"/>
                    </a:lnTo>
                    <a:lnTo>
                      <a:pt x="110" y="31"/>
                    </a:lnTo>
                    <a:lnTo>
                      <a:pt x="109" y="31"/>
                    </a:lnTo>
                    <a:lnTo>
                      <a:pt x="108" y="30"/>
                    </a:lnTo>
                    <a:lnTo>
                      <a:pt x="107" y="30"/>
                    </a:lnTo>
                    <a:lnTo>
                      <a:pt x="106" y="30"/>
                    </a:lnTo>
                    <a:lnTo>
                      <a:pt x="105" y="29"/>
                    </a:lnTo>
                    <a:lnTo>
                      <a:pt x="104" y="29"/>
                    </a:lnTo>
                    <a:lnTo>
                      <a:pt x="103" y="29"/>
                    </a:lnTo>
                    <a:lnTo>
                      <a:pt x="102" y="28"/>
                    </a:lnTo>
                    <a:lnTo>
                      <a:pt x="101" y="28"/>
                    </a:lnTo>
                    <a:lnTo>
                      <a:pt x="100" y="28"/>
                    </a:lnTo>
                    <a:lnTo>
                      <a:pt x="99" y="28"/>
                    </a:lnTo>
                    <a:lnTo>
                      <a:pt x="99" y="27"/>
                    </a:lnTo>
                    <a:lnTo>
                      <a:pt x="98" y="27"/>
                    </a:lnTo>
                    <a:lnTo>
                      <a:pt x="97" y="27"/>
                    </a:lnTo>
                    <a:lnTo>
                      <a:pt x="96" y="26"/>
                    </a:lnTo>
                    <a:lnTo>
                      <a:pt x="95" y="26"/>
                    </a:lnTo>
                    <a:lnTo>
                      <a:pt x="94" y="26"/>
                    </a:lnTo>
                    <a:lnTo>
                      <a:pt x="93" y="26"/>
                    </a:lnTo>
                    <a:lnTo>
                      <a:pt x="93" y="25"/>
                    </a:lnTo>
                    <a:lnTo>
                      <a:pt x="91" y="25"/>
                    </a:lnTo>
                    <a:lnTo>
                      <a:pt x="88" y="25"/>
                    </a:lnTo>
                    <a:lnTo>
                      <a:pt x="86" y="24"/>
                    </a:lnTo>
                    <a:lnTo>
                      <a:pt x="84" y="23"/>
                    </a:lnTo>
                    <a:lnTo>
                      <a:pt x="81" y="22"/>
                    </a:lnTo>
                    <a:lnTo>
                      <a:pt x="79" y="22"/>
                    </a:lnTo>
                    <a:lnTo>
                      <a:pt x="77" y="21"/>
                    </a:lnTo>
                    <a:lnTo>
                      <a:pt x="74" y="20"/>
                    </a:lnTo>
                    <a:lnTo>
                      <a:pt x="71" y="19"/>
                    </a:lnTo>
                    <a:lnTo>
                      <a:pt x="69" y="18"/>
                    </a:lnTo>
                    <a:lnTo>
                      <a:pt x="66" y="18"/>
                    </a:lnTo>
                    <a:lnTo>
                      <a:pt x="63" y="17"/>
                    </a:lnTo>
                    <a:lnTo>
                      <a:pt x="60" y="16"/>
                    </a:lnTo>
                    <a:lnTo>
                      <a:pt x="58" y="15"/>
                    </a:lnTo>
                    <a:lnTo>
                      <a:pt x="55" y="14"/>
                    </a:lnTo>
                    <a:lnTo>
                      <a:pt x="52" y="13"/>
                    </a:lnTo>
                    <a:lnTo>
                      <a:pt x="50" y="12"/>
                    </a:lnTo>
                    <a:lnTo>
                      <a:pt x="48" y="11"/>
                    </a:lnTo>
                    <a:lnTo>
                      <a:pt x="45" y="11"/>
                    </a:lnTo>
                    <a:lnTo>
                      <a:pt x="43" y="10"/>
                    </a:lnTo>
                    <a:lnTo>
                      <a:pt x="40" y="9"/>
                    </a:lnTo>
                    <a:lnTo>
                      <a:pt x="38" y="9"/>
                    </a:lnTo>
                    <a:lnTo>
                      <a:pt x="36" y="8"/>
                    </a:lnTo>
                    <a:lnTo>
                      <a:pt x="34" y="7"/>
                    </a:lnTo>
                    <a:lnTo>
                      <a:pt x="32" y="7"/>
                    </a:lnTo>
                    <a:lnTo>
                      <a:pt x="30" y="7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6" y="6"/>
                    </a:lnTo>
                    <a:lnTo>
                      <a:pt x="25" y="5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21" y="4"/>
                    </a:lnTo>
                    <a:lnTo>
                      <a:pt x="20" y="4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7" y="1"/>
                    </a:lnTo>
                    <a:lnTo>
                      <a:pt x="49" y="1"/>
                    </a:lnTo>
                    <a:lnTo>
                      <a:pt x="50" y="2"/>
                    </a:lnTo>
                    <a:lnTo>
                      <a:pt x="51" y="2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7" y="4"/>
                    </a:lnTo>
                    <a:lnTo>
                      <a:pt x="59" y="5"/>
                    </a:lnTo>
                    <a:lnTo>
                      <a:pt x="60" y="5"/>
                    </a:lnTo>
                    <a:lnTo>
                      <a:pt x="61" y="6"/>
                    </a:lnTo>
                    <a:lnTo>
                      <a:pt x="63" y="7"/>
                    </a:lnTo>
                    <a:lnTo>
                      <a:pt x="64" y="7"/>
                    </a:lnTo>
                    <a:lnTo>
                      <a:pt x="66" y="7"/>
                    </a:lnTo>
                    <a:lnTo>
                      <a:pt x="67" y="8"/>
                    </a:lnTo>
                    <a:lnTo>
                      <a:pt x="68" y="8"/>
                    </a:lnTo>
                    <a:lnTo>
                      <a:pt x="70" y="9"/>
                    </a:lnTo>
                    <a:lnTo>
                      <a:pt x="71" y="9"/>
                    </a:lnTo>
                    <a:lnTo>
                      <a:pt x="73" y="10"/>
                    </a:lnTo>
                    <a:lnTo>
                      <a:pt x="74" y="10"/>
                    </a:lnTo>
                    <a:lnTo>
                      <a:pt x="75" y="11"/>
                    </a:lnTo>
                    <a:lnTo>
                      <a:pt x="77" y="11"/>
                    </a:lnTo>
                    <a:lnTo>
                      <a:pt x="78" y="11"/>
                    </a:lnTo>
                    <a:lnTo>
                      <a:pt x="79" y="12"/>
                    </a:lnTo>
                    <a:lnTo>
                      <a:pt x="81" y="12"/>
                    </a:lnTo>
                    <a:lnTo>
                      <a:pt x="82" y="12"/>
                    </a:lnTo>
                    <a:lnTo>
                      <a:pt x="84" y="12"/>
                    </a:lnTo>
                    <a:lnTo>
                      <a:pt x="85" y="12"/>
                    </a:lnTo>
                    <a:lnTo>
                      <a:pt x="86" y="12"/>
                    </a:lnTo>
                    <a:lnTo>
                      <a:pt x="88" y="12"/>
                    </a:lnTo>
                    <a:lnTo>
                      <a:pt x="89" y="12"/>
                    </a:lnTo>
                    <a:lnTo>
                      <a:pt x="90" y="12"/>
                    </a:lnTo>
                    <a:lnTo>
                      <a:pt x="92" y="11"/>
                    </a:lnTo>
                    <a:lnTo>
                      <a:pt x="93" y="11"/>
                    </a:lnTo>
                    <a:lnTo>
                      <a:pt x="95" y="11"/>
                    </a:lnTo>
                    <a:lnTo>
                      <a:pt x="96" y="11"/>
                    </a:lnTo>
                    <a:lnTo>
                      <a:pt x="98" y="11"/>
                    </a:lnTo>
                    <a:lnTo>
                      <a:pt x="100" y="11"/>
                    </a:lnTo>
                    <a:lnTo>
                      <a:pt x="101" y="11"/>
                    </a:lnTo>
                    <a:lnTo>
                      <a:pt x="103" y="11"/>
                    </a:lnTo>
                    <a:lnTo>
                      <a:pt x="104" y="11"/>
                    </a:lnTo>
                    <a:lnTo>
                      <a:pt x="106" y="10"/>
                    </a:lnTo>
                    <a:lnTo>
                      <a:pt x="107" y="10"/>
                    </a:lnTo>
                    <a:lnTo>
                      <a:pt x="109" y="10"/>
                    </a:lnTo>
                    <a:lnTo>
                      <a:pt x="110" y="10"/>
                    </a:lnTo>
                    <a:lnTo>
                      <a:pt x="112" y="10"/>
                    </a:lnTo>
                    <a:lnTo>
                      <a:pt x="114" y="10"/>
                    </a:lnTo>
                    <a:lnTo>
                      <a:pt x="115" y="10"/>
                    </a:lnTo>
                    <a:lnTo>
                      <a:pt x="117" y="10"/>
                    </a:lnTo>
                    <a:lnTo>
                      <a:pt x="118" y="10"/>
                    </a:lnTo>
                    <a:lnTo>
                      <a:pt x="120" y="11"/>
                    </a:lnTo>
                    <a:lnTo>
                      <a:pt x="121" y="11"/>
                    </a:lnTo>
                    <a:lnTo>
                      <a:pt x="123" y="11"/>
                    </a:lnTo>
                    <a:lnTo>
                      <a:pt x="124" y="11"/>
                    </a:lnTo>
                    <a:lnTo>
                      <a:pt x="125" y="12"/>
                    </a:lnTo>
                    <a:lnTo>
                      <a:pt x="126" y="12"/>
                    </a:lnTo>
                    <a:lnTo>
                      <a:pt x="128" y="13"/>
                    </a:lnTo>
                    <a:lnTo>
                      <a:pt x="128" y="14"/>
                    </a:lnTo>
                    <a:lnTo>
                      <a:pt x="127" y="14"/>
                    </a:lnTo>
                    <a:lnTo>
                      <a:pt x="126" y="14"/>
                    </a:lnTo>
                    <a:lnTo>
                      <a:pt x="125" y="14"/>
                    </a:lnTo>
                    <a:lnTo>
                      <a:pt x="124" y="14"/>
                    </a:lnTo>
                    <a:lnTo>
                      <a:pt x="123" y="14"/>
                    </a:lnTo>
                    <a:lnTo>
                      <a:pt x="123" y="15"/>
                    </a:lnTo>
                    <a:lnTo>
                      <a:pt x="122" y="15"/>
                    </a:lnTo>
                    <a:lnTo>
                      <a:pt x="121" y="15"/>
                    </a:lnTo>
                    <a:lnTo>
                      <a:pt x="120" y="15"/>
                    </a:lnTo>
                    <a:lnTo>
                      <a:pt x="119" y="15"/>
                    </a:lnTo>
                    <a:lnTo>
                      <a:pt x="118" y="15"/>
                    </a:lnTo>
                    <a:lnTo>
                      <a:pt x="117" y="15"/>
                    </a:lnTo>
                    <a:lnTo>
                      <a:pt x="116" y="15"/>
                    </a:lnTo>
                    <a:lnTo>
                      <a:pt x="115" y="15"/>
                    </a:lnTo>
                    <a:lnTo>
                      <a:pt x="114" y="15"/>
                    </a:lnTo>
                    <a:lnTo>
                      <a:pt x="113" y="15"/>
                    </a:lnTo>
                    <a:lnTo>
                      <a:pt x="112" y="15"/>
                    </a:lnTo>
                    <a:lnTo>
                      <a:pt x="111" y="14"/>
                    </a:lnTo>
                    <a:lnTo>
                      <a:pt x="112" y="15"/>
                    </a:lnTo>
                    <a:lnTo>
                      <a:pt x="112" y="16"/>
                    </a:lnTo>
                    <a:lnTo>
                      <a:pt x="113" y="16"/>
                    </a:lnTo>
                    <a:lnTo>
                      <a:pt x="114" y="17"/>
                    </a:lnTo>
                    <a:lnTo>
                      <a:pt x="115" y="18"/>
                    </a:lnTo>
                    <a:lnTo>
                      <a:pt x="116" y="18"/>
                    </a:lnTo>
                    <a:lnTo>
                      <a:pt x="117" y="18"/>
                    </a:lnTo>
                    <a:lnTo>
                      <a:pt x="118" y="19"/>
                    </a:lnTo>
                    <a:lnTo>
                      <a:pt x="119" y="19"/>
                    </a:lnTo>
                    <a:lnTo>
                      <a:pt x="120" y="20"/>
                    </a:lnTo>
                    <a:lnTo>
                      <a:pt x="121" y="20"/>
                    </a:lnTo>
                    <a:lnTo>
                      <a:pt x="122" y="21"/>
                    </a:lnTo>
                    <a:lnTo>
                      <a:pt x="123" y="21"/>
                    </a:lnTo>
                    <a:lnTo>
                      <a:pt x="124" y="21"/>
                    </a:lnTo>
                    <a:lnTo>
                      <a:pt x="124" y="22"/>
                    </a:lnTo>
                    <a:lnTo>
                      <a:pt x="125" y="22"/>
                    </a:lnTo>
                    <a:lnTo>
                      <a:pt x="126" y="22"/>
                    </a:lnTo>
                    <a:lnTo>
                      <a:pt x="126" y="23"/>
                    </a:lnTo>
                    <a:lnTo>
                      <a:pt x="127" y="23"/>
                    </a:lnTo>
                    <a:lnTo>
                      <a:pt x="128" y="24"/>
                    </a:lnTo>
                    <a:lnTo>
                      <a:pt x="129" y="24"/>
                    </a:lnTo>
                    <a:lnTo>
                      <a:pt x="129" y="25"/>
                    </a:lnTo>
                    <a:lnTo>
                      <a:pt x="130" y="25"/>
                    </a:lnTo>
                    <a:lnTo>
                      <a:pt x="130" y="26"/>
                    </a:lnTo>
                    <a:lnTo>
                      <a:pt x="131" y="26"/>
                    </a:lnTo>
                    <a:lnTo>
                      <a:pt x="131" y="27"/>
                    </a:lnTo>
                    <a:lnTo>
                      <a:pt x="130" y="28"/>
                    </a:lnTo>
                    <a:lnTo>
                      <a:pt x="130" y="29"/>
                    </a:lnTo>
                    <a:lnTo>
                      <a:pt x="129" y="29"/>
                    </a:lnTo>
                    <a:lnTo>
                      <a:pt x="129" y="30"/>
                    </a:lnTo>
                    <a:lnTo>
                      <a:pt x="128" y="30"/>
                    </a:lnTo>
                    <a:lnTo>
                      <a:pt x="128" y="31"/>
                    </a:lnTo>
                    <a:lnTo>
                      <a:pt x="127" y="31"/>
                    </a:lnTo>
                    <a:lnTo>
                      <a:pt x="126" y="32"/>
                    </a:lnTo>
                    <a:lnTo>
                      <a:pt x="125" y="32"/>
                    </a:lnTo>
                    <a:lnTo>
                      <a:pt x="124" y="33"/>
                    </a:lnTo>
                    <a:lnTo>
                      <a:pt x="123" y="33"/>
                    </a:lnTo>
                    <a:lnTo>
                      <a:pt x="122" y="34"/>
                    </a:lnTo>
                    <a:lnTo>
                      <a:pt x="121" y="34"/>
                    </a:lnTo>
                    <a:lnTo>
                      <a:pt x="121" y="35"/>
                    </a:lnTo>
                    <a:lnTo>
                      <a:pt x="121" y="36"/>
                    </a:lnTo>
                    <a:lnTo>
                      <a:pt x="121" y="37"/>
                    </a:lnTo>
                  </a:path>
                </a:pathLst>
              </a:custGeom>
              <a:solidFill>
                <a:srgbClr val="A38C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71" name="Freeform 117"/>
              <p:cNvSpPr>
                <a:spLocks noChangeAspect="1"/>
              </p:cNvSpPr>
              <p:nvPr/>
            </p:nvSpPr>
            <p:spPr bwMode="auto">
              <a:xfrm>
                <a:off x="5471" y="1650"/>
                <a:ext cx="331" cy="58"/>
              </a:xfrm>
              <a:custGeom>
                <a:avLst/>
                <a:gdLst>
                  <a:gd name="T0" fmla="*/ 230 w 329"/>
                  <a:gd name="T1" fmla="*/ 4 h 58"/>
                  <a:gd name="T2" fmla="*/ 237 w 329"/>
                  <a:gd name="T3" fmla="*/ 2 h 58"/>
                  <a:gd name="T4" fmla="*/ 243 w 329"/>
                  <a:gd name="T5" fmla="*/ 1 h 58"/>
                  <a:gd name="T6" fmla="*/ 251 w 329"/>
                  <a:gd name="T7" fmla="*/ 2 h 58"/>
                  <a:gd name="T8" fmla="*/ 269 w 329"/>
                  <a:gd name="T9" fmla="*/ 4 h 58"/>
                  <a:gd name="T10" fmla="*/ 296 w 329"/>
                  <a:gd name="T11" fmla="*/ 9 h 58"/>
                  <a:gd name="T12" fmla="*/ 317 w 329"/>
                  <a:gd name="T13" fmla="*/ 16 h 58"/>
                  <a:gd name="T14" fmla="*/ 337 w 329"/>
                  <a:gd name="T15" fmla="*/ 22 h 58"/>
                  <a:gd name="T16" fmla="*/ 345 w 329"/>
                  <a:gd name="T17" fmla="*/ 24 h 58"/>
                  <a:gd name="T18" fmla="*/ 352 w 329"/>
                  <a:gd name="T19" fmla="*/ 27 h 58"/>
                  <a:gd name="T20" fmla="*/ 359 w 329"/>
                  <a:gd name="T21" fmla="*/ 29 h 58"/>
                  <a:gd name="T22" fmla="*/ 367 w 329"/>
                  <a:gd name="T23" fmla="*/ 33 h 58"/>
                  <a:gd name="T24" fmla="*/ 357 w 329"/>
                  <a:gd name="T25" fmla="*/ 34 h 58"/>
                  <a:gd name="T26" fmla="*/ 344 w 329"/>
                  <a:gd name="T27" fmla="*/ 35 h 58"/>
                  <a:gd name="T28" fmla="*/ 329 w 329"/>
                  <a:gd name="T29" fmla="*/ 38 h 58"/>
                  <a:gd name="T30" fmla="*/ 312 w 329"/>
                  <a:gd name="T31" fmla="*/ 40 h 58"/>
                  <a:gd name="T32" fmla="*/ 283 w 329"/>
                  <a:gd name="T33" fmla="*/ 49 h 58"/>
                  <a:gd name="T34" fmla="*/ 246 w 329"/>
                  <a:gd name="T35" fmla="*/ 55 h 58"/>
                  <a:gd name="T36" fmla="*/ 230 w 329"/>
                  <a:gd name="T37" fmla="*/ 57 h 58"/>
                  <a:gd name="T38" fmla="*/ 211 w 329"/>
                  <a:gd name="T39" fmla="*/ 55 h 58"/>
                  <a:gd name="T40" fmla="*/ 191 w 329"/>
                  <a:gd name="T41" fmla="*/ 53 h 58"/>
                  <a:gd name="T42" fmla="*/ 175 w 329"/>
                  <a:gd name="T43" fmla="*/ 54 h 58"/>
                  <a:gd name="T44" fmla="*/ 159 w 329"/>
                  <a:gd name="T45" fmla="*/ 56 h 58"/>
                  <a:gd name="T46" fmla="*/ 139 w 329"/>
                  <a:gd name="T47" fmla="*/ 56 h 58"/>
                  <a:gd name="T48" fmla="*/ 128 w 329"/>
                  <a:gd name="T49" fmla="*/ 55 h 58"/>
                  <a:gd name="T50" fmla="*/ 118 w 329"/>
                  <a:gd name="T51" fmla="*/ 52 h 58"/>
                  <a:gd name="T52" fmla="*/ 104 w 329"/>
                  <a:gd name="T53" fmla="*/ 48 h 58"/>
                  <a:gd name="T54" fmla="*/ 68 w 329"/>
                  <a:gd name="T55" fmla="*/ 47 h 58"/>
                  <a:gd name="T56" fmla="*/ 57 w 329"/>
                  <a:gd name="T57" fmla="*/ 45 h 58"/>
                  <a:gd name="T58" fmla="*/ 45 w 329"/>
                  <a:gd name="T59" fmla="*/ 43 h 58"/>
                  <a:gd name="T60" fmla="*/ 32 w 329"/>
                  <a:gd name="T61" fmla="*/ 42 h 58"/>
                  <a:gd name="T62" fmla="*/ 21 w 329"/>
                  <a:gd name="T63" fmla="*/ 43 h 58"/>
                  <a:gd name="T64" fmla="*/ 18 w 329"/>
                  <a:gd name="T65" fmla="*/ 43 h 58"/>
                  <a:gd name="T66" fmla="*/ 16 w 329"/>
                  <a:gd name="T67" fmla="*/ 42 h 58"/>
                  <a:gd name="T68" fmla="*/ 14 w 329"/>
                  <a:gd name="T69" fmla="*/ 40 h 58"/>
                  <a:gd name="T70" fmla="*/ 11 w 329"/>
                  <a:gd name="T71" fmla="*/ 38 h 58"/>
                  <a:gd name="T72" fmla="*/ 9 w 329"/>
                  <a:gd name="T73" fmla="*/ 37 h 58"/>
                  <a:gd name="T74" fmla="*/ 6 w 329"/>
                  <a:gd name="T75" fmla="*/ 37 h 58"/>
                  <a:gd name="T76" fmla="*/ 3 w 329"/>
                  <a:gd name="T77" fmla="*/ 38 h 58"/>
                  <a:gd name="T78" fmla="*/ 0 w 329"/>
                  <a:gd name="T79" fmla="*/ 38 h 58"/>
                  <a:gd name="T80" fmla="*/ 7 w 329"/>
                  <a:gd name="T81" fmla="*/ 32 h 58"/>
                  <a:gd name="T82" fmla="*/ 15 w 329"/>
                  <a:gd name="T83" fmla="*/ 28 h 58"/>
                  <a:gd name="T84" fmla="*/ 24 w 329"/>
                  <a:gd name="T85" fmla="*/ 26 h 58"/>
                  <a:gd name="T86" fmla="*/ 33 w 329"/>
                  <a:gd name="T87" fmla="*/ 26 h 58"/>
                  <a:gd name="T88" fmla="*/ 34 w 329"/>
                  <a:gd name="T89" fmla="*/ 24 h 58"/>
                  <a:gd name="T90" fmla="*/ 35 w 329"/>
                  <a:gd name="T91" fmla="*/ 22 h 58"/>
                  <a:gd name="T92" fmla="*/ 36 w 329"/>
                  <a:gd name="T93" fmla="*/ 20 h 58"/>
                  <a:gd name="T94" fmla="*/ 39 w 329"/>
                  <a:gd name="T95" fmla="*/ 19 h 58"/>
                  <a:gd name="T96" fmla="*/ 44 w 329"/>
                  <a:gd name="T97" fmla="*/ 19 h 58"/>
                  <a:gd name="T98" fmla="*/ 51 w 329"/>
                  <a:gd name="T99" fmla="*/ 18 h 58"/>
                  <a:gd name="T100" fmla="*/ 61 w 329"/>
                  <a:gd name="T101" fmla="*/ 16 h 58"/>
                  <a:gd name="T102" fmla="*/ 106 w 329"/>
                  <a:gd name="T103" fmla="*/ 12 h 58"/>
                  <a:gd name="T104" fmla="*/ 140 w 329"/>
                  <a:gd name="T105" fmla="*/ 5 h 58"/>
                  <a:gd name="T106" fmla="*/ 175 w 329"/>
                  <a:gd name="T107" fmla="*/ 0 h 58"/>
                  <a:gd name="T108" fmla="*/ 209 w 329"/>
                  <a:gd name="T109" fmla="*/ 0 h 58"/>
                  <a:gd name="T110" fmla="*/ 222 w 329"/>
                  <a:gd name="T111" fmla="*/ 3 h 58"/>
                  <a:gd name="T112" fmla="*/ 224 w 329"/>
                  <a:gd name="T113" fmla="*/ 4 h 5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29"/>
                  <a:gd name="T172" fmla="*/ 0 h 58"/>
                  <a:gd name="T173" fmla="*/ 329 w 329"/>
                  <a:gd name="T174" fmla="*/ 58 h 5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29" h="58">
                    <a:moveTo>
                      <a:pt x="206" y="5"/>
                    </a:moveTo>
                    <a:lnTo>
                      <a:pt x="206" y="5"/>
                    </a:lnTo>
                    <a:lnTo>
                      <a:pt x="207" y="5"/>
                    </a:lnTo>
                    <a:lnTo>
                      <a:pt x="208" y="5"/>
                    </a:lnTo>
                    <a:lnTo>
                      <a:pt x="208" y="4"/>
                    </a:lnTo>
                    <a:lnTo>
                      <a:pt x="209" y="4"/>
                    </a:lnTo>
                    <a:lnTo>
                      <a:pt x="210" y="4"/>
                    </a:lnTo>
                    <a:lnTo>
                      <a:pt x="211" y="4"/>
                    </a:lnTo>
                    <a:lnTo>
                      <a:pt x="212" y="4"/>
                    </a:lnTo>
                    <a:lnTo>
                      <a:pt x="213" y="3"/>
                    </a:lnTo>
                    <a:lnTo>
                      <a:pt x="214" y="3"/>
                    </a:lnTo>
                    <a:lnTo>
                      <a:pt x="215" y="3"/>
                    </a:lnTo>
                    <a:lnTo>
                      <a:pt x="216" y="2"/>
                    </a:lnTo>
                    <a:lnTo>
                      <a:pt x="217" y="2"/>
                    </a:lnTo>
                    <a:lnTo>
                      <a:pt x="218" y="2"/>
                    </a:lnTo>
                    <a:lnTo>
                      <a:pt x="219" y="1"/>
                    </a:lnTo>
                    <a:lnTo>
                      <a:pt x="220" y="1"/>
                    </a:lnTo>
                    <a:lnTo>
                      <a:pt x="221" y="1"/>
                    </a:lnTo>
                    <a:lnTo>
                      <a:pt x="222" y="1"/>
                    </a:lnTo>
                    <a:lnTo>
                      <a:pt x="223" y="1"/>
                    </a:lnTo>
                    <a:lnTo>
                      <a:pt x="224" y="1"/>
                    </a:lnTo>
                    <a:lnTo>
                      <a:pt x="225" y="1"/>
                    </a:lnTo>
                    <a:lnTo>
                      <a:pt x="226" y="1"/>
                    </a:lnTo>
                    <a:lnTo>
                      <a:pt x="227" y="1"/>
                    </a:lnTo>
                    <a:lnTo>
                      <a:pt x="228" y="1"/>
                    </a:lnTo>
                    <a:lnTo>
                      <a:pt x="229" y="2"/>
                    </a:lnTo>
                    <a:lnTo>
                      <a:pt x="230" y="2"/>
                    </a:lnTo>
                    <a:lnTo>
                      <a:pt x="231" y="2"/>
                    </a:lnTo>
                    <a:lnTo>
                      <a:pt x="233" y="2"/>
                    </a:lnTo>
                    <a:lnTo>
                      <a:pt x="234" y="3"/>
                    </a:lnTo>
                    <a:lnTo>
                      <a:pt x="235" y="3"/>
                    </a:lnTo>
                    <a:lnTo>
                      <a:pt x="237" y="3"/>
                    </a:lnTo>
                    <a:lnTo>
                      <a:pt x="238" y="4"/>
                    </a:lnTo>
                    <a:lnTo>
                      <a:pt x="240" y="4"/>
                    </a:lnTo>
                    <a:lnTo>
                      <a:pt x="242" y="5"/>
                    </a:lnTo>
                    <a:lnTo>
                      <a:pt x="244" y="5"/>
                    </a:lnTo>
                    <a:lnTo>
                      <a:pt x="246" y="6"/>
                    </a:lnTo>
                    <a:lnTo>
                      <a:pt x="249" y="7"/>
                    </a:lnTo>
                    <a:lnTo>
                      <a:pt x="251" y="8"/>
                    </a:lnTo>
                    <a:lnTo>
                      <a:pt x="254" y="8"/>
                    </a:lnTo>
                    <a:lnTo>
                      <a:pt x="256" y="9"/>
                    </a:lnTo>
                    <a:lnTo>
                      <a:pt x="259" y="10"/>
                    </a:lnTo>
                    <a:lnTo>
                      <a:pt x="262" y="11"/>
                    </a:lnTo>
                    <a:lnTo>
                      <a:pt x="264" y="12"/>
                    </a:lnTo>
                    <a:lnTo>
                      <a:pt x="267" y="13"/>
                    </a:lnTo>
                    <a:lnTo>
                      <a:pt x="269" y="14"/>
                    </a:lnTo>
                    <a:lnTo>
                      <a:pt x="272" y="15"/>
                    </a:lnTo>
                    <a:lnTo>
                      <a:pt x="275" y="15"/>
                    </a:lnTo>
                    <a:lnTo>
                      <a:pt x="277" y="16"/>
                    </a:lnTo>
                    <a:lnTo>
                      <a:pt x="280" y="17"/>
                    </a:lnTo>
                    <a:lnTo>
                      <a:pt x="283" y="18"/>
                    </a:lnTo>
                    <a:lnTo>
                      <a:pt x="285" y="19"/>
                    </a:lnTo>
                    <a:lnTo>
                      <a:pt x="288" y="20"/>
                    </a:lnTo>
                    <a:lnTo>
                      <a:pt x="290" y="20"/>
                    </a:lnTo>
                    <a:lnTo>
                      <a:pt x="293" y="21"/>
                    </a:lnTo>
                    <a:lnTo>
                      <a:pt x="295" y="22"/>
                    </a:lnTo>
                    <a:lnTo>
                      <a:pt x="297" y="22"/>
                    </a:lnTo>
                    <a:lnTo>
                      <a:pt x="299" y="23"/>
                    </a:lnTo>
                    <a:lnTo>
                      <a:pt x="300" y="23"/>
                    </a:lnTo>
                    <a:lnTo>
                      <a:pt x="301" y="23"/>
                    </a:lnTo>
                    <a:lnTo>
                      <a:pt x="302" y="23"/>
                    </a:lnTo>
                    <a:lnTo>
                      <a:pt x="303" y="24"/>
                    </a:lnTo>
                    <a:lnTo>
                      <a:pt x="304" y="24"/>
                    </a:lnTo>
                    <a:lnTo>
                      <a:pt x="305" y="24"/>
                    </a:lnTo>
                    <a:lnTo>
                      <a:pt x="305" y="25"/>
                    </a:lnTo>
                    <a:lnTo>
                      <a:pt x="306" y="25"/>
                    </a:lnTo>
                    <a:lnTo>
                      <a:pt x="307" y="25"/>
                    </a:lnTo>
                    <a:lnTo>
                      <a:pt x="308" y="25"/>
                    </a:lnTo>
                    <a:lnTo>
                      <a:pt x="309" y="26"/>
                    </a:lnTo>
                    <a:lnTo>
                      <a:pt x="310" y="26"/>
                    </a:lnTo>
                    <a:lnTo>
                      <a:pt x="311" y="26"/>
                    </a:lnTo>
                    <a:lnTo>
                      <a:pt x="312" y="27"/>
                    </a:lnTo>
                    <a:lnTo>
                      <a:pt x="313" y="27"/>
                    </a:lnTo>
                    <a:lnTo>
                      <a:pt x="314" y="28"/>
                    </a:lnTo>
                    <a:lnTo>
                      <a:pt x="315" y="28"/>
                    </a:lnTo>
                    <a:lnTo>
                      <a:pt x="316" y="28"/>
                    </a:lnTo>
                    <a:lnTo>
                      <a:pt x="317" y="29"/>
                    </a:lnTo>
                    <a:lnTo>
                      <a:pt x="318" y="29"/>
                    </a:lnTo>
                    <a:lnTo>
                      <a:pt x="319" y="29"/>
                    </a:lnTo>
                    <a:lnTo>
                      <a:pt x="320" y="30"/>
                    </a:lnTo>
                    <a:lnTo>
                      <a:pt x="321" y="30"/>
                    </a:lnTo>
                    <a:lnTo>
                      <a:pt x="322" y="31"/>
                    </a:lnTo>
                    <a:lnTo>
                      <a:pt x="323" y="31"/>
                    </a:lnTo>
                    <a:lnTo>
                      <a:pt x="324" y="32"/>
                    </a:lnTo>
                    <a:lnTo>
                      <a:pt x="325" y="32"/>
                    </a:lnTo>
                    <a:lnTo>
                      <a:pt x="326" y="33"/>
                    </a:lnTo>
                    <a:lnTo>
                      <a:pt x="327" y="33"/>
                    </a:lnTo>
                    <a:lnTo>
                      <a:pt x="328" y="34"/>
                    </a:lnTo>
                    <a:lnTo>
                      <a:pt x="326" y="34"/>
                    </a:lnTo>
                    <a:lnTo>
                      <a:pt x="325" y="34"/>
                    </a:lnTo>
                    <a:lnTo>
                      <a:pt x="323" y="34"/>
                    </a:lnTo>
                    <a:lnTo>
                      <a:pt x="322" y="34"/>
                    </a:lnTo>
                    <a:lnTo>
                      <a:pt x="320" y="34"/>
                    </a:lnTo>
                    <a:lnTo>
                      <a:pt x="319" y="34"/>
                    </a:lnTo>
                    <a:lnTo>
                      <a:pt x="317" y="34"/>
                    </a:lnTo>
                    <a:lnTo>
                      <a:pt x="316" y="34"/>
                    </a:lnTo>
                    <a:lnTo>
                      <a:pt x="314" y="34"/>
                    </a:lnTo>
                    <a:lnTo>
                      <a:pt x="312" y="34"/>
                    </a:lnTo>
                    <a:lnTo>
                      <a:pt x="311" y="34"/>
                    </a:lnTo>
                    <a:lnTo>
                      <a:pt x="309" y="34"/>
                    </a:lnTo>
                    <a:lnTo>
                      <a:pt x="307" y="34"/>
                    </a:lnTo>
                    <a:lnTo>
                      <a:pt x="306" y="35"/>
                    </a:lnTo>
                    <a:lnTo>
                      <a:pt x="304" y="35"/>
                    </a:lnTo>
                    <a:lnTo>
                      <a:pt x="302" y="35"/>
                    </a:lnTo>
                    <a:lnTo>
                      <a:pt x="300" y="36"/>
                    </a:lnTo>
                    <a:lnTo>
                      <a:pt x="298" y="36"/>
                    </a:lnTo>
                    <a:lnTo>
                      <a:pt x="297" y="36"/>
                    </a:lnTo>
                    <a:lnTo>
                      <a:pt x="295" y="36"/>
                    </a:lnTo>
                    <a:lnTo>
                      <a:pt x="293" y="37"/>
                    </a:lnTo>
                    <a:lnTo>
                      <a:pt x="291" y="37"/>
                    </a:lnTo>
                    <a:lnTo>
                      <a:pt x="289" y="38"/>
                    </a:lnTo>
                    <a:lnTo>
                      <a:pt x="287" y="38"/>
                    </a:lnTo>
                    <a:lnTo>
                      <a:pt x="285" y="38"/>
                    </a:lnTo>
                    <a:lnTo>
                      <a:pt x="283" y="38"/>
                    </a:lnTo>
                    <a:lnTo>
                      <a:pt x="281" y="38"/>
                    </a:lnTo>
                    <a:lnTo>
                      <a:pt x="279" y="39"/>
                    </a:lnTo>
                    <a:lnTo>
                      <a:pt x="276" y="39"/>
                    </a:lnTo>
                    <a:lnTo>
                      <a:pt x="274" y="40"/>
                    </a:lnTo>
                    <a:lnTo>
                      <a:pt x="272" y="40"/>
                    </a:lnTo>
                    <a:lnTo>
                      <a:pt x="270" y="41"/>
                    </a:lnTo>
                    <a:lnTo>
                      <a:pt x="266" y="42"/>
                    </a:lnTo>
                    <a:lnTo>
                      <a:pt x="262" y="43"/>
                    </a:lnTo>
                    <a:lnTo>
                      <a:pt x="258" y="45"/>
                    </a:lnTo>
                    <a:lnTo>
                      <a:pt x="254" y="46"/>
                    </a:lnTo>
                    <a:lnTo>
                      <a:pt x="251" y="47"/>
                    </a:lnTo>
                    <a:lnTo>
                      <a:pt x="248" y="48"/>
                    </a:lnTo>
                    <a:lnTo>
                      <a:pt x="245" y="49"/>
                    </a:lnTo>
                    <a:lnTo>
                      <a:pt x="242" y="50"/>
                    </a:lnTo>
                    <a:lnTo>
                      <a:pt x="239" y="51"/>
                    </a:lnTo>
                    <a:lnTo>
                      <a:pt x="237" y="52"/>
                    </a:lnTo>
                    <a:lnTo>
                      <a:pt x="235" y="52"/>
                    </a:lnTo>
                    <a:lnTo>
                      <a:pt x="232" y="53"/>
                    </a:lnTo>
                    <a:lnTo>
                      <a:pt x="230" y="54"/>
                    </a:lnTo>
                    <a:lnTo>
                      <a:pt x="228" y="54"/>
                    </a:lnTo>
                    <a:lnTo>
                      <a:pt x="226" y="55"/>
                    </a:lnTo>
                    <a:lnTo>
                      <a:pt x="224" y="55"/>
                    </a:lnTo>
                    <a:lnTo>
                      <a:pt x="221" y="56"/>
                    </a:lnTo>
                    <a:lnTo>
                      <a:pt x="219" y="56"/>
                    </a:lnTo>
                    <a:lnTo>
                      <a:pt x="217" y="56"/>
                    </a:lnTo>
                    <a:lnTo>
                      <a:pt x="216" y="56"/>
                    </a:lnTo>
                    <a:lnTo>
                      <a:pt x="214" y="56"/>
                    </a:lnTo>
                    <a:lnTo>
                      <a:pt x="212" y="56"/>
                    </a:lnTo>
                    <a:lnTo>
                      <a:pt x="210" y="57"/>
                    </a:lnTo>
                    <a:lnTo>
                      <a:pt x="208" y="56"/>
                    </a:lnTo>
                    <a:lnTo>
                      <a:pt x="206" y="56"/>
                    </a:lnTo>
                    <a:lnTo>
                      <a:pt x="204" y="56"/>
                    </a:lnTo>
                    <a:lnTo>
                      <a:pt x="201" y="56"/>
                    </a:lnTo>
                    <a:lnTo>
                      <a:pt x="199" y="56"/>
                    </a:lnTo>
                    <a:lnTo>
                      <a:pt x="197" y="56"/>
                    </a:lnTo>
                    <a:lnTo>
                      <a:pt x="194" y="55"/>
                    </a:lnTo>
                    <a:lnTo>
                      <a:pt x="191" y="55"/>
                    </a:lnTo>
                    <a:lnTo>
                      <a:pt x="188" y="54"/>
                    </a:lnTo>
                    <a:lnTo>
                      <a:pt x="185" y="54"/>
                    </a:lnTo>
                    <a:lnTo>
                      <a:pt x="182" y="54"/>
                    </a:lnTo>
                    <a:lnTo>
                      <a:pt x="180" y="53"/>
                    </a:lnTo>
                    <a:lnTo>
                      <a:pt x="178" y="53"/>
                    </a:lnTo>
                    <a:lnTo>
                      <a:pt x="175" y="53"/>
                    </a:lnTo>
                    <a:lnTo>
                      <a:pt x="173" y="53"/>
                    </a:lnTo>
                    <a:lnTo>
                      <a:pt x="171" y="53"/>
                    </a:lnTo>
                    <a:lnTo>
                      <a:pt x="169" y="53"/>
                    </a:lnTo>
                    <a:lnTo>
                      <a:pt x="166" y="53"/>
                    </a:lnTo>
                    <a:lnTo>
                      <a:pt x="164" y="53"/>
                    </a:lnTo>
                    <a:lnTo>
                      <a:pt x="162" y="53"/>
                    </a:lnTo>
                    <a:lnTo>
                      <a:pt x="160" y="54"/>
                    </a:lnTo>
                    <a:lnTo>
                      <a:pt x="158" y="54"/>
                    </a:lnTo>
                    <a:lnTo>
                      <a:pt x="156" y="54"/>
                    </a:lnTo>
                    <a:lnTo>
                      <a:pt x="155" y="54"/>
                    </a:lnTo>
                    <a:lnTo>
                      <a:pt x="153" y="54"/>
                    </a:lnTo>
                    <a:lnTo>
                      <a:pt x="151" y="55"/>
                    </a:lnTo>
                    <a:lnTo>
                      <a:pt x="149" y="55"/>
                    </a:lnTo>
                    <a:lnTo>
                      <a:pt x="147" y="55"/>
                    </a:lnTo>
                    <a:lnTo>
                      <a:pt x="145" y="56"/>
                    </a:lnTo>
                    <a:lnTo>
                      <a:pt x="143" y="56"/>
                    </a:lnTo>
                    <a:lnTo>
                      <a:pt x="141" y="56"/>
                    </a:lnTo>
                    <a:lnTo>
                      <a:pt x="139" y="56"/>
                    </a:lnTo>
                    <a:lnTo>
                      <a:pt x="137" y="56"/>
                    </a:lnTo>
                    <a:lnTo>
                      <a:pt x="134" y="57"/>
                    </a:lnTo>
                    <a:lnTo>
                      <a:pt x="132" y="57"/>
                    </a:lnTo>
                    <a:lnTo>
                      <a:pt x="129" y="57"/>
                    </a:lnTo>
                    <a:lnTo>
                      <a:pt x="127" y="57"/>
                    </a:lnTo>
                    <a:lnTo>
                      <a:pt x="124" y="57"/>
                    </a:lnTo>
                    <a:lnTo>
                      <a:pt x="121" y="57"/>
                    </a:lnTo>
                    <a:lnTo>
                      <a:pt x="119" y="56"/>
                    </a:lnTo>
                    <a:lnTo>
                      <a:pt x="116" y="56"/>
                    </a:lnTo>
                    <a:lnTo>
                      <a:pt x="114" y="56"/>
                    </a:lnTo>
                    <a:lnTo>
                      <a:pt x="113" y="56"/>
                    </a:lnTo>
                    <a:lnTo>
                      <a:pt x="112" y="56"/>
                    </a:lnTo>
                    <a:lnTo>
                      <a:pt x="111" y="56"/>
                    </a:lnTo>
                    <a:lnTo>
                      <a:pt x="110" y="55"/>
                    </a:lnTo>
                    <a:lnTo>
                      <a:pt x="108" y="55"/>
                    </a:lnTo>
                    <a:lnTo>
                      <a:pt x="107" y="54"/>
                    </a:lnTo>
                    <a:lnTo>
                      <a:pt x="106" y="54"/>
                    </a:lnTo>
                    <a:lnTo>
                      <a:pt x="105" y="54"/>
                    </a:lnTo>
                    <a:lnTo>
                      <a:pt x="103" y="53"/>
                    </a:lnTo>
                    <a:lnTo>
                      <a:pt x="102" y="52"/>
                    </a:lnTo>
                    <a:lnTo>
                      <a:pt x="100" y="52"/>
                    </a:lnTo>
                    <a:lnTo>
                      <a:pt x="99" y="52"/>
                    </a:lnTo>
                    <a:lnTo>
                      <a:pt x="98" y="52"/>
                    </a:lnTo>
                    <a:lnTo>
                      <a:pt x="96" y="51"/>
                    </a:lnTo>
                    <a:lnTo>
                      <a:pt x="94" y="50"/>
                    </a:lnTo>
                    <a:lnTo>
                      <a:pt x="93" y="50"/>
                    </a:lnTo>
                    <a:lnTo>
                      <a:pt x="91" y="50"/>
                    </a:lnTo>
                    <a:lnTo>
                      <a:pt x="89" y="49"/>
                    </a:lnTo>
                    <a:lnTo>
                      <a:pt x="88" y="48"/>
                    </a:lnTo>
                    <a:lnTo>
                      <a:pt x="86" y="48"/>
                    </a:lnTo>
                    <a:lnTo>
                      <a:pt x="84" y="48"/>
                    </a:lnTo>
                    <a:lnTo>
                      <a:pt x="82" y="47"/>
                    </a:lnTo>
                    <a:lnTo>
                      <a:pt x="80" y="47"/>
                    </a:lnTo>
                    <a:lnTo>
                      <a:pt x="78" y="47"/>
                    </a:lnTo>
                    <a:lnTo>
                      <a:pt x="76" y="47"/>
                    </a:lnTo>
                    <a:lnTo>
                      <a:pt x="74" y="47"/>
                    </a:lnTo>
                    <a:lnTo>
                      <a:pt x="72" y="47"/>
                    </a:lnTo>
                    <a:lnTo>
                      <a:pt x="70" y="47"/>
                    </a:lnTo>
                    <a:lnTo>
                      <a:pt x="68" y="47"/>
                    </a:lnTo>
                    <a:lnTo>
                      <a:pt x="66" y="47"/>
                    </a:lnTo>
                    <a:lnTo>
                      <a:pt x="65" y="47"/>
                    </a:lnTo>
                    <a:lnTo>
                      <a:pt x="63" y="46"/>
                    </a:lnTo>
                    <a:lnTo>
                      <a:pt x="62" y="46"/>
                    </a:lnTo>
                    <a:lnTo>
                      <a:pt x="61" y="46"/>
                    </a:lnTo>
                    <a:lnTo>
                      <a:pt x="60" y="46"/>
                    </a:lnTo>
                    <a:lnTo>
                      <a:pt x="59" y="46"/>
                    </a:lnTo>
                    <a:lnTo>
                      <a:pt x="57" y="45"/>
                    </a:lnTo>
                    <a:lnTo>
                      <a:pt x="56" y="45"/>
                    </a:lnTo>
                    <a:lnTo>
                      <a:pt x="54" y="45"/>
                    </a:lnTo>
                    <a:lnTo>
                      <a:pt x="53" y="44"/>
                    </a:lnTo>
                    <a:lnTo>
                      <a:pt x="51" y="44"/>
                    </a:lnTo>
                    <a:lnTo>
                      <a:pt x="50" y="44"/>
                    </a:lnTo>
                    <a:lnTo>
                      <a:pt x="48" y="43"/>
                    </a:lnTo>
                    <a:lnTo>
                      <a:pt x="47" y="43"/>
                    </a:lnTo>
                    <a:lnTo>
                      <a:pt x="45" y="43"/>
                    </a:lnTo>
                    <a:lnTo>
                      <a:pt x="43" y="42"/>
                    </a:lnTo>
                    <a:lnTo>
                      <a:pt x="42" y="42"/>
                    </a:lnTo>
                    <a:lnTo>
                      <a:pt x="40" y="42"/>
                    </a:lnTo>
                    <a:lnTo>
                      <a:pt x="39" y="42"/>
                    </a:lnTo>
                    <a:lnTo>
                      <a:pt x="37" y="42"/>
                    </a:lnTo>
                    <a:lnTo>
                      <a:pt x="35" y="42"/>
                    </a:lnTo>
                    <a:lnTo>
                      <a:pt x="34" y="42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29" y="42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5" y="42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20" y="44"/>
                    </a:lnTo>
                    <a:lnTo>
                      <a:pt x="19" y="44"/>
                    </a:lnTo>
                    <a:lnTo>
                      <a:pt x="19" y="43"/>
                    </a:lnTo>
                    <a:lnTo>
                      <a:pt x="18" y="43"/>
                    </a:lnTo>
                    <a:lnTo>
                      <a:pt x="17" y="42"/>
                    </a:lnTo>
                    <a:lnTo>
                      <a:pt x="16" y="42"/>
                    </a:lnTo>
                    <a:lnTo>
                      <a:pt x="15" y="42"/>
                    </a:lnTo>
                    <a:lnTo>
                      <a:pt x="15" y="41"/>
                    </a:lnTo>
                    <a:lnTo>
                      <a:pt x="14" y="40"/>
                    </a:lnTo>
                    <a:lnTo>
                      <a:pt x="13" y="39"/>
                    </a:lnTo>
                    <a:lnTo>
                      <a:pt x="12" y="38"/>
                    </a:lnTo>
                    <a:lnTo>
                      <a:pt x="11" y="38"/>
                    </a:lnTo>
                    <a:lnTo>
                      <a:pt x="10" y="38"/>
                    </a:lnTo>
                    <a:lnTo>
                      <a:pt x="10" y="37"/>
                    </a:lnTo>
                    <a:lnTo>
                      <a:pt x="9" y="37"/>
                    </a:lnTo>
                    <a:lnTo>
                      <a:pt x="8" y="37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5" y="37"/>
                    </a:lnTo>
                    <a:lnTo>
                      <a:pt x="4" y="38"/>
                    </a:lnTo>
                    <a:lnTo>
                      <a:pt x="3" y="38"/>
                    </a:lnTo>
                    <a:lnTo>
                      <a:pt x="2" y="38"/>
                    </a:lnTo>
                    <a:lnTo>
                      <a:pt x="1" y="38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1" y="36"/>
                    </a:lnTo>
                    <a:lnTo>
                      <a:pt x="2" y="35"/>
                    </a:lnTo>
                    <a:lnTo>
                      <a:pt x="3" y="34"/>
                    </a:lnTo>
                    <a:lnTo>
                      <a:pt x="4" y="34"/>
                    </a:lnTo>
                    <a:lnTo>
                      <a:pt x="5" y="33"/>
                    </a:lnTo>
                    <a:lnTo>
                      <a:pt x="6" y="32"/>
                    </a:lnTo>
                    <a:lnTo>
                      <a:pt x="7" y="32"/>
                    </a:lnTo>
                    <a:lnTo>
                      <a:pt x="8" y="31"/>
                    </a:lnTo>
                    <a:lnTo>
                      <a:pt x="9" y="30"/>
                    </a:lnTo>
                    <a:lnTo>
                      <a:pt x="10" y="30"/>
                    </a:lnTo>
                    <a:lnTo>
                      <a:pt x="11" y="29"/>
                    </a:lnTo>
                    <a:lnTo>
                      <a:pt x="12" y="29"/>
                    </a:lnTo>
                    <a:lnTo>
                      <a:pt x="13" y="29"/>
                    </a:lnTo>
                    <a:lnTo>
                      <a:pt x="14" y="28"/>
                    </a:lnTo>
                    <a:lnTo>
                      <a:pt x="15" y="28"/>
                    </a:lnTo>
                    <a:lnTo>
                      <a:pt x="17" y="28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20" y="27"/>
                    </a:lnTo>
                    <a:lnTo>
                      <a:pt x="21" y="26"/>
                    </a:lnTo>
                    <a:lnTo>
                      <a:pt x="22" y="26"/>
                    </a:lnTo>
                    <a:lnTo>
                      <a:pt x="23" y="26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27" y="26"/>
                    </a:lnTo>
                    <a:lnTo>
                      <a:pt x="28" y="26"/>
                    </a:lnTo>
                    <a:lnTo>
                      <a:pt x="29" y="26"/>
                    </a:lnTo>
                    <a:lnTo>
                      <a:pt x="30" y="25"/>
                    </a:lnTo>
                    <a:lnTo>
                      <a:pt x="31" y="25"/>
                    </a:lnTo>
                    <a:lnTo>
                      <a:pt x="32" y="26"/>
                    </a:lnTo>
                    <a:lnTo>
                      <a:pt x="33" y="26"/>
                    </a:lnTo>
                    <a:lnTo>
                      <a:pt x="33" y="25"/>
                    </a:lnTo>
                    <a:lnTo>
                      <a:pt x="34" y="25"/>
                    </a:lnTo>
                    <a:lnTo>
                      <a:pt x="34" y="24"/>
                    </a:lnTo>
                    <a:lnTo>
                      <a:pt x="34" y="23"/>
                    </a:lnTo>
                    <a:lnTo>
                      <a:pt x="35" y="23"/>
                    </a:lnTo>
                    <a:lnTo>
                      <a:pt x="35" y="22"/>
                    </a:lnTo>
                    <a:lnTo>
                      <a:pt x="35" y="21"/>
                    </a:lnTo>
                    <a:lnTo>
                      <a:pt x="36" y="21"/>
                    </a:lnTo>
                    <a:lnTo>
                      <a:pt x="36" y="20"/>
                    </a:lnTo>
                    <a:lnTo>
                      <a:pt x="37" y="19"/>
                    </a:lnTo>
                    <a:lnTo>
                      <a:pt x="38" y="19"/>
                    </a:lnTo>
                    <a:lnTo>
                      <a:pt x="39" y="19"/>
                    </a:lnTo>
                    <a:lnTo>
                      <a:pt x="40" y="19"/>
                    </a:lnTo>
                    <a:lnTo>
                      <a:pt x="41" y="19"/>
                    </a:lnTo>
                    <a:lnTo>
                      <a:pt x="42" y="19"/>
                    </a:lnTo>
                    <a:lnTo>
                      <a:pt x="43" y="19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5" y="18"/>
                    </a:lnTo>
                    <a:lnTo>
                      <a:pt x="46" y="18"/>
                    </a:lnTo>
                    <a:lnTo>
                      <a:pt x="47" y="18"/>
                    </a:lnTo>
                    <a:lnTo>
                      <a:pt x="48" y="18"/>
                    </a:lnTo>
                    <a:lnTo>
                      <a:pt x="49" y="18"/>
                    </a:lnTo>
                    <a:lnTo>
                      <a:pt x="50" y="18"/>
                    </a:lnTo>
                    <a:lnTo>
                      <a:pt x="51" y="18"/>
                    </a:lnTo>
                    <a:lnTo>
                      <a:pt x="52" y="17"/>
                    </a:lnTo>
                    <a:lnTo>
                      <a:pt x="53" y="17"/>
                    </a:lnTo>
                    <a:lnTo>
                      <a:pt x="54" y="17"/>
                    </a:lnTo>
                    <a:lnTo>
                      <a:pt x="55" y="17"/>
                    </a:lnTo>
                    <a:lnTo>
                      <a:pt x="57" y="16"/>
                    </a:lnTo>
                    <a:lnTo>
                      <a:pt x="58" y="16"/>
                    </a:lnTo>
                    <a:lnTo>
                      <a:pt x="59" y="16"/>
                    </a:lnTo>
                    <a:lnTo>
                      <a:pt x="61" y="16"/>
                    </a:lnTo>
                    <a:lnTo>
                      <a:pt x="63" y="16"/>
                    </a:lnTo>
                    <a:lnTo>
                      <a:pt x="64" y="16"/>
                    </a:lnTo>
                    <a:lnTo>
                      <a:pt x="66" y="15"/>
                    </a:lnTo>
                    <a:lnTo>
                      <a:pt x="70" y="15"/>
                    </a:lnTo>
                    <a:lnTo>
                      <a:pt x="74" y="14"/>
                    </a:lnTo>
                    <a:lnTo>
                      <a:pt x="78" y="14"/>
                    </a:lnTo>
                    <a:lnTo>
                      <a:pt x="82" y="13"/>
                    </a:lnTo>
                    <a:lnTo>
                      <a:pt x="86" y="12"/>
                    </a:lnTo>
                    <a:lnTo>
                      <a:pt x="89" y="11"/>
                    </a:lnTo>
                    <a:lnTo>
                      <a:pt x="94" y="10"/>
                    </a:lnTo>
                    <a:lnTo>
                      <a:pt x="98" y="9"/>
                    </a:lnTo>
                    <a:lnTo>
                      <a:pt x="102" y="9"/>
                    </a:lnTo>
                    <a:lnTo>
                      <a:pt x="107" y="8"/>
                    </a:lnTo>
                    <a:lnTo>
                      <a:pt x="111" y="7"/>
                    </a:lnTo>
                    <a:lnTo>
                      <a:pt x="116" y="6"/>
                    </a:lnTo>
                    <a:lnTo>
                      <a:pt x="120" y="5"/>
                    </a:lnTo>
                    <a:lnTo>
                      <a:pt x="124" y="4"/>
                    </a:lnTo>
                    <a:lnTo>
                      <a:pt x="129" y="4"/>
                    </a:lnTo>
                    <a:lnTo>
                      <a:pt x="133" y="3"/>
                    </a:lnTo>
                    <a:lnTo>
                      <a:pt x="138" y="2"/>
                    </a:lnTo>
                    <a:lnTo>
                      <a:pt x="142" y="2"/>
                    </a:lnTo>
                    <a:lnTo>
                      <a:pt x="147" y="1"/>
                    </a:lnTo>
                    <a:lnTo>
                      <a:pt x="151" y="1"/>
                    </a:lnTo>
                    <a:lnTo>
                      <a:pt x="155" y="0"/>
                    </a:lnTo>
                    <a:lnTo>
                      <a:pt x="159" y="0"/>
                    </a:lnTo>
                    <a:lnTo>
                      <a:pt x="164" y="0"/>
                    </a:lnTo>
                    <a:lnTo>
                      <a:pt x="168" y="0"/>
                    </a:lnTo>
                    <a:lnTo>
                      <a:pt x="173" y="0"/>
                    </a:lnTo>
                    <a:lnTo>
                      <a:pt x="177" y="0"/>
                    </a:lnTo>
                    <a:lnTo>
                      <a:pt x="181" y="0"/>
                    </a:lnTo>
                    <a:lnTo>
                      <a:pt x="185" y="0"/>
                    </a:lnTo>
                    <a:lnTo>
                      <a:pt x="189" y="0"/>
                    </a:lnTo>
                    <a:lnTo>
                      <a:pt x="193" y="1"/>
                    </a:lnTo>
                    <a:lnTo>
                      <a:pt x="197" y="2"/>
                    </a:lnTo>
                    <a:lnTo>
                      <a:pt x="201" y="3"/>
                    </a:lnTo>
                    <a:lnTo>
                      <a:pt x="202" y="3"/>
                    </a:lnTo>
                    <a:lnTo>
                      <a:pt x="203" y="4"/>
                    </a:lnTo>
                    <a:lnTo>
                      <a:pt x="204" y="4"/>
                    </a:lnTo>
                    <a:lnTo>
                      <a:pt x="205" y="4"/>
                    </a:lnTo>
                    <a:lnTo>
                      <a:pt x="205" y="5"/>
                    </a:lnTo>
                    <a:lnTo>
                      <a:pt x="206" y="5"/>
                    </a:lnTo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72" name="Freeform 118"/>
              <p:cNvSpPr>
                <a:spLocks noChangeAspect="1"/>
              </p:cNvSpPr>
              <p:nvPr/>
            </p:nvSpPr>
            <p:spPr bwMode="auto">
              <a:xfrm>
                <a:off x="5633" y="1873"/>
                <a:ext cx="18" cy="24"/>
              </a:xfrm>
              <a:custGeom>
                <a:avLst/>
                <a:gdLst>
                  <a:gd name="T0" fmla="*/ 2 w 18"/>
                  <a:gd name="T1" fmla="*/ 0 h 24"/>
                  <a:gd name="T2" fmla="*/ 1 w 18"/>
                  <a:gd name="T3" fmla="*/ 1 h 24"/>
                  <a:gd name="T4" fmla="*/ 0 w 18"/>
                  <a:gd name="T5" fmla="*/ 2 h 24"/>
                  <a:gd name="T6" fmla="*/ 0 w 18"/>
                  <a:gd name="T7" fmla="*/ 4 h 24"/>
                  <a:gd name="T8" fmla="*/ 0 w 18"/>
                  <a:gd name="T9" fmla="*/ 5 h 24"/>
                  <a:gd name="T10" fmla="*/ 0 w 18"/>
                  <a:gd name="T11" fmla="*/ 7 h 24"/>
                  <a:gd name="T12" fmla="*/ 0 w 18"/>
                  <a:gd name="T13" fmla="*/ 9 h 24"/>
                  <a:gd name="T14" fmla="*/ 0 w 18"/>
                  <a:gd name="T15" fmla="*/ 12 h 24"/>
                  <a:gd name="T16" fmla="*/ 1 w 18"/>
                  <a:gd name="T17" fmla="*/ 13 h 24"/>
                  <a:gd name="T18" fmla="*/ 2 w 18"/>
                  <a:gd name="T19" fmla="*/ 16 h 24"/>
                  <a:gd name="T20" fmla="*/ 3 w 18"/>
                  <a:gd name="T21" fmla="*/ 18 h 24"/>
                  <a:gd name="T22" fmla="*/ 5 w 18"/>
                  <a:gd name="T23" fmla="*/ 19 h 24"/>
                  <a:gd name="T24" fmla="*/ 6 w 18"/>
                  <a:gd name="T25" fmla="*/ 21 h 24"/>
                  <a:gd name="T26" fmla="*/ 8 w 18"/>
                  <a:gd name="T27" fmla="*/ 22 h 24"/>
                  <a:gd name="T28" fmla="*/ 10 w 18"/>
                  <a:gd name="T29" fmla="*/ 23 h 24"/>
                  <a:gd name="T30" fmla="*/ 11 w 18"/>
                  <a:gd name="T31" fmla="*/ 23 h 24"/>
                  <a:gd name="T32" fmla="*/ 14 w 18"/>
                  <a:gd name="T33" fmla="*/ 22 h 24"/>
                  <a:gd name="T34" fmla="*/ 15 w 18"/>
                  <a:gd name="T35" fmla="*/ 22 h 24"/>
                  <a:gd name="T36" fmla="*/ 16 w 18"/>
                  <a:gd name="T37" fmla="*/ 20 h 24"/>
                  <a:gd name="T38" fmla="*/ 17 w 18"/>
                  <a:gd name="T39" fmla="*/ 19 h 24"/>
                  <a:gd name="T40" fmla="*/ 17 w 18"/>
                  <a:gd name="T41" fmla="*/ 17 h 24"/>
                  <a:gd name="T42" fmla="*/ 17 w 18"/>
                  <a:gd name="T43" fmla="*/ 15 h 24"/>
                  <a:gd name="T44" fmla="*/ 17 w 18"/>
                  <a:gd name="T45" fmla="*/ 13 h 24"/>
                  <a:gd name="T46" fmla="*/ 15 w 18"/>
                  <a:gd name="T47" fmla="*/ 11 h 24"/>
                  <a:gd name="T48" fmla="*/ 15 w 18"/>
                  <a:gd name="T49" fmla="*/ 9 h 24"/>
                  <a:gd name="T50" fmla="*/ 14 w 18"/>
                  <a:gd name="T51" fmla="*/ 6 h 24"/>
                  <a:gd name="T52" fmla="*/ 13 w 18"/>
                  <a:gd name="T53" fmla="*/ 4 h 24"/>
                  <a:gd name="T54" fmla="*/ 11 w 18"/>
                  <a:gd name="T55" fmla="*/ 3 h 24"/>
                  <a:gd name="T56" fmla="*/ 10 w 18"/>
                  <a:gd name="T57" fmla="*/ 1 h 24"/>
                  <a:gd name="T58" fmla="*/ 8 w 18"/>
                  <a:gd name="T59" fmla="*/ 0 h 24"/>
                  <a:gd name="T60" fmla="*/ 6 w 18"/>
                  <a:gd name="T61" fmla="*/ 0 h 24"/>
                  <a:gd name="T62" fmla="*/ 5 w 18"/>
                  <a:gd name="T63" fmla="*/ 0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"/>
                  <a:gd name="T97" fmla="*/ 0 h 24"/>
                  <a:gd name="T98" fmla="*/ 18 w 18"/>
                  <a:gd name="T99" fmla="*/ 24 h 2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" h="24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2" y="16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8"/>
                    </a:lnTo>
                    <a:lnTo>
                      <a:pt x="5" y="19"/>
                    </a:lnTo>
                    <a:lnTo>
                      <a:pt x="5" y="20"/>
                    </a:lnTo>
                    <a:lnTo>
                      <a:pt x="6" y="21"/>
                    </a:lnTo>
                    <a:lnTo>
                      <a:pt x="7" y="21"/>
                    </a:lnTo>
                    <a:lnTo>
                      <a:pt x="8" y="22"/>
                    </a:lnTo>
                    <a:lnTo>
                      <a:pt x="10" y="23"/>
                    </a:lnTo>
                    <a:lnTo>
                      <a:pt x="11" y="23"/>
                    </a:lnTo>
                    <a:lnTo>
                      <a:pt x="13" y="23"/>
                    </a:lnTo>
                    <a:lnTo>
                      <a:pt x="14" y="22"/>
                    </a:lnTo>
                    <a:lnTo>
                      <a:pt x="15" y="22"/>
                    </a:lnTo>
                    <a:lnTo>
                      <a:pt x="15" y="21"/>
                    </a:lnTo>
                    <a:lnTo>
                      <a:pt x="16" y="20"/>
                    </a:lnTo>
                    <a:lnTo>
                      <a:pt x="17" y="19"/>
                    </a:lnTo>
                    <a:lnTo>
                      <a:pt x="17" y="18"/>
                    </a:lnTo>
                    <a:lnTo>
                      <a:pt x="17" y="17"/>
                    </a:lnTo>
                    <a:lnTo>
                      <a:pt x="17" y="16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7" y="13"/>
                    </a:lnTo>
                    <a:lnTo>
                      <a:pt x="16" y="12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4" y="8"/>
                    </a:lnTo>
                    <a:lnTo>
                      <a:pt x="14" y="6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E3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1656" name="Rectangle 119"/>
            <p:cNvSpPr>
              <a:spLocks noChangeAspect="1" noChangeArrowheads="1"/>
            </p:cNvSpPr>
            <p:nvPr/>
          </p:nvSpPr>
          <p:spPr bwMode="auto">
            <a:xfrm>
              <a:off x="2288823" y="5295901"/>
              <a:ext cx="2689578" cy="206375"/>
            </a:xfrm>
            <a:prstGeom prst="rect">
              <a:avLst/>
            </a:prstGeom>
            <a:gradFill rotWithShape="1">
              <a:gsLst>
                <a:gs pos="0">
                  <a:srgbClr val="996633"/>
                </a:gs>
                <a:gs pos="100000">
                  <a:srgbClr val="00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Comic Sans MS" charset="0"/>
                </a:rPr>
                <a:t>Ground Water</a:t>
              </a:r>
            </a:p>
          </p:txBody>
        </p:sp>
        <p:sp>
          <p:nvSpPr>
            <p:cNvPr id="111657" name="AutoShape 120"/>
            <p:cNvSpPr>
              <a:spLocks noChangeAspect="1" noChangeArrowheads="1"/>
            </p:cNvSpPr>
            <p:nvPr/>
          </p:nvSpPr>
          <p:spPr bwMode="auto">
            <a:xfrm rot="9003559">
              <a:off x="4769556" y="4367214"/>
              <a:ext cx="1871133" cy="915987"/>
            </a:xfrm>
            <a:prstGeom prst="rightArrow">
              <a:avLst>
                <a:gd name="adj1" fmla="val 50000"/>
                <a:gd name="adj2" fmla="val 57452"/>
              </a:avLst>
            </a:prstGeom>
            <a:solidFill>
              <a:srgbClr val="000099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FF"/>
              </a:extrusionClr>
            </a:sp3d>
          </p:spPr>
          <p:txBody>
            <a:bodyPr rot="10800000" wrap="none" anchor="ctr">
              <a:flatTx/>
            </a:bodyPr>
            <a:lstStyle/>
            <a:p>
              <a:pPr algn="ctr"/>
              <a:endParaRPr lang="en-US">
                <a:latin typeface="Times" charset="0"/>
              </a:endParaRPr>
            </a:p>
          </p:txBody>
        </p:sp>
        <p:sp>
          <p:nvSpPr>
            <p:cNvPr id="111658" name="Rectangle 121"/>
            <p:cNvSpPr>
              <a:spLocks noChangeAspect="1" noChangeArrowheads="1"/>
            </p:cNvSpPr>
            <p:nvPr/>
          </p:nvSpPr>
          <p:spPr bwMode="auto">
            <a:xfrm rot="-1726299">
              <a:off x="5452339" y="4912476"/>
              <a:ext cx="1535678" cy="36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b="1">
                  <a:latin typeface="Comic Sans MS" charset="0"/>
                </a:rPr>
                <a:t>Water Body</a:t>
              </a:r>
            </a:p>
          </p:txBody>
        </p:sp>
        <p:sp>
          <p:nvSpPr>
            <p:cNvPr id="111659" name="AutoShape 122"/>
            <p:cNvSpPr>
              <a:spLocks noChangeAspect="1" noChangeArrowheads="1"/>
            </p:cNvSpPr>
            <p:nvPr/>
          </p:nvSpPr>
          <p:spPr bwMode="auto">
            <a:xfrm>
              <a:off x="2545644" y="4600576"/>
              <a:ext cx="73378" cy="568325"/>
            </a:xfrm>
            <a:prstGeom prst="downArrow">
              <a:avLst>
                <a:gd name="adj1" fmla="val 50000"/>
                <a:gd name="adj2" fmla="val 344266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11660" name="AutoShape 123"/>
            <p:cNvSpPr>
              <a:spLocks noChangeAspect="1" noChangeArrowheads="1"/>
            </p:cNvSpPr>
            <p:nvPr/>
          </p:nvSpPr>
          <p:spPr bwMode="auto">
            <a:xfrm>
              <a:off x="2899834" y="4600576"/>
              <a:ext cx="74788" cy="568325"/>
            </a:xfrm>
            <a:prstGeom prst="downArrow">
              <a:avLst>
                <a:gd name="adj1" fmla="val 50000"/>
                <a:gd name="adj2" fmla="val 337775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625789" name="Rectangle 125"/>
          <p:cNvSpPr>
            <a:spLocks noChangeArrowheads="1"/>
          </p:cNvSpPr>
          <p:nvPr/>
        </p:nvSpPr>
        <p:spPr bwMode="auto">
          <a:xfrm>
            <a:off x="228600" y="3387725"/>
            <a:ext cx="1912938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n"/>
              <a:defRPr/>
            </a:pPr>
            <a:r>
              <a: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Soil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n"/>
              <a:defRPr/>
            </a:pPr>
            <a:r>
              <a: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Fertilizer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n"/>
              <a:defRPr/>
            </a:pPr>
            <a:r>
              <a: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Manure</a:t>
            </a:r>
          </a:p>
        </p:txBody>
      </p:sp>
      <p:sp>
        <p:nvSpPr>
          <p:cNvPr id="625790" name="Rectangle 126"/>
          <p:cNvSpPr>
            <a:spLocks noChangeArrowheads="1"/>
          </p:cNvSpPr>
          <p:nvPr/>
        </p:nvSpPr>
        <p:spPr bwMode="auto">
          <a:xfrm>
            <a:off x="6553200" y="3311525"/>
            <a:ext cx="2514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n"/>
              <a:defRPr/>
            </a:pPr>
            <a:r>
              <a: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Erosion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n"/>
              <a:defRPr/>
            </a:pPr>
            <a:r>
              <a: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Runoff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n"/>
              <a:defRPr/>
            </a:pPr>
            <a:r>
              <a: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Leaching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Char char="n"/>
              <a:defRPr/>
            </a:pPr>
            <a:r>
              <a: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Volatilization</a:t>
            </a:r>
          </a:p>
        </p:txBody>
      </p:sp>
      <p:sp>
        <p:nvSpPr>
          <p:cNvPr id="111620" name="Oval 6"/>
          <p:cNvSpPr>
            <a:spLocks noChangeAspect="1" noChangeArrowheads="1"/>
          </p:cNvSpPr>
          <p:nvPr/>
        </p:nvSpPr>
        <p:spPr bwMode="auto">
          <a:xfrm>
            <a:off x="942975" y="1779588"/>
            <a:ext cx="1243013" cy="782637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Calibri" charset="0"/>
            </a:endParaRPr>
          </a:p>
        </p:txBody>
      </p:sp>
      <p:sp>
        <p:nvSpPr>
          <p:cNvPr id="111621" name="Oval 7"/>
          <p:cNvSpPr>
            <a:spLocks noChangeAspect="1" noChangeArrowheads="1"/>
          </p:cNvSpPr>
          <p:nvPr/>
        </p:nvSpPr>
        <p:spPr bwMode="auto">
          <a:xfrm>
            <a:off x="58738" y="1779588"/>
            <a:ext cx="1241425" cy="784225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 b="1">
              <a:latin typeface="Times" charset="0"/>
            </a:endParaRPr>
          </a:p>
        </p:txBody>
      </p:sp>
      <p:sp>
        <p:nvSpPr>
          <p:cNvPr id="111622" name="Oval 8"/>
          <p:cNvSpPr>
            <a:spLocks noChangeAspect="1" noChangeArrowheads="1"/>
          </p:cNvSpPr>
          <p:nvPr/>
        </p:nvSpPr>
        <p:spPr bwMode="auto">
          <a:xfrm>
            <a:off x="944563" y="1770063"/>
            <a:ext cx="1241425" cy="7842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>
              <a:latin typeface="Calibri" charset="0"/>
            </a:endParaRPr>
          </a:p>
        </p:txBody>
      </p:sp>
      <p:sp>
        <p:nvSpPr>
          <p:cNvPr id="111623" name="Text Box 9"/>
          <p:cNvSpPr txBox="1">
            <a:spLocks noChangeAspect="1" noChangeArrowheads="1"/>
          </p:cNvSpPr>
          <p:nvPr/>
        </p:nvSpPr>
        <p:spPr bwMode="auto">
          <a:xfrm>
            <a:off x="161925" y="1839913"/>
            <a:ext cx="7604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chemeClr val="bg2"/>
                </a:solidFill>
                <a:latin typeface="Calibri" charset="0"/>
              </a:rPr>
              <a:t>High</a:t>
            </a:r>
          </a:p>
          <a:p>
            <a:pPr algn="ctr" eaLnBrk="1" hangingPunct="1"/>
            <a:r>
              <a:rPr lang="en-US" sz="1600" b="1">
                <a:solidFill>
                  <a:schemeClr val="bg2"/>
                </a:solidFill>
                <a:latin typeface="Calibri" charset="0"/>
              </a:rPr>
              <a:t>Source</a:t>
            </a:r>
          </a:p>
        </p:txBody>
      </p:sp>
      <p:sp>
        <p:nvSpPr>
          <p:cNvPr id="111624" name="Text Box 10"/>
          <p:cNvSpPr txBox="1">
            <a:spLocks noChangeAspect="1" noChangeArrowheads="1"/>
          </p:cNvSpPr>
          <p:nvPr/>
        </p:nvSpPr>
        <p:spPr bwMode="auto">
          <a:xfrm>
            <a:off x="1241425" y="1811338"/>
            <a:ext cx="1003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>
                <a:solidFill>
                  <a:schemeClr val="bg2"/>
                </a:solidFill>
                <a:latin typeface="Calibri" charset="0"/>
              </a:rPr>
              <a:t>High</a:t>
            </a:r>
          </a:p>
          <a:p>
            <a:pPr algn="ctr" eaLnBrk="1" hangingPunct="1"/>
            <a:r>
              <a:rPr lang="en-US" sz="1600" b="1">
                <a:solidFill>
                  <a:schemeClr val="bg2"/>
                </a:solidFill>
                <a:latin typeface="Calibri" charset="0"/>
              </a:rPr>
              <a:t>Transport</a:t>
            </a:r>
          </a:p>
        </p:txBody>
      </p:sp>
      <p:sp>
        <p:nvSpPr>
          <p:cNvPr id="111625" name="Rectangle 11"/>
          <p:cNvSpPr>
            <a:spLocks noChangeAspect="1" noChangeArrowheads="1"/>
          </p:cNvSpPr>
          <p:nvPr/>
        </p:nvSpPr>
        <p:spPr bwMode="auto">
          <a:xfrm>
            <a:off x="152400" y="1069975"/>
            <a:ext cx="2671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charset="0"/>
              </a:rPr>
              <a:t>Critical Source Area</a:t>
            </a:r>
          </a:p>
        </p:txBody>
      </p:sp>
      <p:sp>
        <p:nvSpPr>
          <p:cNvPr id="111626" name="Oval 12"/>
          <p:cNvSpPr>
            <a:spLocks noChangeAspect="1" noChangeArrowheads="1"/>
          </p:cNvSpPr>
          <p:nvPr/>
        </p:nvSpPr>
        <p:spPr bwMode="auto">
          <a:xfrm>
            <a:off x="925513" y="1892300"/>
            <a:ext cx="376237" cy="552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>
              <a:latin typeface="Calibri" charset="0"/>
            </a:endParaRPr>
          </a:p>
        </p:txBody>
      </p:sp>
      <p:sp>
        <p:nvSpPr>
          <p:cNvPr id="111627" name="Line 13"/>
          <p:cNvSpPr>
            <a:spLocks noChangeAspect="1" noChangeShapeType="1"/>
          </p:cNvSpPr>
          <p:nvPr/>
        </p:nvSpPr>
        <p:spPr bwMode="auto">
          <a:xfrm flipH="1">
            <a:off x="1130300" y="1552575"/>
            <a:ext cx="265113" cy="5873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9" name="Rectangle 4"/>
          <p:cNvSpPr txBox="1">
            <a:spLocks noChangeArrowheads="1"/>
          </p:cNvSpPr>
          <p:nvPr/>
        </p:nvSpPr>
        <p:spPr bwMode="auto">
          <a:xfrm>
            <a:off x="3371025" y="836827"/>
            <a:ext cx="53006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700" dirty="0">
                <a:solidFill>
                  <a:srgbClr val="800000"/>
                </a:solidFill>
                <a:latin typeface="Calibri" charset="0"/>
              </a:rPr>
              <a:t>Proper placement of the nutrient source can limit risk of transport.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700" dirty="0">
                <a:solidFill>
                  <a:srgbClr val="800000"/>
                </a:solidFill>
                <a:latin typeface="Calibri" charset="0"/>
              </a:rPr>
              <a:t>Work to keep nutrients where you place them!</a:t>
            </a:r>
            <a:endParaRPr lang="en-US" dirty="0">
              <a:solidFill>
                <a:srgbClr val="800000"/>
              </a:solidFill>
              <a:latin typeface="Calibri" charset="0"/>
            </a:endParaRPr>
          </a:p>
        </p:txBody>
      </p:sp>
      <p:sp>
        <p:nvSpPr>
          <p:cNvPr id="132" name="Rectangle 4"/>
          <p:cNvSpPr txBox="1">
            <a:spLocks noChangeArrowheads="1"/>
          </p:cNvSpPr>
          <p:nvPr/>
        </p:nvSpPr>
        <p:spPr bwMode="auto">
          <a:xfrm>
            <a:off x="304800" y="7581"/>
            <a:ext cx="8229600" cy="83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i="1" dirty="0">
                <a:solidFill>
                  <a:srgbClr val="0000FF"/>
                </a:solidFill>
                <a:ea typeface="+mj-ea"/>
                <a:cs typeface="+mj-cs"/>
              </a:rPr>
              <a:t>6.  Placement is Important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CF7375-387C-A74C-BF99-836C11B39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26045" y="6485294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Robb Meinen - Penn State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ke-erie-phosphorus-task-force-results-15-7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920" y="2209573"/>
            <a:ext cx="4413080" cy="34105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017" y="5772733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Often when you correct one environmental issue a tradeoff occurs elsewhere.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03978D-C085-0F44-8A2E-6F4548D72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581"/>
            <a:ext cx="9144000" cy="116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i="1" dirty="0">
                <a:solidFill>
                  <a:srgbClr val="0000FF"/>
                </a:solidFill>
                <a:ea typeface="+mj-ea"/>
                <a:cs typeface="+mj-cs"/>
              </a:rPr>
              <a:t>7. Dissolved P is necessary but...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i="1" dirty="0">
                <a:solidFill>
                  <a:srgbClr val="0000FF"/>
                </a:solidFill>
                <a:ea typeface="+mj-ea"/>
                <a:cs typeface="+mj-cs"/>
              </a:rPr>
              <a:t>	understanding &amp; management are necessary too</a:t>
            </a: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EA07D9AB-1686-494E-B888-1EF89D187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" y="1524000"/>
            <a:ext cx="472379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7" name="Group 5">
            <a:extLst>
              <a:ext uri="{FF2B5EF4-FFF2-40B4-BE49-F238E27FC236}">
                <a16:creationId xmlns:a16="http://schemas.microsoft.com/office/drawing/2014/main" id="{3EA50D1D-EAF9-904E-B250-71A704DDBC22}"/>
              </a:ext>
            </a:extLst>
          </p:cNvPr>
          <p:cNvGrpSpPr>
            <a:grpSpLocks/>
          </p:cNvGrpSpPr>
          <p:nvPr/>
        </p:nvGrpSpPr>
        <p:grpSpPr bwMode="auto">
          <a:xfrm>
            <a:off x="603080" y="2285999"/>
            <a:ext cx="3968919" cy="1429333"/>
            <a:chOff x="1583139" y="982640"/>
            <a:chExt cx="6714700" cy="3138984"/>
          </a:xfrm>
          <a:noFill/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BA24DD8-11D5-6F49-84B0-18CDCBDC4D19}"/>
                </a:ext>
              </a:extLst>
            </p:cNvPr>
            <p:cNvSpPr/>
            <p:nvPr/>
          </p:nvSpPr>
          <p:spPr bwMode="auto">
            <a:xfrm>
              <a:off x="1583139" y="982640"/>
              <a:ext cx="6483593" cy="3138984"/>
            </a:xfrm>
            <a:custGeom>
              <a:avLst/>
              <a:gdLst>
                <a:gd name="connsiteX0" fmla="*/ 0 w 6619164"/>
                <a:gd name="connsiteY0" fmla="*/ 0 h 2665862"/>
                <a:gd name="connsiteX1" fmla="*/ 40944 w 6619164"/>
                <a:gd name="connsiteY1" fmla="*/ 40943 h 2665862"/>
                <a:gd name="connsiteX2" fmla="*/ 1323833 w 6619164"/>
                <a:gd name="connsiteY2" fmla="*/ 1351128 h 2665862"/>
                <a:gd name="connsiteX3" fmla="*/ 2538484 w 6619164"/>
                <a:gd name="connsiteY3" fmla="*/ 2224585 h 2665862"/>
                <a:gd name="connsiteX4" fmla="*/ 3971499 w 6619164"/>
                <a:gd name="connsiteY4" fmla="*/ 2593074 h 2665862"/>
                <a:gd name="connsiteX5" fmla="*/ 5459105 w 6619164"/>
                <a:gd name="connsiteY5" fmla="*/ 2661313 h 2665862"/>
                <a:gd name="connsiteX6" fmla="*/ 6619164 w 6619164"/>
                <a:gd name="connsiteY6" fmla="*/ 2647665 h 2665862"/>
                <a:gd name="connsiteX7" fmla="*/ 6619164 w 6619164"/>
                <a:gd name="connsiteY7" fmla="*/ 2647665 h 2665862"/>
                <a:gd name="connsiteX8" fmla="*/ 6619164 w 6619164"/>
                <a:gd name="connsiteY8" fmla="*/ 2647665 h 2665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19164" h="2665862">
                  <a:moveTo>
                    <a:pt x="0" y="0"/>
                  </a:moveTo>
                  <a:lnTo>
                    <a:pt x="40944" y="40943"/>
                  </a:lnTo>
                  <a:cubicBezTo>
                    <a:pt x="261583" y="266131"/>
                    <a:pt x="907576" y="987188"/>
                    <a:pt x="1323833" y="1351128"/>
                  </a:cubicBezTo>
                  <a:cubicBezTo>
                    <a:pt x="1740090" y="1715068"/>
                    <a:pt x="2097206" y="2017594"/>
                    <a:pt x="2538484" y="2224585"/>
                  </a:cubicBezTo>
                  <a:cubicBezTo>
                    <a:pt x="2979762" y="2431576"/>
                    <a:pt x="3484729" y="2520286"/>
                    <a:pt x="3971499" y="2593074"/>
                  </a:cubicBezTo>
                  <a:cubicBezTo>
                    <a:pt x="4458269" y="2665862"/>
                    <a:pt x="5459105" y="2661313"/>
                    <a:pt x="5459105" y="2661313"/>
                  </a:cubicBezTo>
                  <a:lnTo>
                    <a:pt x="6619164" y="2647665"/>
                  </a:lnTo>
                  <a:lnTo>
                    <a:pt x="6619164" y="2647665"/>
                  </a:lnTo>
                  <a:lnTo>
                    <a:pt x="6619164" y="2647665"/>
                  </a:lnTo>
                </a:path>
              </a:pathLst>
            </a:custGeom>
            <a:grp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solidFill>
                  <a:srgbClr val="FF0000"/>
                </a:solidFill>
                <a:highlight>
                  <a:srgbClr val="FF0000"/>
                </a:highlight>
                <a:latin typeface="Verdana" pitchFamily="34" charset="0"/>
                <a:ea typeface="+mn-ea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3FB54AD-D344-9F4D-B423-216D936A1A2A}"/>
                </a:ext>
              </a:extLst>
            </p:cNvPr>
            <p:cNvCxnSpPr>
              <a:stCxn id="8" idx="6"/>
            </p:cNvCxnSpPr>
            <p:nvPr/>
          </p:nvCxnSpPr>
          <p:spPr bwMode="auto">
            <a:xfrm flipV="1">
              <a:off x="8066732" y="4094362"/>
              <a:ext cx="231107" cy="5842"/>
            </a:xfrm>
            <a:prstGeom prst="straightConnector1">
              <a:avLst/>
            </a:prstGeom>
            <a:grp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90BA6E-0003-A742-AA02-944EC50E2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Robb Meinen - Penn State</a:t>
            </a:r>
          </a:p>
        </p:txBody>
      </p:sp>
    </p:spTree>
    <p:extLst>
      <p:ext uri="{BB962C8B-B14F-4D97-AF65-F5344CB8AC3E}">
        <p14:creationId xmlns:p14="http://schemas.microsoft.com/office/powerpoint/2010/main" val="312077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52600"/>
            <a:ext cx="8610600" cy="838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u="sng" dirty="0">
                <a:latin typeface="Arial" charset="0"/>
              </a:rPr>
              <a:t>General Characteristics of Response Curves</a:t>
            </a:r>
            <a:endParaRPr lang="en-US" dirty="0">
              <a:latin typeface="Arial" charset="0"/>
            </a:endParaRPr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1812925" y="2824163"/>
            <a:ext cx="4419600" cy="3341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07524" name="Text Box 9"/>
          <p:cNvSpPr txBox="1">
            <a:spLocks noChangeArrowheads="1"/>
          </p:cNvSpPr>
          <p:nvPr/>
        </p:nvSpPr>
        <p:spPr bwMode="auto">
          <a:xfrm>
            <a:off x="1951038" y="6234113"/>
            <a:ext cx="3036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Growth Factor (Nutrient)</a:t>
            </a:r>
          </a:p>
        </p:txBody>
      </p:sp>
      <p:sp>
        <p:nvSpPr>
          <p:cNvPr id="107525" name="Line 10"/>
          <p:cNvSpPr>
            <a:spLocks noChangeShapeType="1"/>
          </p:cNvSpPr>
          <p:nvPr/>
        </p:nvSpPr>
        <p:spPr bwMode="auto">
          <a:xfrm>
            <a:off x="4654550" y="6437313"/>
            <a:ext cx="1187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6" name="Line 11"/>
          <p:cNvSpPr>
            <a:spLocks noChangeShapeType="1"/>
          </p:cNvSpPr>
          <p:nvPr/>
        </p:nvSpPr>
        <p:spPr bwMode="auto">
          <a:xfrm rot="-5400000">
            <a:off x="519113" y="3471863"/>
            <a:ext cx="1187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7" name="Text Box 12"/>
          <p:cNvSpPr txBox="1">
            <a:spLocks noChangeArrowheads="1"/>
          </p:cNvSpPr>
          <p:nvPr/>
        </p:nvSpPr>
        <p:spPr bwMode="auto">
          <a:xfrm rot="-5400000">
            <a:off x="-114300" y="4545013"/>
            <a:ext cx="2395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Plant Response</a:t>
            </a:r>
          </a:p>
        </p:txBody>
      </p:sp>
      <p:sp>
        <p:nvSpPr>
          <p:cNvPr id="107528" name="Text Box 16"/>
          <p:cNvSpPr txBox="1">
            <a:spLocks noChangeArrowheads="1"/>
          </p:cNvSpPr>
          <p:nvPr/>
        </p:nvSpPr>
        <p:spPr bwMode="auto">
          <a:xfrm>
            <a:off x="3883025" y="5237163"/>
            <a:ext cx="1631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Arial" charset="0"/>
              </a:rPr>
              <a:t> 1 - Critical Level</a:t>
            </a:r>
          </a:p>
        </p:txBody>
      </p:sp>
      <p:sp>
        <p:nvSpPr>
          <p:cNvPr id="107529" name="Line 19"/>
          <p:cNvSpPr>
            <a:spLocks noChangeShapeType="1"/>
          </p:cNvSpPr>
          <p:nvPr/>
        </p:nvSpPr>
        <p:spPr bwMode="auto">
          <a:xfrm>
            <a:off x="3443288" y="2805113"/>
            <a:ext cx="0" cy="333375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0" name="Freeform 22"/>
          <p:cNvSpPr>
            <a:spLocks/>
          </p:cNvSpPr>
          <p:nvPr/>
        </p:nvSpPr>
        <p:spPr bwMode="auto">
          <a:xfrm>
            <a:off x="1809750" y="3460750"/>
            <a:ext cx="4421188" cy="2697163"/>
          </a:xfrm>
          <a:custGeom>
            <a:avLst/>
            <a:gdLst>
              <a:gd name="T0" fmla="*/ 0 w 2785"/>
              <a:gd name="T1" fmla="*/ 2147483647 h 1699"/>
              <a:gd name="T2" fmla="*/ 2147483647 w 2785"/>
              <a:gd name="T3" fmla="*/ 2147483647 h 1699"/>
              <a:gd name="T4" fmla="*/ 2147483647 w 2785"/>
              <a:gd name="T5" fmla="*/ 2147483647 h 1699"/>
              <a:gd name="T6" fmla="*/ 0 60000 65536"/>
              <a:gd name="T7" fmla="*/ 0 60000 65536"/>
              <a:gd name="T8" fmla="*/ 0 60000 65536"/>
              <a:gd name="T9" fmla="*/ 0 w 2785"/>
              <a:gd name="T10" fmla="*/ 0 h 1699"/>
              <a:gd name="T11" fmla="*/ 2785 w 2785"/>
              <a:gd name="T12" fmla="*/ 1699 h 16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85" h="1699">
                <a:moveTo>
                  <a:pt x="0" y="1699"/>
                </a:moveTo>
                <a:cubicBezTo>
                  <a:pt x="163" y="1423"/>
                  <a:pt x="308" y="84"/>
                  <a:pt x="979" y="42"/>
                </a:cubicBezTo>
                <a:cubicBezTo>
                  <a:pt x="1650" y="0"/>
                  <a:pt x="2409" y="23"/>
                  <a:pt x="2785" y="1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1" name="Text Box 23"/>
          <p:cNvSpPr txBox="1">
            <a:spLocks noChangeArrowheads="1"/>
          </p:cNvSpPr>
          <p:nvPr/>
        </p:nvSpPr>
        <p:spPr bwMode="auto">
          <a:xfrm>
            <a:off x="3867150" y="4108450"/>
            <a:ext cx="1622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  <a:latin typeface="Arial" charset="0"/>
              </a:rPr>
              <a:t>Non-responsive Range</a:t>
            </a:r>
          </a:p>
        </p:txBody>
      </p:sp>
      <p:sp>
        <p:nvSpPr>
          <p:cNvPr id="107532" name="Line 24"/>
          <p:cNvSpPr>
            <a:spLocks noChangeShapeType="1"/>
          </p:cNvSpPr>
          <p:nvPr/>
        </p:nvSpPr>
        <p:spPr bwMode="auto">
          <a:xfrm flipH="1">
            <a:off x="3438525" y="5441950"/>
            <a:ext cx="406400" cy="7000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3" name="Freeform 25"/>
          <p:cNvSpPr>
            <a:spLocks/>
          </p:cNvSpPr>
          <p:nvPr/>
        </p:nvSpPr>
        <p:spPr bwMode="auto">
          <a:xfrm>
            <a:off x="1804988" y="4911725"/>
            <a:ext cx="425450" cy="1206500"/>
          </a:xfrm>
          <a:custGeom>
            <a:avLst/>
            <a:gdLst>
              <a:gd name="T0" fmla="*/ 0 w 268"/>
              <a:gd name="T1" fmla="*/ 2147483647 h 760"/>
              <a:gd name="T2" fmla="*/ 2147483647 w 268"/>
              <a:gd name="T3" fmla="*/ 2147483647 h 760"/>
              <a:gd name="T4" fmla="*/ 2147483647 w 268"/>
              <a:gd name="T5" fmla="*/ 0 h 760"/>
              <a:gd name="T6" fmla="*/ 0 60000 65536"/>
              <a:gd name="T7" fmla="*/ 0 60000 65536"/>
              <a:gd name="T8" fmla="*/ 0 60000 65536"/>
              <a:gd name="T9" fmla="*/ 0 w 268"/>
              <a:gd name="T10" fmla="*/ 0 h 760"/>
              <a:gd name="T11" fmla="*/ 268 w 268"/>
              <a:gd name="T12" fmla="*/ 760 h 7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8" h="760">
                <a:moveTo>
                  <a:pt x="0" y="760"/>
                </a:moveTo>
                <a:lnTo>
                  <a:pt x="268" y="760"/>
                </a:lnTo>
                <a:lnTo>
                  <a:pt x="268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4" name="Freeform 26"/>
          <p:cNvSpPr>
            <a:spLocks/>
          </p:cNvSpPr>
          <p:nvPr/>
        </p:nvSpPr>
        <p:spPr bwMode="auto">
          <a:xfrm>
            <a:off x="2174875" y="4141788"/>
            <a:ext cx="425450" cy="749300"/>
          </a:xfrm>
          <a:custGeom>
            <a:avLst/>
            <a:gdLst>
              <a:gd name="T0" fmla="*/ 0 w 268"/>
              <a:gd name="T1" fmla="*/ 2147483647 h 760"/>
              <a:gd name="T2" fmla="*/ 2147483647 w 268"/>
              <a:gd name="T3" fmla="*/ 2147483647 h 760"/>
              <a:gd name="T4" fmla="*/ 2147483647 w 268"/>
              <a:gd name="T5" fmla="*/ 0 h 760"/>
              <a:gd name="T6" fmla="*/ 0 60000 65536"/>
              <a:gd name="T7" fmla="*/ 0 60000 65536"/>
              <a:gd name="T8" fmla="*/ 0 60000 65536"/>
              <a:gd name="T9" fmla="*/ 0 w 268"/>
              <a:gd name="T10" fmla="*/ 0 h 760"/>
              <a:gd name="T11" fmla="*/ 268 w 268"/>
              <a:gd name="T12" fmla="*/ 760 h 7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8" h="760">
                <a:moveTo>
                  <a:pt x="0" y="760"/>
                </a:moveTo>
                <a:lnTo>
                  <a:pt x="268" y="760"/>
                </a:lnTo>
                <a:lnTo>
                  <a:pt x="268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5" name="Text Box 27"/>
          <p:cNvSpPr txBox="1">
            <a:spLocks noChangeArrowheads="1"/>
          </p:cNvSpPr>
          <p:nvPr/>
        </p:nvSpPr>
        <p:spPr bwMode="auto">
          <a:xfrm>
            <a:off x="4038600" y="2895600"/>
            <a:ext cx="20764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sz="1400">
                <a:solidFill>
                  <a:srgbClr val="FF0000"/>
                </a:solidFill>
                <a:latin typeface="Arial" charset="0"/>
              </a:rPr>
              <a:t>Nutrient not limiting</a:t>
            </a:r>
          </a:p>
          <a:p>
            <a:pPr eaLnBrk="1" hangingPunct="1">
              <a:spcBef>
                <a:spcPct val="10000"/>
              </a:spcBef>
            </a:pPr>
            <a:r>
              <a:rPr lang="en-US" sz="1200">
                <a:solidFill>
                  <a:srgbClr val="FF0000"/>
                </a:solidFill>
                <a:latin typeface="Arial" charset="0"/>
              </a:rPr>
              <a:t>(some other factor limiting)</a:t>
            </a:r>
          </a:p>
        </p:txBody>
      </p:sp>
      <p:sp>
        <p:nvSpPr>
          <p:cNvPr id="107536" name="Text Box 28"/>
          <p:cNvSpPr txBox="1">
            <a:spLocks noChangeArrowheads="1"/>
          </p:cNvSpPr>
          <p:nvPr/>
        </p:nvSpPr>
        <p:spPr bwMode="auto">
          <a:xfrm>
            <a:off x="1914525" y="5848350"/>
            <a:ext cx="473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  <a:latin typeface="Arial" charset="0"/>
              </a:rPr>
              <a:t>F</a:t>
            </a:r>
            <a:r>
              <a:rPr lang="en-US" sz="1200" baseline="-25000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107537" name="Text Box 29"/>
          <p:cNvSpPr txBox="1">
            <a:spLocks noChangeArrowheads="1"/>
          </p:cNvSpPr>
          <p:nvPr/>
        </p:nvSpPr>
        <p:spPr bwMode="auto">
          <a:xfrm>
            <a:off x="2266950" y="4935538"/>
            <a:ext cx="4476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  <a:latin typeface="Arial" charset="0"/>
              </a:rPr>
              <a:t>F</a:t>
            </a:r>
            <a:r>
              <a:rPr lang="en-US" sz="1200" baseline="-2500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107538" name="Text Box 33"/>
          <p:cNvSpPr txBox="1">
            <a:spLocks noChangeArrowheads="1"/>
          </p:cNvSpPr>
          <p:nvPr/>
        </p:nvSpPr>
        <p:spPr bwMode="auto">
          <a:xfrm>
            <a:off x="6494463" y="5319713"/>
            <a:ext cx="2309812" cy="78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F</a:t>
            </a:r>
            <a:r>
              <a:rPr lang="en-US" sz="1800" baseline="-2500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sz="1800">
                <a:solidFill>
                  <a:srgbClr val="FF0000"/>
                </a:solidFill>
                <a:latin typeface="Arial" charset="0"/>
              </a:rPr>
              <a:t>  =  F</a:t>
            </a:r>
            <a:r>
              <a:rPr lang="en-US" sz="1800" baseline="-250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1800">
                <a:solidFill>
                  <a:srgbClr val="FF0000"/>
                </a:solidFill>
                <a:latin typeface="Arial" charset="0"/>
              </a:rPr>
              <a:t> =  F</a:t>
            </a:r>
            <a:r>
              <a:rPr lang="en-US" sz="1800" baseline="-25000">
                <a:solidFill>
                  <a:srgbClr val="FF0000"/>
                </a:solidFill>
                <a:latin typeface="Arial" charset="0"/>
              </a:rPr>
              <a:t>3 </a:t>
            </a:r>
            <a:r>
              <a:rPr lang="en-US" sz="1800">
                <a:solidFill>
                  <a:srgbClr val="FF0000"/>
                </a:solidFill>
                <a:latin typeface="Arial" charset="0"/>
              </a:rPr>
              <a:t>=  F</a:t>
            </a:r>
            <a:r>
              <a:rPr lang="en-US" sz="1800" baseline="-25000">
                <a:solidFill>
                  <a:srgbClr val="FF0000"/>
                </a:solidFill>
                <a:latin typeface="Arial" charset="0"/>
              </a:rPr>
              <a:t>4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R</a:t>
            </a:r>
            <a:r>
              <a:rPr lang="en-US" sz="1800" baseline="-2500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sz="1800">
                <a:solidFill>
                  <a:srgbClr val="FF0000"/>
                </a:solidFill>
                <a:latin typeface="Arial" charset="0"/>
              </a:rPr>
              <a:t>  &gt;  R</a:t>
            </a:r>
            <a:r>
              <a:rPr lang="en-US" sz="1800" baseline="-250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1800">
                <a:solidFill>
                  <a:srgbClr val="FF0000"/>
                </a:solidFill>
                <a:latin typeface="Arial" charset="0"/>
              </a:rPr>
              <a:t>  &gt;  R</a:t>
            </a:r>
            <a:r>
              <a:rPr lang="en-US" sz="1800" baseline="-25000">
                <a:solidFill>
                  <a:srgbClr val="FF0000"/>
                </a:solidFill>
                <a:latin typeface="Arial" charset="0"/>
              </a:rPr>
              <a:t>3</a:t>
            </a:r>
            <a:r>
              <a:rPr lang="en-US" sz="1800">
                <a:solidFill>
                  <a:srgbClr val="FF0000"/>
                </a:solidFill>
                <a:latin typeface="Arial" charset="0"/>
              </a:rPr>
              <a:t> &gt;  R</a:t>
            </a:r>
            <a:r>
              <a:rPr lang="en-US" sz="1800" baseline="-25000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107539" name="Text Box 34"/>
          <p:cNvSpPr txBox="1">
            <a:spLocks noChangeArrowheads="1"/>
          </p:cNvSpPr>
          <p:nvPr/>
        </p:nvSpPr>
        <p:spPr bwMode="auto">
          <a:xfrm>
            <a:off x="1814513" y="2928938"/>
            <a:ext cx="184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Arial" charset="0"/>
              </a:rPr>
              <a:t>2- Nutrient limiting</a:t>
            </a:r>
          </a:p>
        </p:txBody>
      </p:sp>
      <p:sp>
        <p:nvSpPr>
          <p:cNvPr id="107540" name="Text Box 13"/>
          <p:cNvSpPr txBox="1">
            <a:spLocks noChangeArrowheads="1"/>
          </p:cNvSpPr>
          <p:nvPr/>
        </p:nvSpPr>
        <p:spPr bwMode="auto">
          <a:xfrm>
            <a:off x="2271713" y="5276850"/>
            <a:ext cx="1312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  <a:latin typeface="Arial" charset="0"/>
              </a:rPr>
              <a:t>3 - Responsive Range</a:t>
            </a:r>
          </a:p>
        </p:txBody>
      </p:sp>
      <p:cxnSp>
        <p:nvCxnSpPr>
          <p:cNvPr id="27" name="Straight Connector 26"/>
          <p:cNvCxnSpPr/>
          <p:nvPr/>
        </p:nvCxnSpPr>
        <p:spPr>
          <a:xfrm rot="10800000" flipV="1">
            <a:off x="1803400" y="4130675"/>
            <a:ext cx="801688" cy="476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>
            <a:off x="1751013" y="4883150"/>
            <a:ext cx="490537" cy="158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1689100" y="6119813"/>
            <a:ext cx="134938" cy="158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943769" y="5509419"/>
            <a:ext cx="1241425" cy="1587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545" name="Text Box 30"/>
          <p:cNvSpPr txBox="1">
            <a:spLocks noChangeArrowheads="1"/>
          </p:cNvSpPr>
          <p:nvPr/>
        </p:nvSpPr>
        <p:spPr bwMode="auto">
          <a:xfrm>
            <a:off x="1387475" y="5373688"/>
            <a:ext cx="414338" cy="277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  <a:latin typeface="Arial" charset="0"/>
              </a:rPr>
              <a:t>R</a:t>
            </a:r>
            <a:r>
              <a:rPr lang="en-US" sz="1200" baseline="-25000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1236663" y="4524375"/>
            <a:ext cx="687388" cy="1587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547" name="Text Box 31"/>
          <p:cNvSpPr txBox="1">
            <a:spLocks noChangeArrowheads="1"/>
          </p:cNvSpPr>
          <p:nvPr/>
        </p:nvSpPr>
        <p:spPr bwMode="auto">
          <a:xfrm>
            <a:off x="1368425" y="4418013"/>
            <a:ext cx="36195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  <a:latin typeface="Arial" charset="0"/>
              </a:rPr>
              <a:t>R</a:t>
            </a:r>
            <a:r>
              <a:rPr lang="en-US" sz="1200" baseline="-2500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107548" name="Freeform 26"/>
          <p:cNvSpPr>
            <a:spLocks/>
          </p:cNvSpPr>
          <p:nvPr/>
        </p:nvSpPr>
        <p:spPr bwMode="auto">
          <a:xfrm>
            <a:off x="2573338" y="3619500"/>
            <a:ext cx="425450" cy="498475"/>
          </a:xfrm>
          <a:custGeom>
            <a:avLst/>
            <a:gdLst>
              <a:gd name="T0" fmla="*/ 0 w 268"/>
              <a:gd name="T1" fmla="*/ 2147483647 h 760"/>
              <a:gd name="T2" fmla="*/ 2147483647 w 268"/>
              <a:gd name="T3" fmla="*/ 2147483647 h 760"/>
              <a:gd name="T4" fmla="*/ 2147483647 w 268"/>
              <a:gd name="T5" fmla="*/ 0 h 760"/>
              <a:gd name="T6" fmla="*/ 0 60000 65536"/>
              <a:gd name="T7" fmla="*/ 0 60000 65536"/>
              <a:gd name="T8" fmla="*/ 0 60000 65536"/>
              <a:gd name="T9" fmla="*/ 0 w 268"/>
              <a:gd name="T10" fmla="*/ 0 h 760"/>
              <a:gd name="T11" fmla="*/ 268 w 268"/>
              <a:gd name="T12" fmla="*/ 760 h 7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8" h="760">
                <a:moveTo>
                  <a:pt x="0" y="760"/>
                </a:moveTo>
                <a:lnTo>
                  <a:pt x="268" y="760"/>
                </a:lnTo>
                <a:lnTo>
                  <a:pt x="268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10800000">
            <a:off x="1811338" y="3625850"/>
            <a:ext cx="1135062" cy="158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1314450" y="3913188"/>
            <a:ext cx="544513" cy="1587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551" name="Text Box 31"/>
          <p:cNvSpPr txBox="1">
            <a:spLocks noChangeArrowheads="1"/>
          </p:cNvSpPr>
          <p:nvPr/>
        </p:nvSpPr>
        <p:spPr bwMode="auto">
          <a:xfrm>
            <a:off x="1376363" y="3778250"/>
            <a:ext cx="36195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  <a:latin typeface="Arial" charset="0"/>
              </a:rPr>
              <a:t>R</a:t>
            </a:r>
            <a:r>
              <a:rPr lang="en-US" sz="1200" baseline="-25000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107552" name="Text Box 29"/>
          <p:cNvSpPr txBox="1">
            <a:spLocks noChangeArrowheads="1"/>
          </p:cNvSpPr>
          <p:nvPr/>
        </p:nvSpPr>
        <p:spPr bwMode="auto">
          <a:xfrm>
            <a:off x="2590800" y="4154488"/>
            <a:ext cx="4476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  <a:latin typeface="Arial" charset="0"/>
              </a:rPr>
              <a:t>F</a:t>
            </a:r>
            <a:r>
              <a:rPr lang="en-US" sz="1200" baseline="-25000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107553" name="Freeform 26"/>
          <p:cNvSpPr>
            <a:spLocks/>
          </p:cNvSpPr>
          <p:nvPr/>
        </p:nvSpPr>
        <p:spPr bwMode="auto">
          <a:xfrm>
            <a:off x="3014663" y="3530600"/>
            <a:ext cx="425450" cy="115888"/>
          </a:xfrm>
          <a:custGeom>
            <a:avLst/>
            <a:gdLst>
              <a:gd name="T0" fmla="*/ 0 w 268"/>
              <a:gd name="T1" fmla="*/ 2147483647 h 760"/>
              <a:gd name="T2" fmla="*/ 2147483647 w 268"/>
              <a:gd name="T3" fmla="*/ 2147483647 h 760"/>
              <a:gd name="T4" fmla="*/ 2147483647 w 268"/>
              <a:gd name="T5" fmla="*/ 0 h 760"/>
              <a:gd name="T6" fmla="*/ 0 60000 65536"/>
              <a:gd name="T7" fmla="*/ 0 60000 65536"/>
              <a:gd name="T8" fmla="*/ 0 60000 65536"/>
              <a:gd name="T9" fmla="*/ 0 w 268"/>
              <a:gd name="T10" fmla="*/ 0 h 760"/>
              <a:gd name="T11" fmla="*/ 268 w 268"/>
              <a:gd name="T12" fmla="*/ 760 h 7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8" h="760">
                <a:moveTo>
                  <a:pt x="0" y="760"/>
                </a:moveTo>
                <a:lnTo>
                  <a:pt x="268" y="760"/>
                </a:lnTo>
                <a:lnTo>
                  <a:pt x="268" y="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rot="10800000">
            <a:off x="2187575" y="3152775"/>
            <a:ext cx="1135063" cy="158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555" name="Text Box 29"/>
          <p:cNvSpPr txBox="1">
            <a:spLocks noChangeArrowheads="1"/>
          </p:cNvSpPr>
          <p:nvPr/>
        </p:nvSpPr>
        <p:spPr bwMode="auto">
          <a:xfrm>
            <a:off x="2965450" y="3683000"/>
            <a:ext cx="4476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  <a:latin typeface="Arial" charset="0"/>
              </a:rPr>
              <a:t>F</a:t>
            </a:r>
            <a:r>
              <a:rPr lang="en-US" sz="1200" baseline="-25000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cxnSp>
        <p:nvCxnSpPr>
          <p:cNvPr id="45" name="Straight Connector 44"/>
          <p:cNvCxnSpPr/>
          <p:nvPr/>
        </p:nvCxnSpPr>
        <p:spPr>
          <a:xfrm rot="10800000">
            <a:off x="1822450" y="3522663"/>
            <a:ext cx="1477963" cy="158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557" name="Text Box 31"/>
          <p:cNvSpPr txBox="1">
            <a:spLocks noChangeArrowheads="1"/>
          </p:cNvSpPr>
          <p:nvPr/>
        </p:nvSpPr>
        <p:spPr bwMode="auto">
          <a:xfrm>
            <a:off x="1252538" y="3087688"/>
            <a:ext cx="36195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  <a:latin typeface="Arial" charset="0"/>
              </a:rPr>
              <a:t>R</a:t>
            </a:r>
            <a:r>
              <a:rPr lang="en-US" sz="1200" baseline="-25000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rot="16200000" flipH="1">
            <a:off x="1566069" y="3329782"/>
            <a:ext cx="223837" cy="2222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7581"/>
            <a:ext cx="8229600" cy="1059219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i="1" dirty="0">
                <a:solidFill>
                  <a:srgbClr val="0000FF"/>
                </a:solidFill>
                <a:ea typeface="+mj-ea"/>
                <a:cs typeface="+mj-cs"/>
              </a:rPr>
              <a:t>8.  Lower rates can increase plant response and limit risk of nutrient loss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3D6D2A-14B1-3249-9B76-B48387CC8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485294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Robb Meinen - Penn State</a:t>
            </a:r>
          </a:p>
        </p:txBody>
      </p:sp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172200"/>
            <a:ext cx="8150225" cy="579438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Trebuchet MS" charset="0"/>
              </a:rPr>
              <a:t>Soil Test Recommendations</a:t>
            </a:r>
          </a:p>
        </p:txBody>
      </p:sp>
      <p:sp>
        <p:nvSpPr>
          <p:cNvPr id="109570" name="Text Box 19"/>
          <p:cNvSpPr txBox="1">
            <a:spLocks noChangeArrowheads="1"/>
          </p:cNvSpPr>
          <p:nvPr/>
        </p:nvSpPr>
        <p:spPr bwMode="auto">
          <a:xfrm>
            <a:off x="6021388" y="4646613"/>
            <a:ext cx="873125" cy="544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sz="1400">
                <a:solidFill>
                  <a:srgbClr val="FF0000"/>
                </a:solidFill>
                <a:latin typeface="Arial" charset="0"/>
              </a:rPr>
              <a:t>Excess/</a:t>
            </a:r>
          </a:p>
          <a:p>
            <a:pPr eaLnBrk="1" hangingPunct="1">
              <a:spcBef>
                <a:spcPct val="10000"/>
              </a:spcBef>
            </a:pPr>
            <a:r>
              <a:rPr lang="en-US" sz="1400">
                <a:solidFill>
                  <a:srgbClr val="FF0000"/>
                </a:solidFill>
                <a:latin typeface="Arial" charset="0"/>
              </a:rPr>
              <a:t>Toxic</a:t>
            </a:r>
          </a:p>
        </p:txBody>
      </p:sp>
      <p:sp>
        <p:nvSpPr>
          <p:cNvPr id="109571" name="Rectangle 4"/>
          <p:cNvSpPr>
            <a:spLocks noChangeArrowheads="1"/>
          </p:cNvSpPr>
          <p:nvPr/>
        </p:nvSpPr>
        <p:spPr bwMode="auto">
          <a:xfrm>
            <a:off x="2360613" y="2006600"/>
            <a:ext cx="4419600" cy="3341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2" name="Text Box 5"/>
          <p:cNvSpPr txBox="1">
            <a:spLocks noChangeArrowheads="1"/>
          </p:cNvSpPr>
          <p:nvPr/>
        </p:nvSpPr>
        <p:spPr bwMode="auto">
          <a:xfrm>
            <a:off x="3044825" y="5365750"/>
            <a:ext cx="3036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Growth Factor</a:t>
            </a:r>
          </a:p>
        </p:txBody>
      </p:sp>
      <p:sp>
        <p:nvSpPr>
          <p:cNvPr id="109573" name="Line 6"/>
          <p:cNvSpPr>
            <a:spLocks noChangeShapeType="1"/>
          </p:cNvSpPr>
          <p:nvPr/>
        </p:nvSpPr>
        <p:spPr bwMode="auto">
          <a:xfrm>
            <a:off x="4808538" y="5556250"/>
            <a:ext cx="1187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4" name="Line 7"/>
          <p:cNvSpPr>
            <a:spLocks noChangeShapeType="1"/>
          </p:cNvSpPr>
          <p:nvPr/>
        </p:nvSpPr>
        <p:spPr bwMode="auto">
          <a:xfrm rot="-5400000">
            <a:off x="1473200" y="2654300"/>
            <a:ext cx="1187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5" name="Text Box 8"/>
          <p:cNvSpPr txBox="1">
            <a:spLocks noChangeArrowheads="1"/>
          </p:cNvSpPr>
          <p:nvPr/>
        </p:nvSpPr>
        <p:spPr bwMode="auto">
          <a:xfrm rot="-5400000">
            <a:off x="839788" y="3727450"/>
            <a:ext cx="23955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Plant Response</a:t>
            </a:r>
          </a:p>
        </p:txBody>
      </p:sp>
      <p:sp>
        <p:nvSpPr>
          <p:cNvPr id="109576" name="Text Box 9"/>
          <p:cNvSpPr txBox="1">
            <a:spLocks noChangeArrowheads="1"/>
          </p:cNvSpPr>
          <p:nvPr/>
        </p:nvSpPr>
        <p:spPr bwMode="auto">
          <a:xfrm>
            <a:off x="2638425" y="4545013"/>
            <a:ext cx="1368425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10000"/>
              </a:spcBef>
            </a:pPr>
            <a:r>
              <a:rPr lang="en-US" sz="1400">
                <a:solidFill>
                  <a:srgbClr val="FF0000"/>
                </a:solidFill>
                <a:latin typeface="Arial" charset="0"/>
              </a:rPr>
              <a:t>Deficient/</a:t>
            </a:r>
          </a:p>
          <a:p>
            <a:pPr eaLnBrk="1" hangingPunct="1">
              <a:spcBef>
                <a:spcPct val="10000"/>
              </a:spcBef>
            </a:pPr>
            <a:r>
              <a:rPr lang="en-US" sz="1400">
                <a:solidFill>
                  <a:srgbClr val="FF0000"/>
                </a:solidFill>
                <a:latin typeface="Arial" charset="0"/>
              </a:rPr>
              <a:t>Low/ </a:t>
            </a:r>
            <a:r>
              <a:rPr lang="en-US" sz="1400" b="1">
                <a:solidFill>
                  <a:srgbClr val="FF0000"/>
                </a:solidFill>
                <a:latin typeface="Arial" charset="0"/>
              </a:rPr>
              <a:t>Below Optimum</a:t>
            </a:r>
          </a:p>
        </p:txBody>
      </p:sp>
      <p:sp>
        <p:nvSpPr>
          <p:cNvPr id="109577" name="Line 11"/>
          <p:cNvSpPr>
            <a:spLocks noChangeShapeType="1"/>
          </p:cNvSpPr>
          <p:nvPr/>
        </p:nvSpPr>
        <p:spPr bwMode="auto">
          <a:xfrm>
            <a:off x="3902075" y="2736850"/>
            <a:ext cx="0" cy="258445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8" name="Freeform 12"/>
          <p:cNvSpPr>
            <a:spLocks/>
          </p:cNvSpPr>
          <p:nvPr/>
        </p:nvSpPr>
        <p:spPr bwMode="auto">
          <a:xfrm>
            <a:off x="2357438" y="2643188"/>
            <a:ext cx="4421187" cy="2697162"/>
          </a:xfrm>
          <a:custGeom>
            <a:avLst/>
            <a:gdLst>
              <a:gd name="T0" fmla="*/ 0 w 2785"/>
              <a:gd name="T1" fmla="*/ 2147483647 h 1699"/>
              <a:gd name="T2" fmla="*/ 2147483647 w 2785"/>
              <a:gd name="T3" fmla="*/ 2147483647 h 1699"/>
              <a:gd name="T4" fmla="*/ 2147483647 w 2785"/>
              <a:gd name="T5" fmla="*/ 2147483647 h 1699"/>
              <a:gd name="T6" fmla="*/ 0 60000 65536"/>
              <a:gd name="T7" fmla="*/ 0 60000 65536"/>
              <a:gd name="T8" fmla="*/ 0 60000 65536"/>
              <a:gd name="T9" fmla="*/ 0 w 2785"/>
              <a:gd name="T10" fmla="*/ 0 h 1699"/>
              <a:gd name="T11" fmla="*/ 2785 w 2785"/>
              <a:gd name="T12" fmla="*/ 1699 h 16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85" h="1699">
                <a:moveTo>
                  <a:pt x="0" y="1699"/>
                </a:moveTo>
                <a:cubicBezTo>
                  <a:pt x="163" y="1423"/>
                  <a:pt x="308" y="84"/>
                  <a:pt x="979" y="42"/>
                </a:cubicBezTo>
                <a:cubicBezTo>
                  <a:pt x="1650" y="0"/>
                  <a:pt x="2409" y="23"/>
                  <a:pt x="2785" y="1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9" name="Text Box 13"/>
          <p:cNvSpPr txBox="1">
            <a:spLocks noChangeArrowheads="1"/>
          </p:cNvSpPr>
          <p:nvPr/>
        </p:nvSpPr>
        <p:spPr bwMode="auto">
          <a:xfrm>
            <a:off x="3900488" y="4646613"/>
            <a:ext cx="984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Arial" charset="0"/>
              </a:rPr>
              <a:t>Sufficient/</a:t>
            </a:r>
            <a:r>
              <a:rPr lang="en-US" sz="1400" b="1">
                <a:solidFill>
                  <a:srgbClr val="FF0000"/>
                </a:solidFill>
                <a:latin typeface="Arial" charset="0"/>
              </a:rPr>
              <a:t>Optimum</a:t>
            </a:r>
          </a:p>
        </p:txBody>
      </p:sp>
      <p:sp>
        <p:nvSpPr>
          <p:cNvPr id="109580" name="Freeform 18"/>
          <p:cNvSpPr>
            <a:spLocks/>
          </p:cNvSpPr>
          <p:nvPr/>
        </p:nvSpPr>
        <p:spPr bwMode="auto">
          <a:xfrm>
            <a:off x="6075363" y="2662238"/>
            <a:ext cx="685800" cy="639762"/>
          </a:xfrm>
          <a:custGeom>
            <a:avLst/>
            <a:gdLst>
              <a:gd name="T0" fmla="*/ 0 w 890"/>
              <a:gd name="T1" fmla="*/ 0 h 683"/>
              <a:gd name="T2" fmla="*/ 2147483647 w 890"/>
              <a:gd name="T3" fmla="*/ 2147483647 h 683"/>
              <a:gd name="T4" fmla="*/ 2147483647 w 890"/>
              <a:gd name="T5" fmla="*/ 2147483647 h 683"/>
              <a:gd name="T6" fmla="*/ 0 60000 65536"/>
              <a:gd name="T7" fmla="*/ 0 60000 65536"/>
              <a:gd name="T8" fmla="*/ 0 60000 65536"/>
              <a:gd name="T9" fmla="*/ 0 w 890"/>
              <a:gd name="T10" fmla="*/ 0 h 683"/>
              <a:gd name="T11" fmla="*/ 890 w 890"/>
              <a:gd name="T12" fmla="*/ 683 h 6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0" h="683">
                <a:moveTo>
                  <a:pt x="0" y="0"/>
                </a:moveTo>
                <a:cubicBezTo>
                  <a:pt x="246" y="44"/>
                  <a:pt x="493" y="88"/>
                  <a:pt x="641" y="202"/>
                </a:cubicBezTo>
                <a:cubicBezTo>
                  <a:pt x="789" y="316"/>
                  <a:pt x="839" y="499"/>
                  <a:pt x="890" y="683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81" name="Line 20"/>
          <p:cNvSpPr>
            <a:spLocks noChangeShapeType="1"/>
          </p:cNvSpPr>
          <p:nvPr/>
        </p:nvSpPr>
        <p:spPr bwMode="auto">
          <a:xfrm>
            <a:off x="4997450" y="2760663"/>
            <a:ext cx="0" cy="258445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82" name="Text Box 10"/>
          <p:cNvSpPr txBox="1">
            <a:spLocks noChangeArrowheads="1"/>
          </p:cNvSpPr>
          <p:nvPr/>
        </p:nvSpPr>
        <p:spPr bwMode="auto">
          <a:xfrm>
            <a:off x="3549650" y="3476625"/>
            <a:ext cx="74295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Arial" charset="0"/>
              </a:rPr>
              <a:t>Critical Level</a:t>
            </a:r>
          </a:p>
        </p:txBody>
      </p:sp>
      <p:sp>
        <p:nvSpPr>
          <p:cNvPr id="109583" name="Line 21"/>
          <p:cNvSpPr>
            <a:spLocks noChangeShapeType="1"/>
          </p:cNvSpPr>
          <p:nvPr/>
        </p:nvSpPr>
        <p:spPr bwMode="auto">
          <a:xfrm>
            <a:off x="6000750" y="2722563"/>
            <a:ext cx="0" cy="258445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84" name="Text Box 22"/>
          <p:cNvSpPr txBox="1">
            <a:spLocks noChangeArrowheads="1"/>
          </p:cNvSpPr>
          <p:nvPr/>
        </p:nvSpPr>
        <p:spPr bwMode="auto">
          <a:xfrm>
            <a:off x="5046663" y="4556125"/>
            <a:ext cx="1041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latin typeface="Arial" charset="0"/>
              </a:rPr>
              <a:t>High/ </a:t>
            </a:r>
            <a:r>
              <a:rPr lang="en-US" sz="1400" b="1">
                <a:solidFill>
                  <a:srgbClr val="FF0000"/>
                </a:solidFill>
                <a:latin typeface="Arial" charset="0"/>
              </a:rPr>
              <a:t>Above Optimum</a:t>
            </a:r>
          </a:p>
        </p:txBody>
      </p:sp>
      <p:sp>
        <p:nvSpPr>
          <p:cNvPr id="109586" name="TextBox 20"/>
          <p:cNvSpPr txBox="1">
            <a:spLocks noChangeArrowheads="1"/>
          </p:cNvSpPr>
          <p:nvPr/>
        </p:nvSpPr>
        <p:spPr bwMode="auto">
          <a:xfrm>
            <a:off x="798513" y="3600450"/>
            <a:ext cx="1152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Yield</a:t>
            </a:r>
          </a:p>
        </p:txBody>
      </p:sp>
      <p:sp>
        <p:nvSpPr>
          <p:cNvPr id="20" name="Rectangle 4"/>
          <p:cNvSpPr txBox="1">
            <a:spLocks noChangeArrowheads="1"/>
          </p:cNvSpPr>
          <p:nvPr/>
        </p:nvSpPr>
        <p:spPr bwMode="auto">
          <a:xfrm>
            <a:off x="76200" y="83781"/>
            <a:ext cx="8915400" cy="83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i="1" dirty="0">
                <a:solidFill>
                  <a:srgbClr val="0000FF"/>
                </a:solidFill>
                <a:ea typeface="+mj-ea"/>
                <a:cs typeface="+mj-cs"/>
              </a:rPr>
              <a:t>9.  Soil test interpretation allows for maximum production while limiting risk of loss.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9545CC-F9B4-CF4C-84AA-D4188CC83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48600" y="6461919"/>
            <a:ext cx="12954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Robb Meinen - Penn State</a:t>
            </a: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ational Hog Farmer 1999 Environmental Stewardship Article.pdf">
            <a:extLst>
              <a:ext uri="{FF2B5EF4-FFF2-40B4-BE49-F238E27FC236}">
                <a16:creationId xmlns:a16="http://schemas.microsoft.com/office/drawing/2014/main" id="{0ADAA65D-64E4-E242-9421-2D122D52C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r="2122" b="53326"/>
          <a:stretch>
            <a:fillRect/>
          </a:stretch>
        </p:blipFill>
        <p:spPr bwMode="auto">
          <a:xfrm rot="5400000">
            <a:off x="853281" y="899319"/>
            <a:ext cx="6831013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5A39B1-4C7C-CD42-A0F7-EE43C3AEE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455002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Robb Meinen - Penn State</a:t>
            </a:r>
          </a:p>
        </p:txBody>
      </p:sp>
    </p:spTree>
    <p:extLst>
      <p:ext uri="{BB962C8B-B14F-4D97-AF65-F5344CB8AC3E}">
        <p14:creationId xmlns:p14="http://schemas.microsoft.com/office/powerpoint/2010/main" val="180903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Three_Legged_Stool_Out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600200"/>
            <a:ext cx="29527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13"/>
          <p:cNvSpPr txBox="1">
            <a:spLocks noChangeArrowheads="1"/>
          </p:cNvSpPr>
          <p:nvPr/>
        </p:nvSpPr>
        <p:spPr bwMode="auto">
          <a:xfrm rot="-4600031">
            <a:off x="1858963" y="3046413"/>
            <a:ext cx="9255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Physical</a:t>
            </a:r>
          </a:p>
        </p:txBody>
      </p:sp>
      <p:sp>
        <p:nvSpPr>
          <p:cNvPr id="18436" name="Text Box 14"/>
          <p:cNvSpPr txBox="1">
            <a:spLocks noChangeArrowheads="1"/>
          </p:cNvSpPr>
          <p:nvPr/>
        </p:nvSpPr>
        <p:spPr bwMode="auto">
          <a:xfrm rot="-5400000">
            <a:off x="2672557" y="3271043"/>
            <a:ext cx="103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Chemical</a:t>
            </a:r>
          </a:p>
        </p:txBody>
      </p:sp>
      <p:sp>
        <p:nvSpPr>
          <p:cNvPr id="18437" name="Text Box 15"/>
          <p:cNvSpPr txBox="1">
            <a:spLocks noChangeArrowheads="1"/>
          </p:cNvSpPr>
          <p:nvPr/>
        </p:nvSpPr>
        <p:spPr bwMode="auto">
          <a:xfrm rot="4190895">
            <a:off x="3644107" y="2980531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Biological</a:t>
            </a:r>
          </a:p>
        </p:txBody>
      </p:sp>
      <p:pic>
        <p:nvPicPr>
          <p:cNvPr id="18438" name="Picture 16" descr="Three_Legged_Stool_Out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4191000"/>
            <a:ext cx="17573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7" descr="Three_Legged_Stool_Out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4724400"/>
            <a:ext cx="17573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8" descr="Three_Legged_Stool_Out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4191000"/>
            <a:ext cx="17573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 Box 19"/>
          <p:cNvSpPr txBox="1">
            <a:spLocks noChangeArrowheads="1"/>
          </p:cNvSpPr>
          <p:nvPr/>
        </p:nvSpPr>
        <p:spPr bwMode="auto">
          <a:xfrm rot="-4437964">
            <a:off x="-521494" y="5269707"/>
            <a:ext cx="2505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Aggregate Stability</a:t>
            </a:r>
          </a:p>
        </p:txBody>
      </p:sp>
      <p:sp>
        <p:nvSpPr>
          <p:cNvPr id="18442" name="Text Box 20"/>
          <p:cNvSpPr txBox="1">
            <a:spLocks noChangeArrowheads="1"/>
          </p:cNvSpPr>
          <p:nvPr/>
        </p:nvSpPr>
        <p:spPr bwMode="auto">
          <a:xfrm rot="-5017182">
            <a:off x="102394" y="5498306"/>
            <a:ext cx="2505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Soil Strength</a:t>
            </a:r>
          </a:p>
        </p:txBody>
      </p:sp>
      <p:sp>
        <p:nvSpPr>
          <p:cNvPr id="18443" name="Text Box 21"/>
          <p:cNvSpPr txBox="1">
            <a:spLocks noChangeArrowheads="1"/>
          </p:cNvSpPr>
          <p:nvPr/>
        </p:nvSpPr>
        <p:spPr bwMode="auto">
          <a:xfrm rot="4190895">
            <a:off x="1785144" y="4963319"/>
            <a:ext cx="1333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Bulk Density</a:t>
            </a:r>
          </a:p>
        </p:txBody>
      </p:sp>
      <p:sp>
        <p:nvSpPr>
          <p:cNvPr id="18444" name="Text Box 22"/>
          <p:cNvSpPr txBox="1">
            <a:spLocks noChangeArrowheads="1"/>
          </p:cNvSpPr>
          <p:nvPr/>
        </p:nvSpPr>
        <p:spPr bwMode="auto">
          <a:xfrm rot="-4437964">
            <a:off x="3074194" y="5574506"/>
            <a:ext cx="2505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Disease Suppression</a:t>
            </a:r>
          </a:p>
        </p:txBody>
      </p:sp>
      <p:sp>
        <p:nvSpPr>
          <p:cNvPr id="18445" name="Text Box 23"/>
          <p:cNvSpPr txBox="1">
            <a:spLocks noChangeArrowheads="1"/>
          </p:cNvSpPr>
          <p:nvPr/>
        </p:nvSpPr>
        <p:spPr bwMode="auto">
          <a:xfrm rot="5072181">
            <a:off x="3910013" y="5662613"/>
            <a:ext cx="2481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Microbial Respiration</a:t>
            </a:r>
          </a:p>
        </p:txBody>
      </p:sp>
      <p:sp>
        <p:nvSpPr>
          <p:cNvPr id="18446" name="Text Box 24"/>
          <p:cNvSpPr txBox="1">
            <a:spLocks noChangeArrowheads="1"/>
          </p:cNvSpPr>
          <p:nvPr/>
        </p:nvSpPr>
        <p:spPr bwMode="auto">
          <a:xfrm rot="4461155">
            <a:off x="4743450" y="5405438"/>
            <a:ext cx="2185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Mycorrhizal Fungi</a:t>
            </a:r>
          </a:p>
        </p:txBody>
      </p:sp>
      <p:sp>
        <p:nvSpPr>
          <p:cNvPr id="18447" name="Text Box 25"/>
          <p:cNvSpPr txBox="1">
            <a:spLocks noChangeArrowheads="1"/>
          </p:cNvSpPr>
          <p:nvPr/>
        </p:nvSpPr>
        <p:spPr bwMode="auto">
          <a:xfrm rot="-4437964">
            <a:off x="1307306" y="5869782"/>
            <a:ext cx="2505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pH</a:t>
            </a:r>
          </a:p>
        </p:txBody>
      </p:sp>
      <p:sp>
        <p:nvSpPr>
          <p:cNvPr id="18448" name="Text Box 26"/>
          <p:cNvSpPr txBox="1">
            <a:spLocks noChangeArrowheads="1"/>
          </p:cNvSpPr>
          <p:nvPr/>
        </p:nvSpPr>
        <p:spPr bwMode="auto">
          <a:xfrm rot="-5400000">
            <a:off x="1962944" y="5803106"/>
            <a:ext cx="2505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Nutrient Cycling</a:t>
            </a:r>
          </a:p>
        </p:txBody>
      </p:sp>
      <p:sp>
        <p:nvSpPr>
          <p:cNvPr id="18449" name="Text Box 27"/>
          <p:cNvSpPr txBox="1">
            <a:spLocks noChangeArrowheads="1"/>
          </p:cNvSpPr>
          <p:nvPr/>
        </p:nvSpPr>
        <p:spPr bwMode="auto">
          <a:xfrm rot="4190895">
            <a:off x="3523457" y="5490368"/>
            <a:ext cx="53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CEC</a:t>
            </a:r>
          </a:p>
        </p:txBody>
      </p:sp>
      <p:sp>
        <p:nvSpPr>
          <p:cNvPr id="67612" name="Freeform 28"/>
          <p:cNvSpPr>
            <a:spLocks/>
          </p:cNvSpPr>
          <p:nvPr/>
        </p:nvSpPr>
        <p:spPr bwMode="auto">
          <a:xfrm>
            <a:off x="1995488" y="1600200"/>
            <a:ext cx="2500312" cy="965200"/>
          </a:xfrm>
          <a:custGeom>
            <a:avLst/>
            <a:gdLst>
              <a:gd name="T0" fmla="*/ 2147483647 w 1696"/>
              <a:gd name="T1" fmla="*/ 2147483647 h 727"/>
              <a:gd name="T2" fmla="*/ 2147483647 w 1696"/>
              <a:gd name="T3" fmla="*/ 2147483647 h 727"/>
              <a:gd name="T4" fmla="*/ 2147483647 w 1696"/>
              <a:gd name="T5" fmla="*/ 2147483647 h 727"/>
              <a:gd name="T6" fmla="*/ 2147483647 w 1696"/>
              <a:gd name="T7" fmla="*/ 2147483647 h 727"/>
              <a:gd name="T8" fmla="*/ 2147483647 w 1696"/>
              <a:gd name="T9" fmla="*/ 2147483647 h 727"/>
              <a:gd name="T10" fmla="*/ 2147483647 w 1696"/>
              <a:gd name="T11" fmla="*/ 2147483647 h 727"/>
              <a:gd name="T12" fmla="*/ 2147483647 w 1696"/>
              <a:gd name="T13" fmla="*/ 2147483647 h 727"/>
              <a:gd name="T14" fmla="*/ 2147483647 w 1696"/>
              <a:gd name="T15" fmla="*/ 2147483647 h 727"/>
              <a:gd name="T16" fmla="*/ 2147483647 w 1696"/>
              <a:gd name="T17" fmla="*/ 2147483647 h 727"/>
              <a:gd name="T18" fmla="*/ 2147483647 w 1696"/>
              <a:gd name="T19" fmla="*/ 2147483647 h 727"/>
              <a:gd name="T20" fmla="*/ 2147483647 w 1696"/>
              <a:gd name="T21" fmla="*/ 2147483647 h 727"/>
              <a:gd name="T22" fmla="*/ 2147483647 w 1696"/>
              <a:gd name="T23" fmla="*/ 2147483647 h 727"/>
              <a:gd name="T24" fmla="*/ 2147483647 w 1696"/>
              <a:gd name="T25" fmla="*/ 2147483647 h 727"/>
              <a:gd name="T26" fmla="*/ 2147483647 w 1696"/>
              <a:gd name="T27" fmla="*/ 2147483647 h 727"/>
              <a:gd name="T28" fmla="*/ 2147483647 w 1696"/>
              <a:gd name="T29" fmla="*/ 2147483647 h 727"/>
              <a:gd name="T30" fmla="*/ 2147483647 w 1696"/>
              <a:gd name="T31" fmla="*/ 2147483647 h 727"/>
              <a:gd name="T32" fmla="*/ 2147483647 w 1696"/>
              <a:gd name="T33" fmla="*/ 2147483647 h 727"/>
              <a:gd name="T34" fmla="*/ 2147483647 w 1696"/>
              <a:gd name="T35" fmla="*/ 2147483647 h 727"/>
              <a:gd name="T36" fmla="*/ 2147483647 w 1696"/>
              <a:gd name="T37" fmla="*/ 2147483647 h 727"/>
              <a:gd name="T38" fmla="*/ 2147483647 w 1696"/>
              <a:gd name="T39" fmla="*/ 2147483647 h 727"/>
              <a:gd name="T40" fmla="*/ 2147483647 w 1696"/>
              <a:gd name="T41" fmla="*/ 2147483647 h 727"/>
              <a:gd name="T42" fmla="*/ 2147483647 w 1696"/>
              <a:gd name="T43" fmla="*/ 2147483647 h 727"/>
              <a:gd name="T44" fmla="*/ 2147483647 w 1696"/>
              <a:gd name="T45" fmla="*/ 2147483647 h 72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96" h="727">
                <a:moveTo>
                  <a:pt x="171" y="151"/>
                </a:moveTo>
                <a:cubicBezTo>
                  <a:pt x="211" y="125"/>
                  <a:pt x="304" y="89"/>
                  <a:pt x="345" y="69"/>
                </a:cubicBezTo>
                <a:cubicBezTo>
                  <a:pt x="391" y="48"/>
                  <a:pt x="425" y="34"/>
                  <a:pt x="446" y="23"/>
                </a:cubicBezTo>
                <a:cubicBezTo>
                  <a:pt x="455" y="17"/>
                  <a:pt x="462" y="5"/>
                  <a:pt x="473" y="5"/>
                </a:cubicBezTo>
                <a:cubicBezTo>
                  <a:pt x="693" y="0"/>
                  <a:pt x="903" y="33"/>
                  <a:pt x="1122" y="41"/>
                </a:cubicBezTo>
                <a:cubicBezTo>
                  <a:pt x="1251" y="57"/>
                  <a:pt x="1236" y="58"/>
                  <a:pt x="1369" y="69"/>
                </a:cubicBezTo>
                <a:cubicBezTo>
                  <a:pt x="1431" y="89"/>
                  <a:pt x="1577" y="137"/>
                  <a:pt x="1598" y="197"/>
                </a:cubicBezTo>
                <a:cubicBezTo>
                  <a:pt x="1604" y="215"/>
                  <a:pt x="1616" y="252"/>
                  <a:pt x="1616" y="252"/>
                </a:cubicBezTo>
                <a:cubicBezTo>
                  <a:pt x="1612" y="358"/>
                  <a:pt x="1696" y="620"/>
                  <a:pt x="1561" y="663"/>
                </a:cubicBezTo>
                <a:cubicBezTo>
                  <a:pt x="1488" y="660"/>
                  <a:pt x="1378" y="580"/>
                  <a:pt x="1305" y="572"/>
                </a:cubicBezTo>
                <a:cubicBezTo>
                  <a:pt x="1268" y="568"/>
                  <a:pt x="1249" y="511"/>
                  <a:pt x="1214" y="498"/>
                </a:cubicBezTo>
                <a:cubicBezTo>
                  <a:pt x="1138" y="501"/>
                  <a:pt x="1061" y="503"/>
                  <a:pt x="985" y="508"/>
                </a:cubicBezTo>
                <a:cubicBezTo>
                  <a:pt x="892" y="514"/>
                  <a:pt x="839" y="700"/>
                  <a:pt x="756" y="727"/>
                </a:cubicBezTo>
                <a:cubicBezTo>
                  <a:pt x="704" y="724"/>
                  <a:pt x="679" y="662"/>
                  <a:pt x="628" y="654"/>
                </a:cubicBezTo>
                <a:cubicBezTo>
                  <a:pt x="597" y="649"/>
                  <a:pt x="563" y="562"/>
                  <a:pt x="546" y="544"/>
                </a:cubicBezTo>
                <a:cubicBezTo>
                  <a:pt x="532" y="530"/>
                  <a:pt x="514" y="522"/>
                  <a:pt x="500" y="508"/>
                </a:cubicBezTo>
                <a:cubicBezTo>
                  <a:pt x="481" y="489"/>
                  <a:pt x="418" y="457"/>
                  <a:pt x="391" y="444"/>
                </a:cubicBezTo>
                <a:cubicBezTo>
                  <a:pt x="374" y="435"/>
                  <a:pt x="254" y="480"/>
                  <a:pt x="254" y="480"/>
                </a:cubicBezTo>
                <a:cubicBezTo>
                  <a:pt x="134" y="495"/>
                  <a:pt x="187" y="559"/>
                  <a:pt x="62" y="553"/>
                </a:cubicBezTo>
                <a:cubicBezTo>
                  <a:pt x="40" y="530"/>
                  <a:pt x="17" y="410"/>
                  <a:pt x="7" y="380"/>
                </a:cubicBezTo>
                <a:cubicBezTo>
                  <a:pt x="52" y="332"/>
                  <a:pt x="0" y="310"/>
                  <a:pt x="62" y="270"/>
                </a:cubicBezTo>
                <a:cubicBezTo>
                  <a:pt x="66" y="264"/>
                  <a:pt x="90" y="218"/>
                  <a:pt x="107" y="224"/>
                </a:cubicBezTo>
                <a:cubicBezTo>
                  <a:pt x="125" y="204"/>
                  <a:pt x="147" y="171"/>
                  <a:pt x="171" y="151"/>
                </a:cubicBezTo>
                <a:close/>
              </a:path>
            </a:pathLst>
          </a:custGeom>
          <a:solidFill>
            <a:srgbClr val="993300">
              <a:alpha val="72940"/>
            </a:srgbClr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613" name="Freeform 29"/>
          <p:cNvSpPr>
            <a:spLocks/>
          </p:cNvSpPr>
          <p:nvPr/>
        </p:nvSpPr>
        <p:spPr bwMode="auto">
          <a:xfrm>
            <a:off x="4129088" y="4191000"/>
            <a:ext cx="1524000" cy="620713"/>
          </a:xfrm>
          <a:custGeom>
            <a:avLst/>
            <a:gdLst>
              <a:gd name="T0" fmla="*/ 2147483647 w 1696"/>
              <a:gd name="T1" fmla="*/ 2147483647 h 727"/>
              <a:gd name="T2" fmla="*/ 2147483647 w 1696"/>
              <a:gd name="T3" fmla="*/ 2147483647 h 727"/>
              <a:gd name="T4" fmla="*/ 2147483647 w 1696"/>
              <a:gd name="T5" fmla="*/ 2147483647 h 727"/>
              <a:gd name="T6" fmla="*/ 2147483647 w 1696"/>
              <a:gd name="T7" fmla="*/ 2147483647 h 727"/>
              <a:gd name="T8" fmla="*/ 2147483647 w 1696"/>
              <a:gd name="T9" fmla="*/ 2147483647 h 727"/>
              <a:gd name="T10" fmla="*/ 2147483647 w 1696"/>
              <a:gd name="T11" fmla="*/ 2147483647 h 727"/>
              <a:gd name="T12" fmla="*/ 2147483647 w 1696"/>
              <a:gd name="T13" fmla="*/ 2147483647 h 727"/>
              <a:gd name="T14" fmla="*/ 2147483647 w 1696"/>
              <a:gd name="T15" fmla="*/ 2147483647 h 727"/>
              <a:gd name="T16" fmla="*/ 2147483647 w 1696"/>
              <a:gd name="T17" fmla="*/ 2147483647 h 727"/>
              <a:gd name="T18" fmla="*/ 2147483647 w 1696"/>
              <a:gd name="T19" fmla="*/ 2147483647 h 727"/>
              <a:gd name="T20" fmla="*/ 2147483647 w 1696"/>
              <a:gd name="T21" fmla="*/ 2147483647 h 727"/>
              <a:gd name="T22" fmla="*/ 2147483647 w 1696"/>
              <a:gd name="T23" fmla="*/ 2147483647 h 727"/>
              <a:gd name="T24" fmla="*/ 2147483647 w 1696"/>
              <a:gd name="T25" fmla="*/ 2147483647 h 727"/>
              <a:gd name="T26" fmla="*/ 2147483647 w 1696"/>
              <a:gd name="T27" fmla="*/ 2147483647 h 727"/>
              <a:gd name="T28" fmla="*/ 2147483647 w 1696"/>
              <a:gd name="T29" fmla="*/ 2147483647 h 727"/>
              <a:gd name="T30" fmla="*/ 2147483647 w 1696"/>
              <a:gd name="T31" fmla="*/ 2147483647 h 727"/>
              <a:gd name="T32" fmla="*/ 2147483647 w 1696"/>
              <a:gd name="T33" fmla="*/ 2147483647 h 727"/>
              <a:gd name="T34" fmla="*/ 2147483647 w 1696"/>
              <a:gd name="T35" fmla="*/ 2147483647 h 727"/>
              <a:gd name="T36" fmla="*/ 2147483647 w 1696"/>
              <a:gd name="T37" fmla="*/ 2147483647 h 727"/>
              <a:gd name="T38" fmla="*/ 2147483647 w 1696"/>
              <a:gd name="T39" fmla="*/ 2147483647 h 727"/>
              <a:gd name="T40" fmla="*/ 2147483647 w 1696"/>
              <a:gd name="T41" fmla="*/ 2147483647 h 727"/>
              <a:gd name="T42" fmla="*/ 2147483647 w 1696"/>
              <a:gd name="T43" fmla="*/ 2147483647 h 727"/>
              <a:gd name="T44" fmla="*/ 2147483647 w 1696"/>
              <a:gd name="T45" fmla="*/ 2147483647 h 72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96" h="727">
                <a:moveTo>
                  <a:pt x="171" y="151"/>
                </a:moveTo>
                <a:cubicBezTo>
                  <a:pt x="211" y="125"/>
                  <a:pt x="304" y="89"/>
                  <a:pt x="345" y="69"/>
                </a:cubicBezTo>
                <a:cubicBezTo>
                  <a:pt x="391" y="48"/>
                  <a:pt x="425" y="34"/>
                  <a:pt x="446" y="23"/>
                </a:cubicBezTo>
                <a:cubicBezTo>
                  <a:pt x="455" y="17"/>
                  <a:pt x="462" y="5"/>
                  <a:pt x="473" y="5"/>
                </a:cubicBezTo>
                <a:cubicBezTo>
                  <a:pt x="693" y="0"/>
                  <a:pt x="903" y="33"/>
                  <a:pt x="1122" y="41"/>
                </a:cubicBezTo>
                <a:cubicBezTo>
                  <a:pt x="1251" y="57"/>
                  <a:pt x="1236" y="58"/>
                  <a:pt x="1369" y="69"/>
                </a:cubicBezTo>
                <a:cubicBezTo>
                  <a:pt x="1431" y="89"/>
                  <a:pt x="1577" y="137"/>
                  <a:pt x="1598" y="197"/>
                </a:cubicBezTo>
                <a:cubicBezTo>
                  <a:pt x="1604" y="215"/>
                  <a:pt x="1616" y="252"/>
                  <a:pt x="1616" y="252"/>
                </a:cubicBezTo>
                <a:cubicBezTo>
                  <a:pt x="1612" y="358"/>
                  <a:pt x="1696" y="620"/>
                  <a:pt x="1561" y="663"/>
                </a:cubicBezTo>
                <a:cubicBezTo>
                  <a:pt x="1488" y="660"/>
                  <a:pt x="1378" y="580"/>
                  <a:pt x="1305" y="572"/>
                </a:cubicBezTo>
                <a:cubicBezTo>
                  <a:pt x="1268" y="568"/>
                  <a:pt x="1249" y="511"/>
                  <a:pt x="1214" y="498"/>
                </a:cubicBezTo>
                <a:cubicBezTo>
                  <a:pt x="1138" y="501"/>
                  <a:pt x="1061" y="503"/>
                  <a:pt x="985" y="508"/>
                </a:cubicBezTo>
                <a:cubicBezTo>
                  <a:pt x="892" y="514"/>
                  <a:pt x="839" y="700"/>
                  <a:pt x="756" y="727"/>
                </a:cubicBezTo>
                <a:cubicBezTo>
                  <a:pt x="704" y="724"/>
                  <a:pt x="679" y="662"/>
                  <a:pt x="628" y="654"/>
                </a:cubicBezTo>
                <a:cubicBezTo>
                  <a:pt x="597" y="649"/>
                  <a:pt x="563" y="562"/>
                  <a:pt x="546" y="544"/>
                </a:cubicBezTo>
                <a:cubicBezTo>
                  <a:pt x="532" y="530"/>
                  <a:pt x="514" y="522"/>
                  <a:pt x="500" y="508"/>
                </a:cubicBezTo>
                <a:cubicBezTo>
                  <a:pt x="481" y="489"/>
                  <a:pt x="418" y="457"/>
                  <a:pt x="391" y="444"/>
                </a:cubicBezTo>
                <a:cubicBezTo>
                  <a:pt x="374" y="435"/>
                  <a:pt x="254" y="480"/>
                  <a:pt x="254" y="480"/>
                </a:cubicBezTo>
                <a:cubicBezTo>
                  <a:pt x="134" y="495"/>
                  <a:pt x="187" y="559"/>
                  <a:pt x="62" y="553"/>
                </a:cubicBezTo>
                <a:cubicBezTo>
                  <a:pt x="40" y="530"/>
                  <a:pt x="17" y="410"/>
                  <a:pt x="7" y="380"/>
                </a:cubicBezTo>
                <a:cubicBezTo>
                  <a:pt x="52" y="332"/>
                  <a:pt x="0" y="310"/>
                  <a:pt x="62" y="270"/>
                </a:cubicBezTo>
                <a:cubicBezTo>
                  <a:pt x="66" y="264"/>
                  <a:pt x="90" y="218"/>
                  <a:pt x="107" y="224"/>
                </a:cubicBezTo>
                <a:cubicBezTo>
                  <a:pt x="125" y="204"/>
                  <a:pt x="147" y="171"/>
                  <a:pt x="171" y="151"/>
                </a:cubicBezTo>
                <a:close/>
              </a:path>
            </a:pathLst>
          </a:custGeom>
          <a:solidFill>
            <a:srgbClr val="993300">
              <a:alpha val="72940"/>
            </a:srgbClr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614" name="Freeform 30"/>
          <p:cNvSpPr>
            <a:spLocks/>
          </p:cNvSpPr>
          <p:nvPr/>
        </p:nvSpPr>
        <p:spPr bwMode="auto">
          <a:xfrm>
            <a:off x="2605088" y="4724400"/>
            <a:ext cx="1371600" cy="544513"/>
          </a:xfrm>
          <a:custGeom>
            <a:avLst/>
            <a:gdLst>
              <a:gd name="T0" fmla="*/ 2147483647 w 1696"/>
              <a:gd name="T1" fmla="*/ 2147483647 h 727"/>
              <a:gd name="T2" fmla="*/ 2147483647 w 1696"/>
              <a:gd name="T3" fmla="*/ 2147483647 h 727"/>
              <a:gd name="T4" fmla="*/ 2147483647 w 1696"/>
              <a:gd name="T5" fmla="*/ 2147483647 h 727"/>
              <a:gd name="T6" fmla="*/ 2147483647 w 1696"/>
              <a:gd name="T7" fmla="*/ 2147483647 h 727"/>
              <a:gd name="T8" fmla="*/ 2147483647 w 1696"/>
              <a:gd name="T9" fmla="*/ 2147483647 h 727"/>
              <a:gd name="T10" fmla="*/ 2147483647 w 1696"/>
              <a:gd name="T11" fmla="*/ 2147483647 h 727"/>
              <a:gd name="T12" fmla="*/ 2147483647 w 1696"/>
              <a:gd name="T13" fmla="*/ 2147483647 h 727"/>
              <a:gd name="T14" fmla="*/ 2147483647 w 1696"/>
              <a:gd name="T15" fmla="*/ 2147483647 h 727"/>
              <a:gd name="T16" fmla="*/ 2147483647 w 1696"/>
              <a:gd name="T17" fmla="*/ 2147483647 h 727"/>
              <a:gd name="T18" fmla="*/ 2147483647 w 1696"/>
              <a:gd name="T19" fmla="*/ 2147483647 h 727"/>
              <a:gd name="T20" fmla="*/ 2147483647 w 1696"/>
              <a:gd name="T21" fmla="*/ 2147483647 h 727"/>
              <a:gd name="T22" fmla="*/ 2147483647 w 1696"/>
              <a:gd name="T23" fmla="*/ 2147483647 h 727"/>
              <a:gd name="T24" fmla="*/ 2147483647 w 1696"/>
              <a:gd name="T25" fmla="*/ 2147483647 h 727"/>
              <a:gd name="T26" fmla="*/ 2147483647 w 1696"/>
              <a:gd name="T27" fmla="*/ 2147483647 h 727"/>
              <a:gd name="T28" fmla="*/ 2147483647 w 1696"/>
              <a:gd name="T29" fmla="*/ 2147483647 h 727"/>
              <a:gd name="T30" fmla="*/ 2147483647 w 1696"/>
              <a:gd name="T31" fmla="*/ 2147483647 h 727"/>
              <a:gd name="T32" fmla="*/ 2147483647 w 1696"/>
              <a:gd name="T33" fmla="*/ 2147483647 h 727"/>
              <a:gd name="T34" fmla="*/ 2147483647 w 1696"/>
              <a:gd name="T35" fmla="*/ 2147483647 h 727"/>
              <a:gd name="T36" fmla="*/ 2147483647 w 1696"/>
              <a:gd name="T37" fmla="*/ 2147483647 h 727"/>
              <a:gd name="T38" fmla="*/ 2147483647 w 1696"/>
              <a:gd name="T39" fmla="*/ 2147483647 h 727"/>
              <a:gd name="T40" fmla="*/ 2147483647 w 1696"/>
              <a:gd name="T41" fmla="*/ 2147483647 h 727"/>
              <a:gd name="T42" fmla="*/ 2147483647 w 1696"/>
              <a:gd name="T43" fmla="*/ 2147483647 h 727"/>
              <a:gd name="T44" fmla="*/ 2147483647 w 1696"/>
              <a:gd name="T45" fmla="*/ 2147483647 h 72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96" h="727">
                <a:moveTo>
                  <a:pt x="171" y="151"/>
                </a:moveTo>
                <a:cubicBezTo>
                  <a:pt x="211" y="125"/>
                  <a:pt x="304" y="89"/>
                  <a:pt x="345" y="69"/>
                </a:cubicBezTo>
                <a:cubicBezTo>
                  <a:pt x="391" y="48"/>
                  <a:pt x="425" y="34"/>
                  <a:pt x="446" y="23"/>
                </a:cubicBezTo>
                <a:cubicBezTo>
                  <a:pt x="455" y="17"/>
                  <a:pt x="462" y="5"/>
                  <a:pt x="473" y="5"/>
                </a:cubicBezTo>
                <a:cubicBezTo>
                  <a:pt x="693" y="0"/>
                  <a:pt x="903" y="33"/>
                  <a:pt x="1122" y="41"/>
                </a:cubicBezTo>
                <a:cubicBezTo>
                  <a:pt x="1251" y="57"/>
                  <a:pt x="1236" y="58"/>
                  <a:pt x="1369" y="69"/>
                </a:cubicBezTo>
                <a:cubicBezTo>
                  <a:pt x="1431" y="89"/>
                  <a:pt x="1577" y="137"/>
                  <a:pt x="1598" y="197"/>
                </a:cubicBezTo>
                <a:cubicBezTo>
                  <a:pt x="1604" y="215"/>
                  <a:pt x="1616" y="252"/>
                  <a:pt x="1616" y="252"/>
                </a:cubicBezTo>
                <a:cubicBezTo>
                  <a:pt x="1612" y="358"/>
                  <a:pt x="1696" y="620"/>
                  <a:pt x="1561" y="663"/>
                </a:cubicBezTo>
                <a:cubicBezTo>
                  <a:pt x="1488" y="660"/>
                  <a:pt x="1378" y="580"/>
                  <a:pt x="1305" y="572"/>
                </a:cubicBezTo>
                <a:cubicBezTo>
                  <a:pt x="1268" y="568"/>
                  <a:pt x="1249" y="511"/>
                  <a:pt x="1214" y="498"/>
                </a:cubicBezTo>
                <a:cubicBezTo>
                  <a:pt x="1138" y="501"/>
                  <a:pt x="1061" y="503"/>
                  <a:pt x="985" y="508"/>
                </a:cubicBezTo>
                <a:cubicBezTo>
                  <a:pt x="892" y="514"/>
                  <a:pt x="839" y="700"/>
                  <a:pt x="756" y="727"/>
                </a:cubicBezTo>
                <a:cubicBezTo>
                  <a:pt x="704" y="724"/>
                  <a:pt x="679" y="662"/>
                  <a:pt x="628" y="654"/>
                </a:cubicBezTo>
                <a:cubicBezTo>
                  <a:pt x="597" y="649"/>
                  <a:pt x="563" y="562"/>
                  <a:pt x="546" y="544"/>
                </a:cubicBezTo>
                <a:cubicBezTo>
                  <a:pt x="532" y="530"/>
                  <a:pt x="514" y="522"/>
                  <a:pt x="500" y="508"/>
                </a:cubicBezTo>
                <a:cubicBezTo>
                  <a:pt x="481" y="489"/>
                  <a:pt x="418" y="457"/>
                  <a:pt x="391" y="444"/>
                </a:cubicBezTo>
                <a:cubicBezTo>
                  <a:pt x="374" y="435"/>
                  <a:pt x="254" y="480"/>
                  <a:pt x="254" y="480"/>
                </a:cubicBezTo>
                <a:cubicBezTo>
                  <a:pt x="134" y="495"/>
                  <a:pt x="187" y="559"/>
                  <a:pt x="62" y="553"/>
                </a:cubicBezTo>
                <a:cubicBezTo>
                  <a:pt x="40" y="530"/>
                  <a:pt x="17" y="410"/>
                  <a:pt x="7" y="380"/>
                </a:cubicBezTo>
                <a:cubicBezTo>
                  <a:pt x="52" y="332"/>
                  <a:pt x="0" y="310"/>
                  <a:pt x="62" y="270"/>
                </a:cubicBezTo>
                <a:cubicBezTo>
                  <a:pt x="66" y="264"/>
                  <a:pt x="90" y="218"/>
                  <a:pt x="107" y="224"/>
                </a:cubicBezTo>
                <a:cubicBezTo>
                  <a:pt x="125" y="204"/>
                  <a:pt x="147" y="171"/>
                  <a:pt x="171" y="151"/>
                </a:cubicBezTo>
                <a:close/>
              </a:path>
            </a:pathLst>
          </a:custGeom>
          <a:solidFill>
            <a:srgbClr val="993300">
              <a:alpha val="72940"/>
            </a:srgbClr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615" name="Freeform 31"/>
          <p:cNvSpPr>
            <a:spLocks/>
          </p:cNvSpPr>
          <p:nvPr/>
        </p:nvSpPr>
        <p:spPr bwMode="auto">
          <a:xfrm>
            <a:off x="928688" y="4191000"/>
            <a:ext cx="1524000" cy="620713"/>
          </a:xfrm>
          <a:custGeom>
            <a:avLst/>
            <a:gdLst>
              <a:gd name="T0" fmla="*/ 2147483647 w 1696"/>
              <a:gd name="T1" fmla="*/ 2147483647 h 727"/>
              <a:gd name="T2" fmla="*/ 2147483647 w 1696"/>
              <a:gd name="T3" fmla="*/ 2147483647 h 727"/>
              <a:gd name="T4" fmla="*/ 2147483647 w 1696"/>
              <a:gd name="T5" fmla="*/ 2147483647 h 727"/>
              <a:gd name="T6" fmla="*/ 2147483647 w 1696"/>
              <a:gd name="T7" fmla="*/ 2147483647 h 727"/>
              <a:gd name="T8" fmla="*/ 2147483647 w 1696"/>
              <a:gd name="T9" fmla="*/ 2147483647 h 727"/>
              <a:gd name="T10" fmla="*/ 2147483647 w 1696"/>
              <a:gd name="T11" fmla="*/ 2147483647 h 727"/>
              <a:gd name="T12" fmla="*/ 2147483647 w 1696"/>
              <a:gd name="T13" fmla="*/ 2147483647 h 727"/>
              <a:gd name="T14" fmla="*/ 2147483647 w 1696"/>
              <a:gd name="T15" fmla="*/ 2147483647 h 727"/>
              <a:gd name="T16" fmla="*/ 2147483647 w 1696"/>
              <a:gd name="T17" fmla="*/ 2147483647 h 727"/>
              <a:gd name="T18" fmla="*/ 2147483647 w 1696"/>
              <a:gd name="T19" fmla="*/ 2147483647 h 727"/>
              <a:gd name="T20" fmla="*/ 2147483647 w 1696"/>
              <a:gd name="T21" fmla="*/ 2147483647 h 727"/>
              <a:gd name="T22" fmla="*/ 2147483647 w 1696"/>
              <a:gd name="T23" fmla="*/ 2147483647 h 727"/>
              <a:gd name="T24" fmla="*/ 2147483647 w 1696"/>
              <a:gd name="T25" fmla="*/ 2147483647 h 727"/>
              <a:gd name="T26" fmla="*/ 2147483647 w 1696"/>
              <a:gd name="T27" fmla="*/ 2147483647 h 727"/>
              <a:gd name="T28" fmla="*/ 2147483647 w 1696"/>
              <a:gd name="T29" fmla="*/ 2147483647 h 727"/>
              <a:gd name="T30" fmla="*/ 2147483647 w 1696"/>
              <a:gd name="T31" fmla="*/ 2147483647 h 727"/>
              <a:gd name="T32" fmla="*/ 2147483647 w 1696"/>
              <a:gd name="T33" fmla="*/ 2147483647 h 727"/>
              <a:gd name="T34" fmla="*/ 2147483647 w 1696"/>
              <a:gd name="T35" fmla="*/ 2147483647 h 727"/>
              <a:gd name="T36" fmla="*/ 2147483647 w 1696"/>
              <a:gd name="T37" fmla="*/ 2147483647 h 727"/>
              <a:gd name="T38" fmla="*/ 2147483647 w 1696"/>
              <a:gd name="T39" fmla="*/ 2147483647 h 727"/>
              <a:gd name="T40" fmla="*/ 2147483647 w 1696"/>
              <a:gd name="T41" fmla="*/ 2147483647 h 727"/>
              <a:gd name="T42" fmla="*/ 2147483647 w 1696"/>
              <a:gd name="T43" fmla="*/ 2147483647 h 727"/>
              <a:gd name="T44" fmla="*/ 2147483647 w 1696"/>
              <a:gd name="T45" fmla="*/ 2147483647 h 72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96" h="727">
                <a:moveTo>
                  <a:pt x="171" y="151"/>
                </a:moveTo>
                <a:cubicBezTo>
                  <a:pt x="211" y="125"/>
                  <a:pt x="304" y="89"/>
                  <a:pt x="345" y="69"/>
                </a:cubicBezTo>
                <a:cubicBezTo>
                  <a:pt x="391" y="48"/>
                  <a:pt x="425" y="34"/>
                  <a:pt x="446" y="23"/>
                </a:cubicBezTo>
                <a:cubicBezTo>
                  <a:pt x="455" y="17"/>
                  <a:pt x="462" y="5"/>
                  <a:pt x="473" y="5"/>
                </a:cubicBezTo>
                <a:cubicBezTo>
                  <a:pt x="693" y="0"/>
                  <a:pt x="903" y="33"/>
                  <a:pt x="1122" y="41"/>
                </a:cubicBezTo>
                <a:cubicBezTo>
                  <a:pt x="1251" y="57"/>
                  <a:pt x="1236" y="58"/>
                  <a:pt x="1369" y="69"/>
                </a:cubicBezTo>
                <a:cubicBezTo>
                  <a:pt x="1431" y="89"/>
                  <a:pt x="1577" y="137"/>
                  <a:pt x="1598" y="197"/>
                </a:cubicBezTo>
                <a:cubicBezTo>
                  <a:pt x="1604" y="215"/>
                  <a:pt x="1616" y="252"/>
                  <a:pt x="1616" y="252"/>
                </a:cubicBezTo>
                <a:cubicBezTo>
                  <a:pt x="1612" y="358"/>
                  <a:pt x="1696" y="620"/>
                  <a:pt x="1561" y="663"/>
                </a:cubicBezTo>
                <a:cubicBezTo>
                  <a:pt x="1488" y="660"/>
                  <a:pt x="1378" y="580"/>
                  <a:pt x="1305" y="572"/>
                </a:cubicBezTo>
                <a:cubicBezTo>
                  <a:pt x="1268" y="568"/>
                  <a:pt x="1249" y="511"/>
                  <a:pt x="1214" y="498"/>
                </a:cubicBezTo>
                <a:cubicBezTo>
                  <a:pt x="1138" y="501"/>
                  <a:pt x="1061" y="503"/>
                  <a:pt x="985" y="508"/>
                </a:cubicBezTo>
                <a:cubicBezTo>
                  <a:pt x="892" y="514"/>
                  <a:pt x="839" y="700"/>
                  <a:pt x="756" y="727"/>
                </a:cubicBezTo>
                <a:cubicBezTo>
                  <a:pt x="704" y="724"/>
                  <a:pt x="679" y="662"/>
                  <a:pt x="628" y="654"/>
                </a:cubicBezTo>
                <a:cubicBezTo>
                  <a:pt x="597" y="649"/>
                  <a:pt x="563" y="562"/>
                  <a:pt x="546" y="544"/>
                </a:cubicBezTo>
                <a:cubicBezTo>
                  <a:pt x="532" y="530"/>
                  <a:pt x="514" y="522"/>
                  <a:pt x="500" y="508"/>
                </a:cubicBezTo>
                <a:cubicBezTo>
                  <a:pt x="481" y="489"/>
                  <a:pt x="418" y="457"/>
                  <a:pt x="391" y="444"/>
                </a:cubicBezTo>
                <a:cubicBezTo>
                  <a:pt x="374" y="435"/>
                  <a:pt x="254" y="480"/>
                  <a:pt x="254" y="480"/>
                </a:cubicBezTo>
                <a:cubicBezTo>
                  <a:pt x="134" y="495"/>
                  <a:pt x="187" y="559"/>
                  <a:pt x="62" y="553"/>
                </a:cubicBezTo>
                <a:cubicBezTo>
                  <a:pt x="40" y="530"/>
                  <a:pt x="17" y="410"/>
                  <a:pt x="7" y="380"/>
                </a:cubicBezTo>
                <a:cubicBezTo>
                  <a:pt x="52" y="332"/>
                  <a:pt x="0" y="310"/>
                  <a:pt x="62" y="270"/>
                </a:cubicBezTo>
                <a:cubicBezTo>
                  <a:pt x="66" y="264"/>
                  <a:pt x="90" y="218"/>
                  <a:pt x="107" y="224"/>
                </a:cubicBezTo>
                <a:cubicBezTo>
                  <a:pt x="125" y="204"/>
                  <a:pt x="147" y="171"/>
                  <a:pt x="171" y="151"/>
                </a:cubicBezTo>
                <a:close/>
              </a:path>
            </a:pathLst>
          </a:custGeom>
          <a:solidFill>
            <a:srgbClr val="993300">
              <a:alpha val="72940"/>
            </a:srgbClr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616" name="Text Box 32"/>
          <p:cNvSpPr txBox="1">
            <a:spLocks noChangeArrowheads="1"/>
          </p:cNvSpPr>
          <p:nvPr/>
        </p:nvSpPr>
        <p:spPr bwMode="auto">
          <a:xfrm>
            <a:off x="2376488" y="1752600"/>
            <a:ext cx="1795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Organic Matter</a:t>
            </a:r>
          </a:p>
        </p:txBody>
      </p:sp>
      <p:sp>
        <p:nvSpPr>
          <p:cNvPr id="67617" name="Text Box 33"/>
          <p:cNvSpPr txBox="1">
            <a:spLocks noChangeArrowheads="1"/>
          </p:cNvSpPr>
          <p:nvPr/>
        </p:nvSpPr>
        <p:spPr bwMode="auto">
          <a:xfrm>
            <a:off x="2528888" y="47244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Organic Matter</a:t>
            </a:r>
          </a:p>
        </p:txBody>
      </p:sp>
      <p:sp>
        <p:nvSpPr>
          <p:cNvPr id="67619" name="Text Box 35"/>
          <p:cNvSpPr txBox="1">
            <a:spLocks noChangeArrowheads="1"/>
          </p:cNvSpPr>
          <p:nvPr/>
        </p:nvSpPr>
        <p:spPr bwMode="auto">
          <a:xfrm>
            <a:off x="4129088" y="423545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Organic Matter</a:t>
            </a:r>
          </a:p>
        </p:txBody>
      </p:sp>
      <p:sp>
        <p:nvSpPr>
          <p:cNvPr id="67620" name="Text Box 36"/>
          <p:cNvSpPr txBox="1">
            <a:spLocks noChangeArrowheads="1"/>
          </p:cNvSpPr>
          <p:nvPr/>
        </p:nvSpPr>
        <p:spPr bwMode="auto">
          <a:xfrm>
            <a:off x="928688" y="42672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Organic Matter</a:t>
            </a:r>
          </a:p>
        </p:txBody>
      </p:sp>
      <p:pic>
        <p:nvPicPr>
          <p:cNvPr id="67647" name="Picture 63" descr="grass_stran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28194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9" name="Text Box 12"/>
          <p:cNvSpPr txBox="1">
            <a:spLocks noChangeArrowheads="1"/>
          </p:cNvSpPr>
          <p:nvPr/>
        </p:nvSpPr>
        <p:spPr bwMode="auto">
          <a:xfrm>
            <a:off x="2224088" y="762000"/>
            <a:ext cx="20081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/>
              <a:t>Soil Health</a:t>
            </a:r>
          </a:p>
        </p:txBody>
      </p:sp>
      <p:sp>
        <p:nvSpPr>
          <p:cNvPr id="67651" name="Text Box 67"/>
          <p:cNvSpPr txBox="1">
            <a:spLocks noChangeArrowheads="1"/>
          </p:cNvSpPr>
          <p:nvPr/>
        </p:nvSpPr>
        <p:spPr bwMode="auto">
          <a:xfrm>
            <a:off x="4738688" y="2830812"/>
            <a:ext cx="4267200" cy="830997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Organic matter and living plants are the keys to soil health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9E454A-73D1-4C4C-B565-2822E97AD360}"/>
              </a:ext>
            </a:extLst>
          </p:cNvPr>
          <p:cNvSpPr txBox="1"/>
          <p:nvPr/>
        </p:nvSpPr>
        <p:spPr>
          <a:xfrm>
            <a:off x="4967288" y="815622"/>
            <a:ext cx="39481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 ability of a soil to provide for crop growth and other environmental services</a:t>
            </a:r>
          </a:p>
          <a:p>
            <a:endParaRPr lang="en-US" sz="2000" b="1" dirty="0"/>
          </a:p>
          <a:p>
            <a:r>
              <a:rPr lang="en-US" sz="2000" b="1" dirty="0"/>
              <a:t>More than just nutrient levels!</a:t>
            </a: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48F3FAB3-55D1-3C47-AE7F-A989F7053B9D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7581"/>
            <a:ext cx="8229600" cy="754419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i="1" dirty="0">
                <a:solidFill>
                  <a:srgbClr val="0000FF"/>
                </a:solidFill>
                <a:ea typeface="+mj-ea"/>
                <a:cs typeface="+mj-cs"/>
              </a:rPr>
              <a:t>10.  Soil Health is So Important</a:t>
            </a:r>
          </a:p>
        </p:txBody>
      </p:sp>
    </p:spTree>
    <p:extLst>
      <p:ext uri="{BB962C8B-B14F-4D97-AF65-F5344CB8AC3E}">
        <p14:creationId xmlns:p14="http://schemas.microsoft.com/office/powerpoint/2010/main" val="136962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7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7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7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7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7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12" grpId="0" animBg="1"/>
      <p:bldP spid="67613" grpId="0" animBg="1"/>
      <p:bldP spid="67614" grpId="0" animBg="1"/>
      <p:bldP spid="67615" grpId="0" animBg="1"/>
      <p:bldP spid="67616" grpId="0"/>
      <p:bldP spid="67617" grpId="0"/>
      <p:bldP spid="67619" grpId="0"/>
      <p:bldP spid="67620" grpId="0"/>
      <p:bldP spid="676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-10714" y="433147"/>
            <a:ext cx="9143999" cy="846776"/>
          </a:xfrm>
          <a:noFill/>
        </p:spPr>
        <p:txBody>
          <a:bodyPr vert="horz" wrap="square" lIns="67866" tIns="33338" rIns="67866" bIns="33338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3600" dirty="0">
                <a:solidFill>
                  <a:srgbClr val="0000FF"/>
                </a:solidFill>
                <a:latin typeface="Arial" charset="0"/>
              </a:rPr>
              <a:t>Immobilization </a:t>
            </a:r>
            <a:r>
              <a:rPr lang="en-US" sz="3600" dirty="0">
                <a:solidFill>
                  <a:srgbClr val="800000"/>
                </a:solidFill>
                <a:latin typeface="Arial" charset="0"/>
              </a:rPr>
              <a:t>the often forgotten </a:t>
            </a:r>
            <a:r>
              <a:rPr lang="mr-IN" sz="3600" dirty="0">
                <a:solidFill>
                  <a:srgbClr val="800000"/>
                </a:solidFill>
                <a:latin typeface="Arial" charset="0"/>
              </a:rPr>
              <a:t>–</a:t>
            </a:r>
            <a:r>
              <a:rPr lang="en-US" sz="3600" dirty="0">
                <a:solidFill>
                  <a:srgbClr val="800000"/>
                </a:solidFill>
                <a:latin typeface="Arial" charset="0"/>
              </a:rPr>
              <a:t> </a:t>
            </a:r>
            <a:br>
              <a:rPr lang="en-US" sz="3600" dirty="0">
                <a:solidFill>
                  <a:srgbClr val="800000"/>
                </a:solidFill>
                <a:latin typeface="Arial" charset="0"/>
              </a:rPr>
            </a:br>
            <a:r>
              <a:rPr lang="en-US" sz="3600" dirty="0">
                <a:solidFill>
                  <a:srgbClr val="800000"/>
                </a:solidFill>
                <a:latin typeface="Arial" charset="0"/>
              </a:rPr>
              <a:t>but very important component of the N-cycle</a:t>
            </a:r>
          </a:p>
        </p:txBody>
      </p:sp>
      <p:grpSp>
        <p:nvGrpSpPr>
          <p:cNvPr id="64514" name="Group 3"/>
          <p:cNvGrpSpPr>
            <a:grpSpLocks/>
          </p:cNvGrpSpPr>
          <p:nvPr/>
        </p:nvGrpSpPr>
        <p:grpSpPr bwMode="auto">
          <a:xfrm>
            <a:off x="1563292" y="1760935"/>
            <a:ext cx="6129338" cy="4023121"/>
            <a:chOff x="353" y="759"/>
            <a:chExt cx="5148" cy="3379"/>
          </a:xfrm>
        </p:grpSpPr>
        <p:sp>
          <p:nvSpPr>
            <p:cNvPr id="64516" name="Oval 4"/>
            <p:cNvSpPr>
              <a:spLocks noChangeArrowheads="1"/>
            </p:cNvSpPr>
            <p:nvPr/>
          </p:nvSpPr>
          <p:spPr bwMode="auto">
            <a:xfrm>
              <a:off x="507" y="815"/>
              <a:ext cx="4746" cy="28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64517" name="Rectangle 5"/>
            <p:cNvSpPr>
              <a:spLocks noChangeArrowheads="1"/>
            </p:cNvSpPr>
            <p:nvPr/>
          </p:nvSpPr>
          <p:spPr bwMode="auto">
            <a:xfrm>
              <a:off x="1091" y="1670"/>
              <a:ext cx="20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NH</a:t>
              </a:r>
              <a:r>
                <a:rPr lang="en-US" sz="1050" baseline="-25000">
                  <a:solidFill>
                    <a:srgbClr val="000000"/>
                  </a:solidFill>
                  <a:latin typeface="Times New Roman" charset="0"/>
                </a:rPr>
                <a:t>3</a:t>
              </a:r>
            </a:p>
          </p:txBody>
        </p:sp>
        <p:sp>
          <p:nvSpPr>
            <p:cNvPr id="64518" name="Rectangle 6"/>
            <p:cNvSpPr>
              <a:spLocks noChangeArrowheads="1"/>
            </p:cNvSpPr>
            <p:nvPr/>
          </p:nvSpPr>
          <p:spPr bwMode="auto">
            <a:xfrm>
              <a:off x="2452" y="4002"/>
              <a:ext cx="41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latin typeface="Times New Roman" charset="0"/>
                </a:rPr>
                <a:t>Leaching</a:t>
              </a:r>
            </a:p>
          </p:txBody>
        </p:sp>
        <p:sp>
          <p:nvSpPr>
            <p:cNvPr id="64519" name="Rectangle 7"/>
            <p:cNvSpPr>
              <a:spLocks noChangeArrowheads="1"/>
            </p:cNvSpPr>
            <p:nvPr/>
          </p:nvSpPr>
          <p:spPr bwMode="auto">
            <a:xfrm>
              <a:off x="2784" y="1776"/>
              <a:ext cx="2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Times New Roman" charset="0"/>
                </a:rPr>
                <a:t> </a:t>
              </a:r>
            </a:p>
          </p:txBody>
        </p:sp>
        <p:sp>
          <p:nvSpPr>
            <p:cNvPr id="64520" name="Rectangle 8"/>
            <p:cNvSpPr>
              <a:spLocks noChangeArrowheads="1"/>
            </p:cNvSpPr>
            <p:nvPr/>
          </p:nvSpPr>
          <p:spPr bwMode="auto">
            <a:xfrm>
              <a:off x="2569" y="1919"/>
              <a:ext cx="36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Animal </a:t>
              </a:r>
            </a:p>
            <a:p>
              <a:pPr algn="ctr"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Manure</a:t>
              </a:r>
            </a:p>
          </p:txBody>
        </p:sp>
        <p:sp>
          <p:nvSpPr>
            <p:cNvPr id="64521" name="Oval 9"/>
            <p:cNvSpPr>
              <a:spLocks noChangeArrowheads="1"/>
            </p:cNvSpPr>
            <p:nvPr/>
          </p:nvSpPr>
          <p:spPr bwMode="auto">
            <a:xfrm>
              <a:off x="1659" y="2819"/>
              <a:ext cx="2058" cy="85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64522" name="Rectangle 10"/>
            <p:cNvSpPr>
              <a:spLocks noChangeArrowheads="1"/>
            </p:cNvSpPr>
            <p:nvPr/>
          </p:nvSpPr>
          <p:spPr bwMode="auto">
            <a:xfrm>
              <a:off x="4722" y="2843"/>
              <a:ext cx="662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 dirty="0">
                  <a:solidFill>
                    <a:srgbClr val="000000"/>
                  </a:solidFill>
                  <a:latin typeface="Times New Roman" charset="0"/>
                </a:rPr>
                <a:t>Denitrification</a:t>
              </a:r>
            </a:p>
          </p:txBody>
        </p:sp>
        <p:sp>
          <p:nvSpPr>
            <p:cNvPr id="64523" name="Rectangle 11"/>
            <p:cNvSpPr>
              <a:spLocks noChangeArrowheads="1"/>
            </p:cNvSpPr>
            <p:nvPr/>
          </p:nvSpPr>
          <p:spPr bwMode="auto">
            <a:xfrm>
              <a:off x="1754" y="2899"/>
              <a:ext cx="662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Mineralization</a:t>
              </a:r>
            </a:p>
          </p:txBody>
        </p:sp>
        <p:sp>
          <p:nvSpPr>
            <p:cNvPr id="64524" name="Rectangle 12"/>
            <p:cNvSpPr>
              <a:spLocks noChangeArrowheads="1"/>
            </p:cNvSpPr>
            <p:nvPr/>
          </p:nvSpPr>
          <p:spPr bwMode="auto">
            <a:xfrm>
              <a:off x="2334" y="3169"/>
              <a:ext cx="693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Immobilization</a:t>
              </a:r>
            </a:p>
          </p:txBody>
        </p:sp>
        <p:sp>
          <p:nvSpPr>
            <p:cNvPr id="64525" name="Rectangle 13"/>
            <p:cNvSpPr>
              <a:spLocks noChangeArrowheads="1"/>
            </p:cNvSpPr>
            <p:nvPr/>
          </p:nvSpPr>
          <p:spPr bwMode="auto">
            <a:xfrm>
              <a:off x="1600" y="3457"/>
              <a:ext cx="55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Nitrification</a:t>
              </a:r>
            </a:p>
          </p:txBody>
        </p:sp>
        <p:sp>
          <p:nvSpPr>
            <p:cNvPr id="64526" name="Rectangle 14"/>
            <p:cNvSpPr>
              <a:spLocks noChangeArrowheads="1"/>
            </p:cNvSpPr>
            <p:nvPr/>
          </p:nvSpPr>
          <p:spPr bwMode="auto">
            <a:xfrm>
              <a:off x="3224" y="3183"/>
              <a:ext cx="692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Organic Matter</a:t>
              </a:r>
            </a:p>
          </p:txBody>
        </p:sp>
        <p:sp>
          <p:nvSpPr>
            <p:cNvPr id="64527" name="Rectangle 15"/>
            <p:cNvSpPr>
              <a:spLocks noChangeArrowheads="1"/>
            </p:cNvSpPr>
            <p:nvPr/>
          </p:nvSpPr>
          <p:spPr bwMode="auto">
            <a:xfrm>
              <a:off x="1536" y="3183"/>
              <a:ext cx="245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NH</a:t>
              </a:r>
              <a:r>
                <a:rPr lang="en-US" sz="1050" baseline="-25000">
                  <a:solidFill>
                    <a:srgbClr val="000000"/>
                  </a:solidFill>
                  <a:latin typeface="Times New Roman" charset="0"/>
                </a:rPr>
                <a:t>4</a:t>
              </a:r>
              <a:r>
                <a:rPr lang="en-US" sz="1050" baseline="30000">
                  <a:solidFill>
                    <a:srgbClr val="000000"/>
                  </a:solidFill>
                  <a:latin typeface="Times New Roman" charset="0"/>
                </a:rPr>
                <a:t>+</a:t>
              </a:r>
            </a:p>
          </p:txBody>
        </p:sp>
        <p:sp>
          <p:nvSpPr>
            <p:cNvPr id="64528" name="Rectangle 16"/>
            <p:cNvSpPr>
              <a:spLocks noChangeArrowheads="1"/>
            </p:cNvSpPr>
            <p:nvPr/>
          </p:nvSpPr>
          <p:spPr bwMode="auto">
            <a:xfrm>
              <a:off x="2477" y="3584"/>
              <a:ext cx="414" cy="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   NO</a:t>
              </a:r>
              <a:r>
                <a:rPr lang="en-US" sz="1050" baseline="-25000">
                  <a:solidFill>
                    <a:srgbClr val="000000"/>
                  </a:solidFill>
                  <a:latin typeface="Times New Roman" charset="0"/>
                </a:rPr>
                <a:t>3</a:t>
              </a:r>
              <a:r>
                <a:rPr lang="en-US" sz="1050" baseline="30000">
                  <a:solidFill>
                    <a:srgbClr val="000000"/>
                  </a:solidFill>
                  <a:latin typeface="Times New Roman" charset="0"/>
                </a:rPr>
                <a:t>-</a:t>
              </a:r>
            </a:p>
            <a:p>
              <a:pPr eaLnBrk="0" hangingPunct="0"/>
              <a:r>
                <a:rPr lang="en-US" sz="1050" baseline="30000">
                  <a:solidFill>
                    <a:srgbClr val="000000"/>
                  </a:solidFill>
                  <a:latin typeface="Times New Roman" charset="0"/>
                </a:rPr>
                <a:t>                              </a:t>
              </a:r>
            </a:p>
          </p:txBody>
        </p:sp>
        <p:sp>
          <p:nvSpPr>
            <p:cNvPr id="64529" name="Line 17"/>
            <p:cNvSpPr>
              <a:spLocks noChangeShapeType="1"/>
            </p:cNvSpPr>
            <p:nvPr/>
          </p:nvSpPr>
          <p:spPr bwMode="auto">
            <a:xfrm flipH="1">
              <a:off x="1656" y="3124"/>
              <a:ext cx="51" cy="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4530" name="Line 18"/>
            <p:cNvSpPr>
              <a:spLocks noChangeShapeType="1"/>
            </p:cNvSpPr>
            <p:nvPr/>
          </p:nvSpPr>
          <p:spPr bwMode="auto">
            <a:xfrm flipV="1">
              <a:off x="3667" y="3303"/>
              <a:ext cx="52" cy="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4531" name="Line 19"/>
            <p:cNvSpPr>
              <a:spLocks noChangeShapeType="1"/>
            </p:cNvSpPr>
            <p:nvPr/>
          </p:nvSpPr>
          <p:spPr bwMode="auto">
            <a:xfrm>
              <a:off x="2660" y="3751"/>
              <a:ext cx="0" cy="2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4532" name="Line 20"/>
            <p:cNvSpPr>
              <a:spLocks noChangeShapeType="1"/>
            </p:cNvSpPr>
            <p:nvPr/>
          </p:nvSpPr>
          <p:spPr bwMode="auto">
            <a:xfrm>
              <a:off x="353" y="2228"/>
              <a:ext cx="511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4533" name="Rectangle 21"/>
            <p:cNvSpPr>
              <a:spLocks noChangeArrowheads="1"/>
            </p:cNvSpPr>
            <p:nvPr/>
          </p:nvSpPr>
          <p:spPr bwMode="auto">
            <a:xfrm>
              <a:off x="3705" y="2120"/>
              <a:ext cx="408" cy="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Crop </a:t>
              </a:r>
            </a:p>
            <a:p>
              <a:pPr algn="ctr"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Residues</a:t>
              </a:r>
            </a:p>
          </p:txBody>
        </p:sp>
        <p:sp>
          <p:nvSpPr>
            <p:cNvPr id="64534" name="Rectangle 22"/>
            <p:cNvSpPr>
              <a:spLocks noChangeArrowheads="1"/>
            </p:cNvSpPr>
            <p:nvPr/>
          </p:nvSpPr>
          <p:spPr bwMode="auto">
            <a:xfrm>
              <a:off x="4465" y="2110"/>
              <a:ext cx="354" cy="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 Crop </a:t>
              </a:r>
            </a:p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 Uptake</a:t>
              </a:r>
            </a:p>
          </p:txBody>
        </p:sp>
        <p:sp>
          <p:nvSpPr>
            <p:cNvPr id="64535" name="Arc 23"/>
            <p:cNvSpPr>
              <a:spLocks/>
            </p:cNvSpPr>
            <p:nvPr/>
          </p:nvSpPr>
          <p:spPr bwMode="auto">
            <a:xfrm>
              <a:off x="3840" y="2439"/>
              <a:ext cx="112" cy="7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4536" name="Arc 24"/>
            <p:cNvSpPr>
              <a:spLocks/>
            </p:cNvSpPr>
            <p:nvPr/>
          </p:nvSpPr>
          <p:spPr bwMode="auto">
            <a:xfrm>
              <a:off x="2884" y="2418"/>
              <a:ext cx="1784" cy="12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3"/>
                    <a:pt x="11939" y="21591"/>
                    <a:pt x="15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3"/>
                    <a:pt x="11939" y="21591"/>
                    <a:pt x="15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4537" name="Line 25"/>
            <p:cNvSpPr>
              <a:spLocks noChangeShapeType="1"/>
            </p:cNvSpPr>
            <p:nvPr/>
          </p:nvSpPr>
          <p:spPr bwMode="auto">
            <a:xfrm rot="951909" flipH="1" flipV="1">
              <a:off x="5207" y="2015"/>
              <a:ext cx="56" cy="1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4538" name="Arc 26"/>
            <p:cNvSpPr>
              <a:spLocks/>
            </p:cNvSpPr>
            <p:nvPr/>
          </p:nvSpPr>
          <p:spPr bwMode="auto">
            <a:xfrm>
              <a:off x="1617" y="2080"/>
              <a:ext cx="808" cy="9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84"/>
                    <a:pt x="9648" y="19"/>
                    <a:pt x="21564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4"/>
                    <a:pt x="9648" y="19"/>
                    <a:pt x="21564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4539" name="Arc 27"/>
            <p:cNvSpPr>
              <a:spLocks/>
            </p:cNvSpPr>
            <p:nvPr/>
          </p:nvSpPr>
          <p:spPr bwMode="auto">
            <a:xfrm>
              <a:off x="3056" y="2080"/>
              <a:ext cx="720" cy="9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4540" name="Line 28"/>
            <p:cNvSpPr>
              <a:spLocks noChangeShapeType="1"/>
            </p:cNvSpPr>
            <p:nvPr/>
          </p:nvSpPr>
          <p:spPr bwMode="auto">
            <a:xfrm flipH="1">
              <a:off x="1607" y="3028"/>
              <a:ext cx="5" cy="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4541" name="Rectangle 29"/>
            <p:cNvSpPr>
              <a:spLocks noChangeArrowheads="1"/>
            </p:cNvSpPr>
            <p:nvPr/>
          </p:nvSpPr>
          <p:spPr bwMode="auto">
            <a:xfrm>
              <a:off x="4597" y="921"/>
              <a:ext cx="661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Crop Removal</a:t>
              </a:r>
            </a:p>
          </p:txBody>
        </p:sp>
        <p:sp>
          <p:nvSpPr>
            <p:cNvPr id="64542" name="Rectangle 30"/>
            <p:cNvSpPr>
              <a:spLocks noChangeArrowheads="1"/>
            </p:cNvSpPr>
            <p:nvPr/>
          </p:nvSpPr>
          <p:spPr bwMode="auto">
            <a:xfrm>
              <a:off x="1013" y="1149"/>
              <a:ext cx="412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Fertilizer</a:t>
              </a:r>
            </a:p>
          </p:txBody>
        </p:sp>
        <p:sp>
          <p:nvSpPr>
            <p:cNvPr id="64543" name="Rectangle 31"/>
            <p:cNvSpPr>
              <a:spLocks noChangeArrowheads="1"/>
            </p:cNvSpPr>
            <p:nvPr/>
          </p:nvSpPr>
          <p:spPr bwMode="auto">
            <a:xfrm>
              <a:off x="2688" y="759"/>
              <a:ext cx="252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   N</a:t>
              </a:r>
              <a:r>
                <a:rPr lang="en-US" sz="1050" baseline="-25000">
                  <a:solidFill>
                    <a:srgbClr val="000000"/>
                  </a:solidFill>
                  <a:latin typeface="Times New Roman" charset="0"/>
                </a:rPr>
                <a:t>2</a:t>
              </a:r>
            </a:p>
          </p:txBody>
        </p:sp>
        <p:sp>
          <p:nvSpPr>
            <p:cNvPr id="64544" name="Arc 32"/>
            <p:cNvSpPr>
              <a:spLocks/>
            </p:cNvSpPr>
            <p:nvPr/>
          </p:nvSpPr>
          <p:spPr bwMode="auto">
            <a:xfrm>
              <a:off x="4609" y="1119"/>
              <a:ext cx="416" cy="961"/>
            </a:xfrm>
            <a:custGeom>
              <a:avLst/>
              <a:gdLst>
                <a:gd name="T0" fmla="*/ 0 w 21600"/>
                <a:gd name="T1" fmla="*/ 0 h 20294"/>
                <a:gd name="T2" fmla="*/ 0 w 21600"/>
                <a:gd name="T3" fmla="*/ 0 h 20294"/>
                <a:gd name="T4" fmla="*/ 0 w 21600"/>
                <a:gd name="T5" fmla="*/ 0 h 2029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294"/>
                <a:gd name="T11" fmla="*/ 21600 w 21600"/>
                <a:gd name="T12" fmla="*/ 20294 h 202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294" fill="none" extrusionOk="0">
                  <a:moveTo>
                    <a:pt x="0" y="20294"/>
                  </a:moveTo>
                  <a:cubicBezTo>
                    <a:pt x="0" y="11217"/>
                    <a:pt x="5674" y="3109"/>
                    <a:pt x="14202" y="0"/>
                  </a:cubicBezTo>
                </a:path>
                <a:path w="21600" h="20294" stroke="0" extrusionOk="0">
                  <a:moveTo>
                    <a:pt x="0" y="20294"/>
                  </a:moveTo>
                  <a:cubicBezTo>
                    <a:pt x="0" y="11217"/>
                    <a:pt x="5674" y="3109"/>
                    <a:pt x="14202" y="0"/>
                  </a:cubicBezTo>
                  <a:lnTo>
                    <a:pt x="21600" y="20294"/>
                  </a:lnTo>
                  <a:lnTo>
                    <a:pt x="0" y="20294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4545" name="Arc 33"/>
            <p:cNvSpPr>
              <a:spLocks/>
            </p:cNvSpPr>
            <p:nvPr/>
          </p:nvSpPr>
          <p:spPr bwMode="auto">
            <a:xfrm>
              <a:off x="2955" y="820"/>
              <a:ext cx="938" cy="128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4546" name="Rectangle 34"/>
            <p:cNvSpPr>
              <a:spLocks noChangeArrowheads="1"/>
            </p:cNvSpPr>
            <p:nvPr/>
          </p:nvSpPr>
          <p:spPr bwMode="auto">
            <a:xfrm>
              <a:off x="3479" y="1255"/>
              <a:ext cx="469" cy="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Biological</a:t>
              </a:r>
            </a:p>
            <a:p>
              <a:pPr algn="ctr"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Fixation</a:t>
              </a:r>
            </a:p>
          </p:txBody>
        </p:sp>
        <p:sp>
          <p:nvSpPr>
            <p:cNvPr id="64547" name="Arc 35"/>
            <p:cNvSpPr>
              <a:spLocks/>
            </p:cNvSpPr>
            <p:nvPr/>
          </p:nvSpPr>
          <p:spPr bwMode="auto">
            <a:xfrm>
              <a:off x="1029" y="2873"/>
              <a:ext cx="456" cy="352"/>
            </a:xfrm>
            <a:custGeom>
              <a:avLst/>
              <a:gdLst>
                <a:gd name="T0" fmla="*/ 0 w 14665"/>
                <a:gd name="T1" fmla="*/ 0 h 21599"/>
                <a:gd name="T2" fmla="*/ 0 w 14665"/>
                <a:gd name="T3" fmla="*/ 0 h 21599"/>
                <a:gd name="T4" fmla="*/ 0 w 14665"/>
                <a:gd name="T5" fmla="*/ 0 h 21599"/>
                <a:gd name="T6" fmla="*/ 0 60000 65536"/>
                <a:gd name="T7" fmla="*/ 0 60000 65536"/>
                <a:gd name="T8" fmla="*/ 0 60000 65536"/>
                <a:gd name="T9" fmla="*/ 0 w 14665"/>
                <a:gd name="T10" fmla="*/ 0 h 21599"/>
                <a:gd name="T11" fmla="*/ 14665 w 14665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65" h="21599" fill="none" extrusionOk="0">
                  <a:moveTo>
                    <a:pt x="14435" y="21598"/>
                  </a:moveTo>
                  <a:cubicBezTo>
                    <a:pt x="9078" y="21541"/>
                    <a:pt x="3933" y="19496"/>
                    <a:pt x="0" y="15858"/>
                  </a:cubicBezTo>
                </a:path>
                <a:path w="14665" h="21599" stroke="0" extrusionOk="0">
                  <a:moveTo>
                    <a:pt x="14435" y="21598"/>
                  </a:moveTo>
                  <a:cubicBezTo>
                    <a:pt x="9078" y="21541"/>
                    <a:pt x="3933" y="19496"/>
                    <a:pt x="0" y="15858"/>
                  </a:cubicBezTo>
                  <a:lnTo>
                    <a:pt x="14665" y="0"/>
                  </a:lnTo>
                  <a:lnTo>
                    <a:pt x="14435" y="21598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4548" name="Line 36"/>
            <p:cNvSpPr>
              <a:spLocks noChangeShapeType="1"/>
            </p:cNvSpPr>
            <p:nvPr/>
          </p:nvSpPr>
          <p:spPr bwMode="auto">
            <a:xfrm>
              <a:off x="2393" y="3654"/>
              <a:ext cx="12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4549" name="Rectangle 37"/>
            <p:cNvSpPr>
              <a:spLocks noChangeArrowheads="1"/>
            </p:cNvSpPr>
            <p:nvPr/>
          </p:nvSpPr>
          <p:spPr bwMode="auto">
            <a:xfrm>
              <a:off x="2446" y="2730"/>
              <a:ext cx="483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 Microbes </a:t>
              </a:r>
            </a:p>
          </p:txBody>
        </p:sp>
        <p:sp>
          <p:nvSpPr>
            <p:cNvPr id="64550" name="Line 38"/>
            <p:cNvSpPr>
              <a:spLocks noChangeShapeType="1"/>
            </p:cNvSpPr>
            <p:nvPr/>
          </p:nvSpPr>
          <p:spPr bwMode="auto">
            <a:xfrm>
              <a:off x="3661" y="3105"/>
              <a:ext cx="52" cy="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4551" name="Line 39"/>
            <p:cNvSpPr>
              <a:spLocks noChangeShapeType="1"/>
            </p:cNvSpPr>
            <p:nvPr/>
          </p:nvSpPr>
          <p:spPr bwMode="auto">
            <a:xfrm flipV="1">
              <a:off x="2844" y="2910"/>
              <a:ext cx="43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4552" name="Line 40"/>
            <p:cNvSpPr>
              <a:spLocks noChangeShapeType="1"/>
            </p:cNvSpPr>
            <p:nvPr/>
          </p:nvSpPr>
          <p:spPr bwMode="auto">
            <a:xfrm>
              <a:off x="2844" y="3318"/>
              <a:ext cx="43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4553" name="Line 41"/>
            <p:cNvSpPr>
              <a:spLocks noChangeShapeType="1"/>
            </p:cNvSpPr>
            <p:nvPr/>
          </p:nvSpPr>
          <p:spPr bwMode="auto">
            <a:xfrm flipH="1">
              <a:off x="3828" y="3106"/>
              <a:ext cx="51" cy="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4554" name="Line 42"/>
            <p:cNvSpPr>
              <a:spLocks noChangeShapeType="1"/>
            </p:cNvSpPr>
            <p:nvPr/>
          </p:nvSpPr>
          <p:spPr bwMode="auto">
            <a:xfrm rot="1503107" flipH="1">
              <a:off x="1338" y="1111"/>
              <a:ext cx="51" cy="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4555" name="Freeform 43"/>
            <p:cNvSpPr>
              <a:spLocks/>
            </p:cNvSpPr>
            <p:nvPr/>
          </p:nvSpPr>
          <p:spPr bwMode="auto">
            <a:xfrm>
              <a:off x="1164" y="1866"/>
              <a:ext cx="372" cy="1278"/>
            </a:xfrm>
            <a:custGeom>
              <a:avLst/>
              <a:gdLst>
                <a:gd name="T0" fmla="*/ 372 w 372"/>
                <a:gd name="T1" fmla="*/ 1278 h 1278"/>
                <a:gd name="T2" fmla="*/ 72 w 372"/>
                <a:gd name="T3" fmla="*/ 804 h 1278"/>
                <a:gd name="T4" fmla="*/ 0 w 372"/>
                <a:gd name="T5" fmla="*/ 0 h 1278"/>
                <a:gd name="T6" fmla="*/ 0 60000 65536"/>
                <a:gd name="T7" fmla="*/ 0 60000 65536"/>
                <a:gd name="T8" fmla="*/ 0 60000 65536"/>
                <a:gd name="T9" fmla="*/ 0 w 372"/>
                <a:gd name="T10" fmla="*/ 0 h 1278"/>
                <a:gd name="T11" fmla="*/ 372 w 372"/>
                <a:gd name="T12" fmla="*/ 1278 h 12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" h="1278">
                  <a:moveTo>
                    <a:pt x="372" y="1278"/>
                  </a:moveTo>
                  <a:cubicBezTo>
                    <a:pt x="253" y="1147"/>
                    <a:pt x="134" y="1017"/>
                    <a:pt x="72" y="804"/>
                  </a:cubicBezTo>
                  <a:cubicBezTo>
                    <a:pt x="10" y="591"/>
                    <a:pt x="5" y="295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4556" name="Rectangle 44"/>
            <p:cNvSpPr>
              <a:spLocks noChangeArrowheads="1"/>
            </p:cNvSpPr>
            <p:nvPr/>
          </p:nvSpPr>
          <p:spPr bwMode="auto">
            <a:xfrm>
              <a:off x="900" y="2005"/>
              <a:ext cx="618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Volatilization</a:t>
              </a:r>
            </a:p>
          </p:txBody>
        </p:sp>
        <p:sp>
          <p:nvSpPr>
            <p:cNvPr id="64557" name="Rectangle 45"/>
            <p:cNvSpPr>
              <a:spLocks noChangeArrowheads="1"/>
            </p:cNvSpPr>
            <p:nvPr/>
          </p:nvSpPr>
          <p:spPr bwMode="auto">
            <a:xfrm>
              <a:off x="1038" y="2509"/>
              <a:ext cx="393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High pH</a:t>
              </a:r>
            </a:p>
          </p:txBody>
        </p:sp>
        <p:sp>
          <p:nvSpPr>
            <p:cNvPr id="64558" name="Rectangle 46"/>
            <p:cNvSpPr>
              <a:spLocks noChangeArrowheads="1"/>
            </p:cNvSpPr>
            <p:nvPr/>
          </p:nvSpPr>
          <p:spPr bwMode="auto">
            <a:xfrm>
              <a:off x="4902" y="1865"/>
              <a:ext cx="599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N</a:t>
              </a:r>
              <a:r>
                <a:rPr lang="en-US" sz="1050" baseline="-25000">
                  <a:solidFill>
                    <a:srgbClr val="000000"/>
                  </a:solidFill>
                  <a:latin typeface="Times New Roman" charset="0"/>
                </a:rPr>
                <a:t>2</a:t>
              </a:r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, N</a:t>
              </a:r>
              <a:r>
                <a:rPr lang="en-US" sz="1050" baseline="-25000">
                  <a:solidFill>
                    <a:srgbClr val="000000"/>
                  </a:solidFill>
                  <a:latin typeface="Times New Roman" charset="0"/>
                </a:rPr>
                <a:t>2</a:t>
              </a:r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O, NO</a:t>
              </a:r>
            </a:p>
          </p:txBody>
        </p:sp>
      </p:grpSp>
      <p:sp>
        <p:nvSpPr>
          <p:cNvPr id="47" name="Donut 46"/>
          <p:cNvSpPr/>
          <p:nvPr/>
        </p:nvSpPr>
        <p:spPr bwMode="auto">
          <a:xfrm>
            <a:off x="3757873" y="4472303"/>
            <a:ext cx="1143000" cy="540544"/>
          </a:xfrm>
          <a:prstGeom prst="donut">
            <a:avLst>
              <a:gd name="adj" fmla="val 15526"/>
            </a:avLst>
          </a:prstGeom>
          <a:solidFill>
            <a:srgbClr val="FFFF00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BFE679-74A3-BB45-8C51-F47379727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Robb Meinen - Penn State</a:t>
            </a:r>
          </a:p>
        </p:txBody>
      </p:sp>
    </p:spTree>
    <p:extLst>
      <p:ext uri="{BB962C8B-B14F-4D97-AF65-F5344CB8AC3E}">
        <p14:creationId xmlns:p14="http://schemas.microsoft.com/office/powerpoint/2010/main" val="3401556441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fi_4ri_layout_112414_11x17_v2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7391400" cy="4966097"/>
          </a:xfrm>
          <a:prstGeom prst="rect">
            <a:avLst/>
          </a:prstGeom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304800" y="7581"/>
            <a:ext cx="8229600" cy="830619"/>
          </a:xfrm>
          <a:prstGeom prst="rect">
            <a:avLst/>
          </a:prstGeom>
        </p:spPr>
        <p:txBody>
          <a:bodyPr rtlCol="0">
            <a:normAutofit fontScale="925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i="1" dirty="0">
                <a:solidFill>
                  <a:srgbClr val="0000FF"/>
                </a:solidFill>
                <a:ea typeface="+mj-ea"/>
                <a:cs typeface="+mj-cs"/>
              </a:rPr>
              <a:t>Simple Messaging Targets Producers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6EA85F-017C-A643-9894-2027ED5BC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Robb Meinen - Penn State</a:t>
            </a:r>
          </a:p>
        </p:txBody>
      </p:sp>
    </p:spTree>
    <p:extLst>
      <p:ext uri="{BB962C8B-B14F-4D97-AF65-F5344CB8AC3E}">
        <p14:creationId xmlns:p14="http://schemas.microsoft.com/office/powerpoint/2010/main" val="1803482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3703"/>
            <a:ext cx="5562600" cy="1326758"/>
          </a:xfrm>
        </p:spPr>
        <p:txBody>
          <a:bodyPr/>
          <a:lstStyle/>
          <a:p>
            <a:pPr algn="l"/>
            <a:r>
              <a:rPr lang="en-US" sz="4800" i="1" dirty="0">
                <a:solidFill>
                  <a:srgbClr val="0000FF"/>
                </a:solidFill>
              </a:rPr>
              <a:t>Do your part. </a:t>
            </a:r>
            <a:br>
              <a:rPr lang="en-US" sz="4800" i="1" dirty="0">
                <a:solidFill>
                  <a:srgbClr val="0000FF"/>
                </a:solidFill>
              </a:rPr>
            </a:br>
            <a:r>
              <a:rPr lang="en-US" sz="4800" i="1" dirty="0">
                <a:solidFill>
                  <a:srgbClr val="C00000"/>
                </a:solidFill>
              </a:rPr>
              <a:t>Make good decisions.</a:t>
            </a:r>
          </a:p>
        </p:txBody>
      </p:sp>
      <p:pic>
        <p:nvPicPr>
          <p:cNvPr id="6" name="Picture 5" descr="A close up of text on a white background&#13;&#10;&#13;&#10;Description automatically generated">
            <a:extLst>
              <a:ext uri="{FF2B5EF4-FFF2-40B4-BE49-F238E27FC236}">
                <a16:creationId xmlns:a16="http://schemas.microsoft.com/office/drawing/2014/main" id="{D46F004B-344D-AA49-8B0F-A3ECE3511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86" y="1634156"/>
            <a:ext cx="4320065" cy="52238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9D9A62-EBC1-C941-8871-55DE7C9784E9}"/>
              </a:ext>
            </a:extLst>
          </p:cNvPr>
          <p:cNvSpPr txBox="1"/>
          <p:nvPr/>
        </p:nvSpPr>
        <p:spPr>
          <a:xfrm>
            <a:off x="5181600" y="2667000"/>
            <a:ext cx="36856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i="1" dirty="0">
                <a:solidFill>
                  <a:srgbClr val="0432FF"/>
                </a:solidFill>
              </a:rPr>
              <a:t>Thank you!</a:t>
            </a:r>
          </a:p>
          <a:p>
            <a:r>
              <a:rPr lang="en-US" sz="5400" i="1" dirty="0">
                <a:solidFill>
                  <a:srgbClr val="C00000"/>
                </a:solidFill>
              </a:rPr>
              <a:t>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4F1844-7A5E-0A4C-8DAD-32A8399530A3}"/>
              </a:ext>
            </a:extLst>
          </p:cNvPr>
          <p:cNvSpPr txBox="1"/>
          <p:nvPr/>
        </p:nvSpPr>
        <p:spPr>
          <a:xfrm>
            <a:off x="5638800" y="5257800"/>
            <a:ext cx="3228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en-US" sz="2000" b="1" dirty="0">
                <a:solidFill>
                  <a:srgbClr val="0432FF"/>
                </a:solidFill>
              </a:rPr>
              <a:t>Robb Meinen</a:t>
            </a:r>
          </a:p>
          <a:p>
            <a:pPr marL="0" indent="0" algn="ctr">
              <a:buNone/>
            </a:pPr>
            <a:r>
              <a:rPr lang="en-US" altLang="en-US" sz="2000" b="1" dirty="0"/>
              <a:t>Penn State</a:t>
            </a:r>
          </a:p>
          <a:p>
            <a:pPr marL="0" indent="0" algn="ctr">
              <a:buNone/>
            </a:pPr>
            <a:r>
              <a:rPr lang="en-US" altLang="en-US" sz="2000" b="1" dirty="0">
                <a:solidFill>
                  <a:srgbClr val="941100"/>
                </a:solidFill>
                <a:hlinkClick r:id="rId3"/>
              </a:rPr>
              <a:t>rjm134@psu.edu</a:t>
            </a:r>
            <a:endParaRPr lang="en-US" altLang="en-US" sz="2000" b="1" dirty="0">
              <a:solidFill>
                <a:srgbClr val="941100"/>
              </a:solidFill>
            </a:endParaRPr>
          </a:p>
          <a:p>
            <a:pPr marL="0" indent="0" algn="ctr">
              <a:buNone/>
            </a:pPr>
            <a:r>
              <a:rPr lang="en-US" altLang="en-US" sz="2000" b="1" dirty="0"/>
              <a:t>(814) 865-5968</a:t>
            </a:r>
          </a:p>
        </p:txBody>
      </p:sp>
    </p:spTree>
    <p:extLst>
      <p:ext uri="{BB962C8B-B14F-4D97-AF65-F5344CB8AC3E}">
        <p14:creationId xmlns:p14="http://schemas.microsoft.com/office/powerpoint/2010/main" val="2085841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F45D4A-5C5E-F844-8A45-60D0618B6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393DC2-14A9-A244-85CC-5B8B6A43B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Robb Meinen - Penn State</a:t>
            </a:r>
          </a:p>
        </p:txBody>
      </p:sp>
    </p:spTree>
    <p:extLst>
      <p:ext uri="{BB962C8B-B14F-4D97-AF65-F5344CB8AC3E}">
        <p14:creationId xmlns:p14="http://schemas.microsoft.com/office/powerpoint/2010/main" val="1162183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1382316" y="417371"/>
            <a:ext cx="6112669" cy="548879"/>
          </a:xfrm>
        </p:spPr>
        <p:txBody>
          <a:bodyPr/>
          <a:lstStyle/>
          <a:p>
            <a:pPr eaLnBrk="1" hangingPunct="1"/>
            <a:r>
              <a:rPr lang="en-US" i="1" dirty="0">
                <a:solidFill>
                  <a:srgbClr val="0000FF"/>
                </a:solidFill>
                <a:latin typeface="Arial" charset="0"/>
              </a:rPr>
              <a:t>Manure Nitrogen Fractions</a:t>
            </a:r>
          </a:p>
        </p:txBody>
      </p:sp>
      <p:grpSp>
        <p:nvGrpSpPr>
          <p:cNvPr id="38914" name="Group 43"/>
          <p:cNvGrpSpPr>
            <a:grpSpLocks/>
          </p:cNvGrpSpPr>
          <p:nvPr/>
        </p:nvGrpSpPr>
        <p:grpSpPr bwMode="auto">
          <a:xfrm>
            <a:off x="2476501" y="1722835"/>
            <a:ext cx="3907631" cy="3369170"/>
            <a:chOff x="2465798" y="1458931"/>
            <a:chExt cx="4611384" cy="4492755"/>
          </a:xfrm>
        </p:grpSpPr>
        <p:sp>
          <p:nvSpPr>
            <p:cNvPr id="38915" name="Rectangle 8"/>
            <p:cNvSpPr>
              <a:spLocks noChangeArrowheads="1"/>
            </p:cNvSpPr>
            <p:nvPr/>
          </p:nvSpPr>
          <p:spPr bwMode="auto">
            <a:xfrm>
              <a:off x="3277455" y="2363056"/>
              <a:ext cx="2547991" cy="955497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8916" name="TextBox 3"/>
            <p:cNvSpPr txBox="1">
              <a:spLocks noChangeArrowheads="1"/>
            </p:cNvSpPr>
            <p:nvPr/>
          </p:nvSpPr>
          <p:spPr bwMode="auto">
            <a:xfrm>
              <a:off x="3616504" y="1458931"/>
              <a:ext cx="2065105" cy="6156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chemeClr val="bg1"/>
                  </a:solidFill>
                </a:rPr>
                <a:t>Total N</a:t>
              </a:r>
            </a:p>
          </p:txBody>
        </p:sp>
        <p:cxnSp>
          <p:nvCxnSpPr>
            <p:cNvPr id="38917" name="Straight Connector 12"/>
            <p:cNvCxnSpPr>
              <a:cxnSpLocks noChangeShapeType="1"/>
            </p:cNvCxnSpPr>
            <p:nvPr/>
          </p:nvCxnSpPr>
          <p:spPr bwMode="auto">
            <a:xfrm rot="5400000" flipH="1" flipV="1">
              <a:off x="4465312" y="2204207"/>
              <a:ext cx="338253" cy="15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8918" name="Rectangle 38"/>
            <p:cNvSpPr>
              <a:spLocks noChangeArrowheads="1"/>
            </p:cNvSpPr>
            <p:nvPr/>
          </p:nvSpPr>
          <p:spPr bwMode="auto">
            <a:xfrm>
              <a:off x="2465798" y="2873340"/>
              <a:ext cx="1869895" cy="271366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8919" name="Rectangle 39"/>
            <p:cNvSpPr>
              <a:spLocks noChangeArrowheads="1"/>
            </p:cNvSpPr>
            <p:nvPr/>
          </p:nvSpPr>
          <p:spPr bwMode="auto">
            <a:xfrm>
              <a:off x="4693578" y="2873340"/>
              <a:ext cx="2383604" cy="2713669"/>
            </a:xfrm>
            <a:prstGeom prst="rect">
              <a:avLst/>
            </a:prstGeom>
            <a:solidFill>
              <a:srgbClr val="99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8920" name="Rectangle 40"/>
            <p:cNvSpPr>
              <a:spLocks noChangeArrowheads="1"/>
            </p:cNvSpPr>
            <p:nvPr/>
          </p:nvSpPr>
          <p:spPr bwMode="auto">
            <a:xfrm>
              <a:off x="3438893" y="2873347"/>
              <a:ext cx="2465798" cy="2713662"/>
            </a:xfrm>
            <a:prstGeom prst="rect">
              <a:avLst/>
            </a:prstGeom>
            <a:gradFill rotWithShape="1">
              <a:gsLst>
                <a:gs pos="0">
                  <a:srgbClr val="00B0F0"/>
                </a:gs>
                <a:gs pos="33000">
                  <a:srgbClr val="00B0F0"/>
                </a:gs>
                <a:gs pos="66000">
                  <a:srgbClr val="996600"/>
                </a:gs>
                <a:gs pos="100000">
                  <a:srgbClr val="9966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8921" name="TextBox 36"/>
            <p:cNvSpPr txBox="1">
              <a:spLocks noChangeArrowheads="1"/>
            </p:cNvSpPr>
            <p:nvPr/>
          </p:nvSpPr>
          <p:spPr bwMode="auto">
            <a:xfrm>
              <a:off x="2558265" y="2873340"/>
              <a:ext cx="2065105" cy="2770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500" b="1" dirty="0"/>
                <a:t>Soluble Mineral N</a:t>
              </a:r>
            </a:p>
            <a:p>
              <a:pPr eaLnBrk="1" hangingPunct="1"/>
              <a:endParaRPr lang="en-US" sz="1500" b="1" dirty="0"/>
            </a:p>
            <a:p>
              <a:pPr eaLnBrk="1" hangingPunct="1"/>
              <a:r>
                <a:rPr lang="en-US" sz="1500" b="1" dirty="0"/>
                <a:t>Readily available similar to urea fertilizer.</a:t>
              </a:r>
            </a:p>
            <a:p>
              <a:pPr eaLnBrk="1" hangingPunct="1"/>
              <a:r>
                <a:rPr lang="en-US" sz="1500" b="1" dirty="0"/>
                <a:t>Susceptible to volatilization</a:t>
              </a:r>
              <a:endParaRPr lang="en-US" sz="825" b="1" dirty="0"/>
            </a:p>
            <a:p>
              <a:pPr eaLnBrk="1" hangingPunct="1"/>
              <a:endParaRPr lang="en-US" sz="9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81326" y="2873559"/>
              <a:ext cx="2287920" cy="30781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500" b="1" dirty="0">
                  <a:latin typeface="Arial" pitchFamily="34" charset="0"/>
                </a:rPr>
                <a:t>Organic N</a:t>
              </a:r>
            </a:p>
            <a:p>
              <a:pPr algn="ctr">
                <a:defRPr/>
              </a:pPr>
              <a:endParaRPr lang="en-US" sz="1500" b="1" dirty="0">
                <a:latin typeface="Arial" pitchFamily="34" charset="0"/>
              </a:endParaRPr>
            </a:p>
            <a:p>
              <a:pPr>
                <a:defRPr/>
              </a:pPr>
              <a:endParaRPr lang="en-US" sz="1500" dirty="0">
                <a:latin typeface="Arial" pitchFamily="34" charset="0"/>
              </a:endParaRPr>
            </a:p>
            <a:p>
              <a:pPr marL="169069">
                <a:defRPr/>
              </a:pPr>
              <a:r>
                <a:rPr lang="en-US" sz="1500" b="1" dirty="0">
                  <a:latin typeface="Arial" pitchFamily="34" charset="0"/>
                </a:rPr>
                <a:t>Must be broken down into mineral forms before it is available</a:t>
              </a:r>
            </a:p>
            <a:p>
              <a:pPr>
                <a:defRPr/>
              </a:pPr>
              <a:endParaRPr lang="en-US" sz="900" dirty="0">
                <a:latin typeface="Arial" pitchFamily="34" charset="0"/>
              </a:endParaRPr>
            </a:p>
            <a:p>
              <a:pPr algn="ctr">
                <a:defRPr/>
              </a:pPr>
              <a:endParaRPr lang="en-US" sz="1500" b="1" dirty="0">
                <a:latin typeface="Arial" pitchFamily="34" charset="0"/>
              </a:endParaRPr>
            </a:p>
          </p:txBody>
        </p:sp>
        <p:cxnSp>
          <p:nvCxnSpPr>
            <p:cNvPr id="38923" name="Straight Connector 15"/>
            <p:cNvCxnSpPr>
              <a:cxnSpLocks noChangeShapeType="1"/>
            </p:cNvCxnSpPr>
            <p:nvPr/>
          </p:nvCxnSpPr>
          <p:spPr bwMode="auto">
            <a:xfrm>
              <a:off x="2671281" y="3633616"/>
              <a:ext cx="1839074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8924" name="Straight Connector 16"/>
            <p:cNvCxnSpPr>
              <a:cxnSpLocks noChangeShapeType="1"/>
            </p:cNvCxnSpPr>
            <p:nvPr/>
          </p:nvCxnSpPr>
          <p:spPr bwMode="auto">
            <a:xfrm>
              <a:off x="4982966" y="3635204"/>
              <a:ext cx="1837362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" name="TextBox 1"/>
          <p:cNvSpPr txBox="1"/>
          <p:nvPr/>
        </p:nvSpPr>
        <p:spPr>
          <a:xfrm>
            <a:off x="228600" y="5431149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/>
              <a:buChar char="•"/>
            </a:pPr>
            <a:r>
              <a:rPr lang="en-US" dirty="0"/>
              <a:t>Rule of thumb is that manure is 50/50 between these forms.</a:t>
            </a:r>
          </a:p>
          <a:p>
            <a:pPr marL="257175" indent="-257175">
              <a:buFont typeface="Arial"/>
              <a:buChar char="•"/>
            </a:pPr>
            <a:r>
              <a:rPr lang="en-US" dirty="0"/>
              <a:t>Shown on manure test as Ammonium N &amp; Organic 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781A6B-44A7-894C-8BB0-E2A936FF9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Robb Meinen - Penn State</a:t>
            </a:r>
          </a:p>
        </p:txBody>
      </p:sp>
    </p:spTree>
    <p:extLst>
      <p:ext uri="{BB962C8B-B14F-4D97-AF65-F5344CB8AC3E}">
        <p14:creationId xmlns:p14="http://schemas.microsoft.com/office/powerpoint/2010/main" val="2983233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836" y="226710"/>
            <a:ext cx="5831681" cy="672422"/>
          </a:xfrm>
          <a:noFill/>
        </p:spPr>
        <p:txBody>
          <a:bodyPr vert="horz" wrap="square" lIns="67866" tIns="33338" rIns="67866" bIns="33338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i="1" dirty="0">
                <a:solidFill>
                  <a:srgbClr val="0000FF"/>
                </a:solidFill>
                <a:latin typeface="Arial" charset="0"/>
              </a:rPr>
              <a:t>Nitrogen Cycle</a:t>
            </a:r>
          </a:p>
        </p:txBody>
      </p:sp>
      <p:grpSp>
        <p:nvGrpSpPr>
          <p:cNvPr id="40962" name="Group 3"/>
          <p:cNvGrpSpPr>
            <a:grpSpLocks/>
          </p:cNvGrpSpPr>
          <p:nvPr/>
        </p:nvGrpSpPr>
        <p:grpSpPr bwMode="auto">
          <a:xfrm>
            <a:off x="557180" y="1809371"/>
            <a:ext cx="6735273" cy="4598396"/>
            <a:chOff x="353" y="759"/>
            <a:chExt cx="5148" cy="3379"/>
          </a:xfrm>
        </p:grpSpPr>
        <p:sp>
          <p:nvSpPr>
            <p:cNvPr id="40965" name="Oval 4"/>
            <p:cNvSpPr>
              <a:spLocks noChangeArrowheads="1"/>
            </p:cNvSpPr>
            <p:nvPr/>
          </p:nvSpPr>
          <p:spPr bwMode="auto">
            <a:xfrm>
              <a:off x="507" y="815"/>
              <a:ext cx="4746" cy="28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0966" name="Rectangle 5"/>
            <p:cNvSpPr>
              <a:spLocks noChangeArrowheads="1"/>
            </p:cNvSpPr>
            <p:nvPr/>
          </p:nvSpPr>
          <p:spPr bwMode="auto">
            <a:xfrm>
              <a:off x="1091" y="1670"/>
              <a:ext cx="20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NH</a:t>
              </a:r>
              <a:r>
                <a:rPr lang="en-US" sz="1050" baseline="-25000">
                  <a:solidFill>
                    <a:srgbClr val="000000"/>
                  </a:solidFill>
                  <a:latin typeface="Times New Roman" charset="0"/>
                </a:rPr>
                <a:t>3</a:t>
              </a:r>
            </a:p>
          </p:txBody>
        </p:sp>
        <p:sp>
          <p:nvSpPr>
            <p:cNvPr id="40967" name="Rectangle 6"/>
            <p:cNvSpPr>
              <a:spLocks noChangeArrowheads="1"/>
            </p:cNvSpPr>
            <p:nvPr/>
          </p:nvSpPr>
          <p:spPr bwMode="auto">
            <a:xfrm>
              <a:off x="2452" y="4002"/>
              <a:ext cx="41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latin typeface="Times New Roman" charset="0"/>
                </a:rPr>
                <a:t>Leaching</a:t>
              </a:r>
            </a:p>
          </p:txBody>
        </p:sp>
        <p:sp>
          <p:nvSpPr>
            <p:cNvPr id="40968" name="Rectangle 7"/>
            <p:cNvSpPr>
              <a:spLocks noChangeArrowheads="1"/>
            </p:cNvSpPr>
            <p:nvPr/>
          </p:nvSpPr>
          <p:spPr bwMode="auto">
            <a:xfrm>
              <a:off x="2784" y="1776"/>
              <a:ext cx="2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Times New Roman" charset="0"/>
                </a:rPr>
                <a:t> </a:t>
              </a:r>
            </a:p>
          </p:txBody>
        </p:sp>
        <p:sp>
          <p:nvSpPr>
            <p:cNvPr id="40969" name="Rectangle 8"/>
            <p:cNvSpPr>
              <a:spLocks noChangeArrowheads="1"/>
            </p:cNvSpPr>
            <p:nvPr/>
          </p:nvSpPr>
          <p:spPr bwMode="auto">
            <a:xfrm>
              <a:off x="2569" y="1919"/>
              <a:ext cx="36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Animal </a:t>
              </a:r>
            </a:p>
            <a:p>
              <a:pPr algn="ctr"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Manure</a:t>
              </a:r>
            </a:p>
          </p:txBody>
        </p:sp>
        <p:sp>
          <p:nvSpPr>
            <p:cNvPr id="40970" name="Oval 9"/>
            <p:cNvSpPr>
              <a:spLocks noChangeArrowheads="1"/>
            </p:cNvSpPr>
            <p:nvPr/>
          </p:nvSpPr>
          <p:spPr bwMode="auto">
            <a:xfrm>
              <a:off x="1659" y="2819"/>
              <a:ext cx="2058" cy="85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0971" name="Rectangle 10"/>
            <p:cNvSpPr>
              <a:spLocks noChangeArrowheads="1"/>
            </p:cNvSpPr>
            <p:nvPr/>
          </p:nvSpPr>
          <p:spPr bwMode="auto">
            <a:xfrm>
              <a:off x="4722" y="2843"/>
              <a:ext cx="662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Denitrification</a:t>
              </a:r>
            </a:p>
          </p:txBody>
        </p:sp>
        <p:sp>
          <p:nvSpPr>
            <p:cNvPr id="40972" name="Rectangle 11"/>
            <p:cNvSpPr>
              <a:spLocks noChangeArrowheads="1"/>
            </p:cNvSpPr>
            <p:nvPr/>
          </p:nvSpPr>
          <p:spPr bwMode="auto">
            <a:xfrm>
              <a:off x="1754" y="2899"/>
              <a:ext cx="662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Mineralization</a:t>
              </a:r>
            </a:p>
          </p:txBody>
        </p:sp>
        <p:sp>
          <p:nvSpPr>
            <p:cNvPr id="40973" name="Rectangle 12"/>
            <p:cNvSpPr>
              <a:spLocks noChangeArrowheads="1"/>
            </p:cNvSpPr>
            <p:nvPr/>
          </p:nvSpPr>
          <p:spPr bwMode="auto">
            <a:xfrm>
              <a:off x="2334" y="3169"/>
              <a:ext cx="693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Immobilization</a:t>
              </a:r>
            </a:p>
          </p:txBody>
        </p:sp>
        <p:sp>
          <p:nvSpPr>
            <p:cNvPr id="40974" name="Rectangle 13"/>
            <p:cNvSpPr>
              <a:spLocks noChangeArrowheads="1"/>
            </p:cNvSpPr>
            <p:nvPr/>
          </p:nvSpPr>
          <p:spPr bwMode="auto">
            <a:xfrm>
              <a:off x="1600" y="3457"/>
              <a:ext cx="55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Nitrification</a:t>
              </a:r>
            </a:p>
          </p:txBody>
        </p:sp>
        <p:sp>
          <p:nvSpPr>
            <p:cNvPr id="40975" name="Rectangle 14"/>
            <p:cNvSpPr>
              <a:spLocks noChangeArrowheads="1"/>
            </p:cNvSpPr>
            <p:nvPr/>
          </p:nvSpPr>
          <p:spPr bwMode="auto">
            <a:xfrm>
              <a:off x="3224" y="3183"/>
              <a:ext cx="692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Organic Matter</a:t>
              </a:r>
            </a:p>
          </p:txBody>
        </p:sp>
        <p:sp>
          <p:nvSpPr>
            <p:cNvPr id="40976" name="Rectangle 15"/>
            <p:cNvSpPr>
              <a:spLocks noChangeArrowheads="1"/>
            </p:cNvSpPr>
            <p:nvPr/>
          </p:nvSpPr>
          <p:spPr bwMode="auto">
            <a:xfrm>
              <a:off x="1536" y="3183"/>
              <a:ext cx="245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NH</a:t>
              </a:r>
              <a:r>
                <a:rPr lang="en-US" sz="1050" baseline="-25000">
                  <a:solidFill>
                    <a:srgbClr val="000000"/>
                  </a:solidFill>
                  <a:latin typeface="Times New Roman" charset="0"/>
                </a:rPr>
                <a:t>4</a:t>
              </a:r>
              <a:r>
                <a:rPr lang="en-US" sz="1050" baseline="30000">
                  <a:solidFill>
                    <a:srgbClr val="000000"/>
                  </a:solidFill>
                  <a:latin typeface="Times New Roman" charset="0"/>
                </a:rPr>
                <a:t>+</a:t>
              </a:r>
            </a:p>
          </p:txBody>
        </p:sp>
        <p:sp>
          <p:nvSpPr>
            <p:cNvPr id="40977" name="Rectangle 16"/>
            <p:cNvSpPr>
              <a:spLocks noChangeArrowheads="1"/>
            </p:cNvSpPr>
            <p:nvPr/>
          </p:nvSpPr>
          <p:spPr bwMode="auto">
            <a:xfrm>
              <a:off x="2477" y="3584"/>
              <a:ext cx="414" cy="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   NO</a:t>
              </a:r>
              <a:r>
                <a:rPr lang="en-US" sz="1050" baseline="-25000">
                  <a:solidFill>
                    <a:srgbClr val="000000"/>
                  </a:solidFill>
                  <a:latin typeface="Times New Roman" charset="0"/>
                </a:rPr>
                <a:t>3</a:t>
              </a:r>
              <a:r>
                <a:rPr lang="en-US" sz="1050" baseline="30000">
                  <a:solidFill>
                    <a:srgbClr val="000000"/>
                  </a:solidFill>
                  <a:latin typeface="Times New Roman" charset="0"/>
                </a:rPr>
                <a:t>-</a:t>
              </a:r>
            </a:p>
            <a:p>
              <a:pPr eaLnBrk="0" hangingPunct="0"/>
              <a:r>
                <a:rPr lang="en-US" sz="1050" baseline="30000">
                  <a:solidFill>
                    <a:srgbClr val="000000"/>
                  </a:solidFill>
                  <a:latin typeface="Times New Roman" charset="0"/>
                </a:rPr>
                <a:t>                              </a:t>
              </a:r>
            </a:p>
          </p:txBody>
        </p:sp>
        <p:sp>
          <p:nvSpPr>
            <p:cNvPr id="40978" name="Line 17"/>
            <p:cNvSpPr>
              <a:spLocks noChangeShapeType="1"/>
            </p:cNvSpPr>
            <p:nvPr/>
          </p:nvSpPr>
          <p:spPr bwMode="auto">
            <a:xfrm flipH="1">
              <a:off x="1656" y="3124"/>
              <a:ext cx="51" cy="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0979" name="Line 18"/>
            <p:cNvSpPr>
              <a:spLocks noChangeShapeType="1"/>
            </p:cNvSpPr>
            <p:nvPr/>
          </p:nvSpPr>
          <p:spPr bwMode="auto">
            <a:xfrm flipV="1">
              <a:off x="3667" y="3303"/>
              <a:ext cx="52" cy="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0980" name="Line 19"/>
            <p:cNvSpPr>
              <a:spLocks noChangeShapeType="1"/>
            </p:cNvSpPr>
            <p:nvPr/>
          </p:nvSpPr>
          <p:spPr bwMode="auto">
            <a:xfrm>
              <a:off x="2660" y="3751"/>
              <a:ext cx="0" cy="2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0981" name="Line 20"/>
            <p:cNvSpPr>
              <a:spLocks noChangeShapeType="1"/>
            </p:cNvSpPr>
            <p:nvPr/>
          </p:nvSpPr>
          <p:spPr bwMode="auto">
            <a:xfrm>
              <a:off x="353" y="2228"/>
              <a:ext cx="511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0982" name="Rectangle 21"/>
            <p:cNvSpPr>
              <a:spLocks noChangeArrowheads="1"/>
            </p:cNvSpPr>
            <p:nvPr/>
          </p:nvSpPr>
          <p:spPr bwMode="auto">
            <a:xfrm>
              <a:off x="3705" y="2120"/>
              <a:ext cx="408" cy="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Crop </a:t>
              </a:r>
            </a:p>
            <a:p>
              <a:pPr algn="ctr"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Residues</a:t>
              </a:r>
            </a:p>
          </p:txBody>
        </p:sp>
        <p:sp>
          <p:nvSpPr>
            <p:cNvPr id="40983" name="Rectangle 22"/>
            <p:cNvSpPr>
              <a:spLocks noChangeArrowheads="1"/>
            </p:cNvSpPr>
            <p:nvPr/>
          </p:nvSpPr>
          <p:spPr bwMode="auto">
            <a:xfrm>
              <a:off x="4465" y="2110"/>
              <a:ext cx="354" cy="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 Crop </a:t>
              </a:r>
            </a:p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 Uptake</a:t>
              </a:r>
            </a:p>
          </p:txBody>
        </p:sp>
        <p:sp>
          <p:nvSpPr>
            <p:cNvPr id="40984" name="Arc 23"/>
            <p:cNvSpPr>
              <a:spLocks/>
            </p:cNvSpPr>
            <p:nvPr/>
          </p:nvSpPr>
          <p:spPr bwMode="auto">
            <a:xfrm>
              <a:off x="3840" y="2439"/>
              <a:ext cx="112" cy="7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0985" name="Arc 24"/>
            <p:cNvSpPr>
              <a:spLocks/>
            </p:cNvSpPr>
            <p:nvPr/>
          </p:nvSpPr>
          <p:spPr bwMode="auto">
            <a:xfrm>
              <a:off x="2884" y="2418"/>
              <a:ext cx="1784" cy="12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3"/>
                    <a:pt x="11939" y="21591"/>
                    <a:pt x="15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3"/>
                    <a:pt x="11939" y="21591"/>
                    <a:pt x="15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0986" name="Line 25"/>
            <p:cNvSpPr>
              <a:spLocks noChangeShapeType="1"/>
            </p:cNvSpPr>
            <p:nvPr/>
          </p:nvSpPr>
          <p:spPr bwMode="auto">
            <a:xfrm rot="951909" flipH="1" flipV="1">
              <a:off x="5207" y="2015"/>
              <a:ext cx="56" cy="1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0987" name="Arc 26"/>
            <p:cNvSpPr>
              <a:spLocks/>
            </p:cNvSpPr>
            <p:nvPr/>
          </p:nvSpPr>
          <p:spPr bwMode="auto">
            <a:xfrm>
              <a:off x="1617" y="2080"/>
              <a:ext cx="808" cy="9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84"/>
                    <a:pt x="9648" y="19"/>
                    <a:pt x="21564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4"/>
                    <a:pt x="9648" y="19"/>
                    <a:pt x="21564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0988" name="Arc 27"/>
            <p:cNvSpPr>
              <a:spLocks/>
            </p:cNvSpPr>
            <p:nvPr/>
          </p:nvSpPr>
          <p:spPr bwMode="auto">
            <a:xfrm>
              <a:off x="3056" y="2080"/>
              <a:ext cx="720" cy="9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0989" name="Line 28"/>
            <p:cNvSpPr>
              <a:spLocks noChangeShapeType="1"/>
            </p:cNvSpPr>
            <p:nvPr/>
          </p:nvSpPr>
          <p:spPr bwMode="auto">
            <a:xfrm flipH="1">
              <a:off x="1607" y="3028"/>
              <a:ext cx="5" cy="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0990" name="Rectangle 29"/>
            <p:cNvSpPr>
              <a:spLocks noChangeArrowheads="1"/>
            </p:cNvSpPr>
            <p:nvPr/>
          </p:nvSpPr>
          <p:spPr bwMode="auto">
            <a:xfrm>
              <a:off x="4597" y="921"/>
              <a:ext cx="661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Crop Removal</a:t>
              </a:r>
            </a:p>
          </p:txBody>
        </p:sp>
        <p:sp>
          <p:nvSpPr>
            <p:cNvPr id="40991" name="Rectangle 30"/>
            <p:cNvSpPr>
              <a:spLocks noChangeArrowheads="1"/>
            </p:cNvSpPr>
            <p:nvPr/>
          </p:nvSpPr>
          <p:spPr bwMode="auto">
            <a:xfrm>
              <a:off x="1013" y="1149"/>
              <a:ext cx="412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Fertilizer</a:t>
              </a:r>
            </a:p>
          </p:txBody>
        </p:sp>
        <p:sp>
          <p:nvSpPr>
            <p:cNvPr id="40992" name="Rectangle 31"/>
            <p:cNvSpPr>
              <a:spLocks noChangeArrowheads="1"/>
            </p:cNvSpPr>
            <p:nvPr/>
          </p:nvSpPr>
          <p:spPr bwMode="auto">
            <a:xfrm>
              <a:off x="2688" y="759"/>
              <a:ext cx="252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   N</a:t>
              </a:r>
              <a:r>
                <a:rPr lang="en-US" sz="1050" baseline="-25000">
                  <a:solidFill>
                    <a:srgbClr val="000000"/>
                  </a:solidFill>
                  <a:latin typeface="Times New Roman" charset="0"/>
                </a:rPr>
                <a:t>2</a:t>
              </a:r>
            </a:p>
          </p:txBody>
        </p:sp>
        <p:sp>
          <p:nvSpPr>
            <p:cNvPr id="40993" name="Arc 32"/>
            <p:cNvSpPr>
              <a:spLocks/>
            </p:cNvSpPr>
            <p:nvPr/>
          </p:nvSpPr>
          <p:spPr bwMode="auto">
            <a:xfrm>
              <a:off x="4609" y="1119"/>
              <a:ext cx="416" cy="961"/>
            </a:xfrm>
            <a:custGeom>
              <a:avLst/>
              <a:gdLst>
                <a:gd name="T0" fmla="*/ 0 w 21600"/>
                <a:gd name="T1" fmla="*/ 0 h 20294"/>
                <a:gd name="T2" fmla="*/ 0 w 21600"/>
                <a:gd name="T3" fmla="*/ 0 h 20294"/>
                <a:gd name="T4" fmla="*/ 0 w 21600"/>
                <a:gd name="T5" fmla="*/ 0 h 2029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294"/>
                <a:gd name="T11" fmla="*/ 21600 w 21600"/>
                <a:gd name="T12" fmla="*/ 20294 h 202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294" fill="none" extrusionOk="0">
                  <a:moveTo>
                    <a:pt x="0" y="20294"/>
                  </a:moveTo>
                  <a:cubicBezTo>
                    <a:pt x="0" y="11217"/>
                    <a:pt x="5674" y="3109"/>
                    <a:pt x="14202" y="0"/>
                  </a:cubicBezTo>
                </a:path>
                <a:path w="21600" h="20294" stroke="0" extrusionOk="0">
                  <a:moveTo>
                    <a:pt x="0" y="20294"/>
                  </a:moveTo>
                  <a:cubicBezTo>
                    <a:pt x="0" y="11217"/>
                    <a:pt x="5674" y="3109"/>
                    <a:pt x="14202" y="0"/>
                  </a:cubicBezTo>
                  <a:lnTo>
                    <a:pt x="21600" y="20294"/>
                  </a:lnTo>
                  <a:lnTo>
                    <a:pt x="0" y="20294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0994" name="Arc 33"/>
            <p:cNvSpPr>
              <a:spLocks/>
            </p:cNvSpPr>
            <p:nvPr/>
          </p:nvSpPr>
          <p:spPr bwMode="auto">
            <a:xfrm>
              <a:off x="2955" y="820"/>
              <a:ext cx="938" cy="128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0995" name="Rectangle 34"/>
            <p:cNvSpPr>
              <a:spLocks noChangeArrowheads="1"/>
            </p:cNvSpPr>
            <p:nvPr/>
          </p:nvSpPr>
          <p:spPr bwMode="auto">
            <a:xfrm>
              <a:off x="3479" y="1255"/>
              <a:ext cx="469" cy="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Biological</a:t>
              </a:r>
            </a:p>
            <a:p>
              <a:pPr algn="ctr"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Fixation</a:t>
              </a:r>
            </a:p>
          </p:txBody>
        </p:sp>
        <p:sp>
          <p:nvSpPr>
            <p:cNvPr id="40996" name="Arc 35"/>
            <p:cNvSpPr>
              <a:spLocks/>
            </p:cNvSpPr>
            <p:nvPr/>
          </p:nvSpPr>
          <p:spPr bwMode="auto">
            <a:xfrm>
              <a:off x="1029" y="2873"/>
              <a:ext cx="456" cy="352"/>
            </a:xfrm>
            <a:custGeom>
              <a:avLst/>
              <a:gdLst>
                <a:gd name="T0" fmla="*/ 0 w 14665"/>
                <a:gd name="T1" fmla="*/ 0 h 21599"/>
                <a:gd name="T2" fmla="*/ 0 w 14665"/>
                <a:gd name="T3" fmla="*/ 0 h 21599"/>
                <a:gd name="T4" fmla="*/ 0 w 14665"/>
                <a:gd name="T5" fmla="*/ 0 h 21599"/>
                <a:gd name="T6" fmla="*/ 0 60000 65536"/>
                <a:gd name="T7" fmla="*/ 0 60000 65536"/>
                <a:gd name="T8" fmla="*/ 0 60000 65536"/>
                <a:gd name="T9" fmla="*/ 0 w 14665"/>
                <a:gd name="T10" fmla="*/ 0 h 21599"/>
                <a:gd name="T11" fmla="*/ 14665 w 14665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65" h="21599" fill="none" extrusionOk="0">
                  <a:moveTo>
                    <a:pt x="14435" y="21598"/>
                  </a:moveTo>
                  <a:cubicBezTo>
                    <a:pt x="9078" y="21541"/>
                    <a:pt x="3933" y="19496"/>
                    <a:pt x="0" y="15858"/>
                  </a:cubicBezTo>
                </a:path>
                <a:path w="14665" h="21599" stroke="0" extrusionOk="0">
                  <a:moveTo>
                    <a:pt x="14435" y="21598"/>
                  </a:moveTo>
                  <a:cubicBezTo>
                    <a:pt x="9078" y="21541"/>
                    <a:pt x="3933" y="19496"/>
                    <a:pt x="0" y="15858"/>
                  </a:cubicBezTo>
                  <a:lnTo>
                    <a:pt x="14665" y="0"/>
                  </a:lnTo>
                  <a:lnTo>
                    <a:pt x="14435" y="21598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0997" name="Line 36"/>
            <p:cNvSpPr>
              <a:spLocks noChangeShapeType="1"/>
            </p:cNvSpPr>
            <p:nvPr/>
          </p:nvSpPr>
          <p:spPr bwMode="auto">
            <a:xfrm>
              <a:off x="2393" y="3654"/>
              <a:ext cx="12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0998" name="Rectangle 37"/>
            <p:cNvSpPr>
              <a:spLocks noChangeArrowheads="1"/>
            </p:cNvSpPr>
            <p:nvPr/>
          </p:nvSpPr>
          <p:spPr bwMode="auto">
            <a:xfrm>
              <a:off x="2446" y="2730"/>
              <a:ext cx="483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 Microbes </a:t>
              </a:r>
            </a:p>
          </p:txBody>
        </p:sp>
        <p:sp>
          <p:nvSpPr>
            <p:cNvPr id="40999" name="Line 38"/>
            <p:cNvSpPr>
              <a:spLocks noChangeShapeType="1"/>
            </p:cNvSpPr>
            <p:nvPr/>
          </p:nvSpPr>
          <p:spPr bwMode="auto">
            <a:xfrm>
              <a:off x="3661" y="3105"/>
              <a:ext cx="52" cy="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000" name="Line 39"/>
            <p:cNvSpPr>
              <a:spLocks noChangeShapeType="1"/>
            </p:cNvSpPr>
            <p:nvPr/>
          </p:nvSpPr>
          <p:spPr bwMode="auto">
            <a:xfrm flipV="1">
              <a:off x="2844" y="2910"/>
              <a:ext cx="43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001" name="Line 40"/>
            <p:cNvSpPr>
              <a:spLocks noChangeShapeType="1"/>
            </p:cNvSpPr>
            <p:nvPr/>
          </p:nvSpPr>
          <p:spPr bwMode="auto">
            <a:xfrm>
              <a:off x="2844" y="3318"/>
              <a:ext cx="43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002" name="Line 41"/>
            <p:cNvSpPr>
              <a:spLocks noChangeShapeType="1"/>
            </p:cNvSpPr>
            <p:nvPr/>
          </p:nvSpPr>
          <p:spPr bwMode="auto">
            <a:xfrm flipH="1">
              <a:off x="3828" y="3106"/>
              <a:ext cx="51" cy="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003" name="Line 42"/>
            <p:cNvSpPr>
              <a:spLocks noChangeShapeType="1"/>
            </p:cNvSpPr>
            <p:nvPr/>
          </p:nvSpPr>
          <p:spPr bwMode="auto">
            <a:xfrm rot="1503107" flipH="1">
              <a:off x="1338" y="1111"/>
              <a:ext cx="51" cy="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004" name="Freeform 43"/>
            <p:cNvSpPr>
              <a:spLocks/>
            </p:cNvSpPr>
            <p:nvPr/>
          </p:nvSpPr>
          <p:spPr bwMode="auto">
            <a:xfrm>
              <a:off x="1164" y="1866"/>
              <a:ext cx="372" cy="1278"/>
            </a:xfrm>
            <a:custGeom>
              <a:avLst/>
              <a:gdLst>
                <a:gd name="T0" fmla="*/ 372 w 372"/>
                <a:gd name="T1" fmla="*/ 1278 h 1278"/>
                <a:gd name="T2" fmla="*/ 72 w 372"/>
                <a:gd name="T3" fmla="*/ 804 h 1278"/>
                <a:gd name="T4" fmla="*/ 0 w 372"/>
                <a:gd name="T5" fmla="*/ 0 h 1278"/>
                <a:gd name="T6" fmla="*/ 0 60000 65536"/>
                <a:gd name="T7" fmla="*/ 0 60000 65536"/>
                <a:gd name="T8" fmla="*/ 0 60000 65536"/>
                <a:gd name="T9" fmla="*/ 0 w 372"/>
                <a:gd name="T10" fmla="*/ 0 h 1278"/>
                <a:gd name="T11" fmla="*/ 372 w 372"/>
                <a:gd name="T12" fmla="*/ 1278 h 12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" h="1278">
                  <a:moveTo>
                    <a:pt x="372" y="1278"/>
                  </a:moveTo>
                  <a:cubicBezTo>
                    <a:pt x="253" y="1147"/>
                    <a:pt x="134" y="1017"/>
                    <a:pt x="72" y="804"/>
                  </a:cubicBezTo>
                  <a:cubicBezTo>
                    <a:pt x="10" y="591"/>
                    <a:pt x="5" y="295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005" name="Rectangle 44"/>
            <p:cNvSpPr>
              <a:spLocks noChangeArrowheads="1"/>
            </p:cNvSpPr>
            <p:nvPr/>
          </p:nvSpPr>
          <p:spPr bwMode="auto">
            <a:xfrm>
              <a:off x="900" y="2005"/>
              <a:ext cx="618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Volatilization</a:t>
              </a:r>
            </a:p>
          </p:txBody>
        </p:sp>
        <p:sp>
          <p:nvSpPr>
            <p:cNvPr id="41006" name="Rectangle 45"/>
            <p:cNvSpPr>
              <a:spLocks noChangeArrowheads="1"/>
            </p:cNvSpPr>
            <p:nvPr/>
          </p:nvSpPr>
          <p:spPr bwMode="auto">
            <a:xfrm>
              <a:off x="1038" y="2509"/>
              <a:ext cx="393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High pH</a:t>
              </a:r>
            </a:p>
          </p:txBody>
        </p:sp>
        <p:sp>
          <p:nvSpPr>
            <p:cNvPr id="41007" name="Rectangle 46"/>
            <p:cNvSpPr>
              <a:spLocks noChangeArrowheads="1"/>
            </p:cNvSpPr>
            <p:nvPr/>
          </p:nvSpPr>
          <p:spPr bwMode="auto">
            <a:xfrm>
              <a:off x="4902" y="1865"/>
              <a:ext cx="599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N</a:t>
              </a:r>
              <a:r>
                <a:rPr lang="en-US" sz="1050" baseline="-25000">
                  <a:solidFill>
                    <a:srgbClr val="000000"/>
                  </a:solidFill>
                  <a:latin typeface="Times New Roman" charset="0"/>
                </a:rPr>
                <a:t>2</a:t>
              </a:r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, N</a:t>
              </a:r>
              <a:r>
                <a:rPr lang="en-US" sz="1050" baseline="-25000">
                  <a:solidFill>
                    <a:srgbClr val="000000"/>
                  </a:solidFill>
                  <a:latin typeface="Times New Roman" charset="0"/>
                </a:rPr>
                <a:t>2</a:t>
              </a:r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O, NO</a:t>
              </a:r>
            </a:p>
          </p:txBody>
        </p:sp>
      </p:grpSp>
      <p:pic>
        <p:nvPicPr>
          <p:cNvPr id="40964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86" y="2794406"/>
            <a:ext cx="787004" cy="86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41" y="2809628"/>
            <a:ext cx="1179909" cy="93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2507659" y="3630419"/>
            <a:ext cx="627530" cy="997324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312286" y="3696193"/>
            <a:ext cx="642097" cy="1006289"/>
          </a:xfrm>
          <a:prstGeom prst="straightConnector1">
            <a:avLst/>
          </a:prstGeom>
          <a:ln w="76200" cmpd="sng">
            <a:solidFill>
              <a:srgbClr val="99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43"/>
          <p:cNvGrpSpPr>
            <a:grpSpLocks/>
          </p:cNvGrpSpPr>
          <p:nvPr/>
        </p:nvGrpSpPr>
        <p:grpSpPr bwMode="auto">
          <a:xfrm>
            <a:off x="6324600" y="281543"/>
            <a:ext cx="2496908" cy="1775857"/>
            <a:chOff x="2465798" y="1247913"/>
            <a:chExt cx="4611384" cy="4263452"/>
          </a:xfrm>
        </p:grpSpPr>
        <p:sp>
          <p:nvSpPr>
            <p:cNvPr id="53" name="Rectangle 8"/>
            <p:cNvSpPr>
              <a:spLocks noChangeArrowheads="1"/>
            </p:cNvSpPr>
            <p:nvPr/>
          </p:nvSpPr>
          <p:spPr bwMode="auto">
            <a:xfrm>
              <a:off x="3309997" y="2363055"/>
              <a:ext cx="2547991" cy="955497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54" name="TextBox 3"/>
            <p:cNvSpPr txBox="1">
              <a:spLocks noChangeArrowheads="1"/>
            </p:cNvSpPr>
            <p:nvPr/>
          </p:nvSpPr>
          <p:spPr bwMode="auto">
            <a:xfrm>
              <a:off x="3632775" y="1247913"/>
              <a:ext cx="2065105" cy="85097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 dirty="0">
                  <a:solidFill>
                    <a:schemeClr val="bg1"/>
                  </a:solidFill>
                </a:rPr>
                <a:t>Total N</a:t>
              </a:r>
            </a:p>
          </p:txBody>
        </p:sp>
        <p:cxnSp>
          <p:nvCxnSpPr>
            <p:cNvPr id="55" name="Straight Connector 12"/>
            <p:cNvCxnSpPr>
              <a:cxnSpLocks noChangeShapeType="1"/>
            </p:cNvCxnSpPr>
            <p:nvPr/>
          </p:nvCxnSpPr>
          <p:spPr bwMode="auto">
            <a:xfrm rot="5400000" flipH="1" flipV="1">
              <a:off x="4465312" y="2204207"/>
              <a:ext cx="338253" cy="15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" name="Rectangle 38"/>
            <p:cNvSpPr>
              <a:spLocks noChangeArrowheads="1"/>
            </p:cNvSpPr>
            <p:nvPr/>
          </p:nvSpPr>
          <p:spPr bwMode="auto">
            <a:xfrm>
              <a:off x="2465798" y="2873340"/>
              <a:ext cx="1869895" cy="222563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57" name="Rectangle 39"/>
            <p:cNvSpPr>
              <a:spLocks noChangeArrowheads="1"/>
            </p:cNvSpPr>
            <p:nvPr/>
          </p:nvSpPr>
          <p:spPr bwMode="auto">
            <a:xfrm>
              <a:off x="4693579" y="2873340"/>
              <a:ext cx="2383603" cy="2225634"/>
            </a:xfrm>
            <a:prstGeom prst="rect">
              <a:avLst/>
            </a:prstGeom>
            <a:solidFill>
              <a:srgbClr val="99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58" name="Rectangle 40"/>
            <p:cNvSpPr>
              <a:spLocks noChangeArrowheads="1"/>
            </p:cNvSpPr>
            <p:nvPr/>
          </p:nvSpPr>
          <p:spPr bwMode="auto">
            <a:xfrm>
              <a:off x="3438894" y="2873347"/>
              <a:ext cx="2465797" cy="2225627"/>
            </a:xfrm>
            <a:prstGeom prst="rect">
              <a:avLst/>
            </a:prstGeom>
            <a:gradFill rotWithShape="1">
              <a:gsLst>
                <a:gs pos="0">
                  <a:srgbClr val="00B0F0"/>
                </a:gs>
                <a:gs pos="33000">
                  <a:srgbClr val="00B0F0"/>
                </a:gs>
                <a:gs pos="66000">
                  <a:srgbClr val="996600"/>
                </a:gs>
                <a:gs pos="100000">
                  <a:srgbClr val="9966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59" name="TextBox 36"/>
            <p:cNvSpPr txBox="1">
              <a:spLocks noChangeArrowheads="1"/>
            </p:cNvSpPr>
            <p:nvPr/>
          </p:nvSpPr>
          <p:spPr bwMode="auto">
            <a:xfrm>
              <a:off x="2558267" y="2873340"/>
              <a:ext cx="2065105" cy="263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n-US" sz="1400" b="1" dirty="0"/>
            </a:p>
            <a:p>
              <a:pPr algn="ctr" eaLnBrk="1" hangingPunct="1"/>
              <a:r>
                <a:rPr lang="en-US" sz="1400" b="1" dirty="0"/>
                <a:t>Soluble Mineral N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781323" y="2873556"/>
              <a:ext cx="2287920" cy="20423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en-US" sz="1400" b="1" dirty="0">
                <a:latin typeface="Arial" pitchFamily="34" charset="0"/>
              </a:endParaRPr>
            </a:p>
            <a:p>
              <a:pPr algn="ctr">
                <a:defRPr/>
              </a:pPr>
              <a:r>
                <a:rPr lang="en-US" sz="1400" b="1" dirty="0">
                  <a:latin typeface="Arial" pitchFamily="34" charset="0"/>
                </a:rPr>
                <a:t>Organic N</a:t>
              </a:r>
              <a:endParaRPr lang="en-US" sz="1400" dirty="0">
                <a:latin typeface="Arial" pitchFamily="34" charset="0"/>
              </a:endParaRPr>
            </a:p>
            <a:p>
              <a:pPr algn="ctr">
                <a:defRPr/>
              </a:pPr>
              <a:endParaRPr lang="en-US" sz="1400" b="1" dirty="0">
                <a:latin typeface="Arial" pitchFamily="34" charset="0"/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E3E2F0-795B-AD49-A53D-26C676B40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20874" y="645406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Robb Meinen - Penn State</a:t>
            </a:r>
          </a:p>
        </p:txBody>
      </p:sp>
    </p:spTree>
    <p:extLst>
      <p:ext uri="{BB962C8B-B14F-4D97-AF65-F5344CB8AC3E}">
        <p14:creationId xmlns:p14="http://schemas.microsoft.com/office/powerpoint/2010/main" val="120433922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7410" y="141006"/>
            <a:ext cx="6858000" cy="686990"/>
          </a:xfrm>
          <a:noFill/>
        </p:spPr>
        <p:txBody>
          <a:bodyPr vert="horz" wrap="square" lIns="67866" tIns="33338" rIns="67866" bIns="33338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 eaLnBrk="1" hangingPunct="1"/>
            <a:r>
              <a:rPr lang="en-US" sz="32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Where we want N to go</a:t>
            </a:r>
          </a:p>
        </p:txBody>
      </p:sp>
      <p:grpSp>
        <p:nvGrpSpPr>
          <p:cNvPr id="30722" name="Group 3"/>
          <p:cNvGrpSpPr>
            <a:grpSpLocks/>
          </p:cNvGrpSpPr>
          <p:nvPr/>
        </p:nvGrpSpPr>
        <p:grpSpPr bwMode="auto">
          <a:xfrm>
            <a:off x="271462" y="2225279"/>
            <a:ext cx="6129338" cy="4023121"/>
            <a:chOff x="353" y="759"/>
            <a:chExt cx="5148" cy="3379"/>
          </a:xfrm>
        </p:grpSpPr>
        <p:sp>
          <p:nvSpPr>
            <p:cNvPr id="30725" name="Oval 4"/>
            <p:cNvSpPr>
              <a:spLocks noChangeArrowheads="1"/>
            </p:cNvSpPr>
            <p:nvPr/>
          </p:nvSpPr>
          <p:spPr bwMode="auto">
            <a:xfrm>
              <a:off x="507" y="815"/>
              <a:ext cx="4746" cy="28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30726" name="Rectangle 5"/>
            <p:cNvSpPr>
              <a:spLocks noChangeArrowheads="1"/>
            </p:cNvSpPr>
            <p:nvPr/>
          </p:nvSpPr>
          <p:spPr bwMode="auto">
            <a:xfrm>
              <a:off x="1091" y="1670"/>
              <a:ext cx="20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NH</a:t>
              </a:r>
              <a:r>
                <a:rPr lang="en-US" sz="1050" baseline="-25000">
                  <a:solidFill>
                    <a:srgbClr val="000000"/>
                  </a:solidFill>
                  <a:latin typeface="Times New Roman" charset="0"/>
                </a:rPr>
                <a:t>3</a:t>
              </a:r>
            </a:p>
          </p:txBody>
        </p:sp>
        <p:sp>
          <p:nvSpPr>
            <p:cNvPr id="30727" name="Rectangle 6"/>
            <p:cNvSpPr>
              <a:spLocks noChangeArrowheads="1"/>
            </p:cNvSpPr>
            <p:nvPr/>
          </p:nvSpPr>
          <p:spPr bwMode="auto">
            <a:xfrm>
              <a:off x="2452" y="4002"/>
              <a:ext cx="41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latin typeface="Times New Roman" charset="0"/>
                </a:rPr>
                <a:t>Leaching</a:t>
              </a:r>
            </a:p>
          </p:txBody>
        </p:sp>
        <p:sp>
          <p:nvSpPr>
            <p:cNvPr id="30728" name="Rectangle 7"/>
            <p:cNvSpPr>
              <a:spLocks noChangeArrowheads="1"/>
            </p:cNvSpPr>
            <p:nvPr/>
          </p:nvSpPr>
          <p:spPr bwMode="auto">
            <a:xfrm>
              <a:off x="2784" y="1776"/>
              <a:ext cx="2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Times New Roman" charset="0"/>
                </a:rPr>
                <a:t> </a:t>
              </a:r>
            </a:p>
          </p:txBody>
        </p:sp>
        <p:sp>
          <p:nvSpPr>
            <p:cNvPr id="30729" name="Rectangle 8"/>
            <p:cNvSpPr>
              <a:spLocks noChangeArrowheads="1"/>
            </p:cNvSpPr>
            <p:nvPr/>
          </p:nvSpPr>
          <p:spPr bwMode="auto">
            <a:xfrm>
              <a:off x="2569" y="1919"/>
              <a:ext cx="36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Animal </a:t>
              </a:r>
            </a:p>
            <a:p>
              <a:pPr algn="ctr"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Manure</a:t>
              </a:r>
            </a:p>
          </p:txBody>
        </p:sp>
        <p:sp>
          <p:nvSpPr>
            <p:cNvPr id="30730" name="Oval 9"/>
            <p:cNvSpPr>
              <a:spLocks noChangeArrowheads="1"/>
            </p:cNvSpPr>
            <p:nvPr/>
          </p:nvSpPr>
          <p:spPr bwMode="auto">
            <a:xfrm>
              <a:off x="1659" y="2819"/>
              <a:ext cx="2058" cy="85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30731" name="Rectangle 10"/>
            <p:cNvSpPr>
              <a:spLocks noChangeArrowheads="1"/>
            </p:cNvSpPr>
            <p:nvPr/>
          </p:nvSpPr>
          <p:spPr bwMode="auto">
            <a:xfrm>
              <a:off x="4722" y="2843"/>
              <a:ext cx="662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Denitrification</a:t>
              </a:r>
            </a:p>
          </p:txBody>
        </p:sp>
        <p:sp>
          <p:nvSpPr>
            <p:cNvPr id="30732" name="Rectangle 11"/>
            <p:cNvSpPr>
              <a:spLocks noChangeArrowheads="1"/>
            </p:cNvSpPr>
            <p:nvPr/>
          </p:nvSpPr>
          <p:spPr bwMode="auto">
            <a:xfrm>
              <a:off x="1754" y="2899"/>
              <a:ext cx="662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Mineralization</a:t>
              </a:r>
            </a:p>
          </p:txBody>
        </p:sp>
        <p:sp>
          <p:nvSpPr>
            <p:cNvPr id="30733" name="Rectangle 12"/>
            <p:cNvSpPr>
              <a:spLocks noChangeArrowheads="1"/>
            </p:cNvSpPr>
            <p:nvPr/>
          </p:nvSpPr>
          <p:spPr bwMode="auto">
            <a:xfrm>
              <a:off x="2334" y="3169"/>
              <a:ext cx="693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Immobilization</a:t>
              </a:r>
            </a:p>
          </p:txBody>
        </p:sp>
        <p:sp>
          <p:nvSpPr>
            <p:cNvPr id="30734" name="Rectangle 13"/>
            <p:cNvSpPr>
              <a:spLocks noChangeArrowheads="1"/>
            </p:cNvSpPr>
            <p:nvPr/>
          </p:nvSpPr>
          <p:spPr bwMode="auto">
            <a:xfrm>
              <a:off x="1600" y="3457"/>
              <a:ext cx="55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Nitrification</a:t>
              </a:r>
            </a:p>
          </p:txBody>
        </p:sp>
        <p:sp>
          <p:nvSpPr>
            <p:cNvPr id="30735" name="Rectangle 14"/>
            <p:cNvSpPr>
              <a:spLocks noChangeArrowheads="1"/>
            </p:cNvSpPr>
            <p:nvPr/>
          </p:nvSpPr>
          <p:spPr bwMode="auto">
            <a:xfrm>
              <a:off x="3224" y="3183"/>
              <a:ext cx="692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Organic Matter</a:t>
              </a:r>
            </a:p>
          </p:txBody>
        </p:sp>
        <p:sp>
          <p:nvSpPr>
            <p:cNvPr id="30736" name="Rectangle 15"/>
            <p:cNvSpPr>
              <a:spLocks noChangeArrowheads="1"/>
            </p:cNvSpPr>
            <p:nvPr/>
          </p:nvSpPr>
          <p:spPr bwMode="auto">
            <a:xfrm>
              <a:off x="1536" y="3183"/>
              <a:ext cx="245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NH</a:t>
              </a:r>
              <a:r>
                <a:rPr lang="en-US" sz="1050" baseline="-25000">
                  <a:solidFill>
                    <a:srgbClr val="000000"/>
                  </a:solidFill>
                  <a:latin typeface="Times New Roman" charset="0"/>
                </a:rPr>
                <a:t>4</a:t>
              </a:r>
              <a:r>
                <a:rPr lang="en-US" sz="1050" baseline="30000">
                  <a:solidFill>
                    <a:srgbClr val="000000"/>
                  </a:solidFill>
                  <a:latin typeface="Times New Roman" charset="0"/>
                </a:rPr>
                <a:t>+</a:t>
              </a:r>
            </a:p>
          </p:txBody>
        </p:sp>
        <p:sp>
          <p:nvSpPr>
            <p:cNvPr id="30737" name="Rectangle 16"/>
            <p:cNvSpPr>
              <a:spLocks noChangeArrowheads="1"/>
            </p:cNvSpPr>
            <p:nvPr/>
          </p:nvSpPr>
          <p:spPr bwMode="auto">
            <a:xfrm>
              <a:off x="2477" y="3584"/>
              <a:ext cx="414" cy="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   NO</a:t>
              </a:r>
              <a:r>
                <a:rPr lang="en-US" sz="1050" baseline="-25000">
                  <a:solidFill>
                    <a:srgbClr val="000000"/>
                  </a:solidFill>
                  <a:latin typeface="Times New Roman" charset="0"/>
                </a:rPr>
                <a:t>3</a:t>
              </a:r>
              <a:r>
                <a:rPr lang="en-US" sz="1050" baseline="30000">
                  <a:solidFill>
                    <a:srgbClr val="000000"/>
                  </a:solidFill>
                  <a:latin typeface="Times New Roman" charset="0"/>
                </a:rPr>
                <a:t>-</a:t>
              </a:r>
            </a:p>
            <a:p>
              <a:pPr eaLnBrk="0" hangingPunct="0"/>
              <a:r>
                <a:rPr lang="en-US" sz="1050" baseline="30000">
                  <a:solidFill>
                    <a:srgbClr val="000000"/>
                  </a:solidFill>
                  <a:latin typeface="Times New Roman" charset="0"/>
                </a:rPr>
                <a:t>                              </a:t>
              </a:r>
            </a:p>
          </p:txBody>
        </p:sp>
        <p:sp>
          <p:nvSpPr>
            <p:cNvPr id="30738" name="Line 17"/>
            <p:cNvSpPr>
              <a:spLocks noChangeShapeType="1"/>
            </p:cNvSpPr>
            <p:nvPr/>
          </p:nvSpPr>
          <p:spPr bwMode="auto">
            <a:xfrm flipH="1">
              <a:off x="1656" y="3124"/>
              <a:ext cx="51" cy="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0739" name="Line 18"/>
            <p:cNvSpPr>
              <a:spLocks noChangeShapeType="1"/>
            </p:cNvSpPr>
            <p:nvPr/>
          </p:nvSpPr>
          <p:spPr bwMode="auto">
            <a:xfrm flipV="1">
              <a:off x="3667" y="3303"/>
              <a:ext cx="52" cy="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0740" name="Line 19"/>
            <p:cNvSpPr>
              <a:spLocks noChangeShapeType="1"/>
            </p:cNvSpPr>
            <p:nvPr/>
          </p:nvSpPr>
          <p:spPr bwMode="auto">
            <a:xfrm>
              <a:off x="2660" y="3751"/>
              <a:ext cx="0" cy="2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0741" name="Line 20"/>
            <p:cNvSpPr>
              <a:spLocks noChangeShapeType="1"/>
            </p:cNvSpPr>
            <p:nvPr/>
          </p:nvSpPr>
          <p:spPr bwMode="auto">
            <a:xfrm>
              <a:off x="353" y="2228"/>
              <a:ext cx="511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0742" name="Rectangle 21"/>
            <p:cNvSpPr>
              <a:spLocks noChangeArrowheads="1"/>
            </p:cNvSpPr>
            <p:nvPr/>
          </p:nvSpPr>
          <p:spPr bwMode="auto">
            <a:xfrm>
              <a:off x="3705" y="2120"/>
              <a:ext cx="408" cy="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Crop </a:t>
              </a:r>
            </a:p>
            <a:p>
              <a:pPr algn="ctr"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Residues</a:t>
              </a:r>
            </a:p>
          </p:txBody>
        </p:sp>
        <p:sp>
          <p:nvSpPr>
            <p:cNvPr id="30743" name="Rectangle 22"/>
            <p:cNvSpPr>
              <a:spLocks noChangeArrowheads="1"/>
            </p:cNvSpPr>
            <p:nvPr/>
          </p:nvSpPr>
          <p:spPr bwMode="auto">
            <a:xfrm>
              <a:off x="4465" y="2110"/>
              <a:ext cx="354" cy="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 Crop </a:t>
              </a:r>
            </a:p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 Uptake</a:t>
              </a:r>
            </a:p>
          </p:txBody>
        </p:sp>
        <p:sp>
          <p:nvSpPr>
            <p:cNvPr id="30744" name="Arc 23"/>
            <p:cNvSpPr>
              <a:spLocks/>
            </p:cNvSpPr>
            <p:nvPr/>
          </p:nvSpPr>
          <p:spPr bwMode="auto">
            <a:xfrm>
              <a:off x="3840" y="2439"/>
              <a:ext cx="112" cy="7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0745" name="Arc 24"/>
            <p:cNvSpPr>
              <a:spLocks/>
            </p:cNvSpPr>
            <p:nvPr/>
          </p:nvSpPr>
          <p:spPr bwMode="auto">
            <a:xfrm>
              <a:off x="2884" y="2418"/>
              <a:ext cx="1784" cy="12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3"/>
                    <a:pt x="11939" y="21591"/>
                    <a:pt x="15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3"/>
                    <a:pt x="11939" y="21591"/>
                    <a:pt x="15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0746" name="Line 25"/>
            <p:cNvSpPr>
              <a:spLocks noChangeShapeType="1"/>
            </p:cNvSpPr>
            <p:nvPr/>
          </p:nvSpPr>
          <p:spPr bwMode="auto">
            <a:xfrm rot="951909" flipH="1" flipV="1">
              <a:off x="5207" y="2015"/>
              <a:ext cx="56" cy="1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0747" name="Arc 26"/>
            <p:cNvSpPr>
              <a:spLocks/>
            </p:cNvSpPr>
            <p:nvPr/>
          </p:nvSpPr>
          <p:spPr bwMode="auto">
            <a:xfrm>
              <a:off x="1617" y="2080"/>
              <a:ext cx="808" cy="9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84"/>
                    <a:pt x="9648" y="19"/>
                    <a:pt x="21564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4"/>
                    <a:pt x="9648" y="19"/>
                    <a:pt x="21564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0748" name="Arc 27"/>
            <p:cNvSpPr>
              <a:spLocks/>
            </p:cNvSpPr>
            <p:nvPr/>
          </p:nvSpPr>
          <p:spPr bwMode="auto">
            <a:xfrm>
              <a:off x="3056" y="2080"/>
              <a:ext cx="720" cy="9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0749" name="Line 28"/>
            <p:cNvSpPr>
              <a:spLocks noChangeShapeType="1"/>
            </p:cNvSpPr>
            <p:nvPr/>
          </p:nvSpPr>
          <p:spPr bwMode="auto">
            <a:xfrm flipH="1">
              <a:off x="1607" y="3028"/>
              <a:ext cx="5" cy="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0750" name="Rectangle 29"/>
            <p:cNvSpPr>
              <a:spLocks noChangeArrowheads="1"/>
            </p:cNvSpPr>
            <p:nvPr/>
          </p:nvSpPr>
          <p:spPr bwMode="auto">
            <a:xfrm>
              <a:off x="4597" y="921"/>
              <a:ext cx="661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Crop Removal</a:t>
              </a:r>
            </a:p>
          </p:txBody>
        </p:sp>
        <p:sp>
          <p:nvSpPr>
            <p:cNvPr id="30751" name="Rectangle 30"/>
            <p:cNvSpPr>
              <a:spLocks noChangeArrowheads="1"/>
            </p:cNvSpPr>
            <p:nvPr/>
          </p:nvSpPr>
          <p:spPr bwMode="auto">
            <a:xfrm>
              <a:off x="1013" y="1149"/>
              <a:ext cx="412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Fertilizer</a:t>
              </a:r>
            </a:p>
          </p:txBody>
        </p:sp>
        <p:sp>
          <p:nvSpPr>
            <p:cNvPr id="30752" name="Rectangle 31"/>
            <p:cNvSpPr>
              <a:spLocks noChangeArrowheads="1"/>
            </p:cNvSpPr>
            <p:nvPr/>
          </p:nvSpPr>
          <p:spPr bwMode="auto">
            <a:xfrm>
              <a:off x="2688" y="759"/>
              <a:ext cx="252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   N</a:t>
              </a:r>
              <a:r>
                <a:rPr lang="en-US" sz="1050" baseline="-25000">
                  <a:solidFill>
                    <a:srgbClr val="000000"/>
                  </a:solidFill>
                  <a:latin typeface="Times New Roman" charset="0"/>
                </a:rPr>
                <a:t>2</a:t>
              </a:r>
            </a:p>
          </p:txBody>
        </p:sp>
        <p:sp>
          <p:nvSpPr>
            <p:cNvPr id="30753" name="Arc 32"/>
            <p:cNvSpPr>
              <a:spLocks/>
            </p:cNvSpPr>
            <p:nvPr/>
          </p:nvSpPr>
          <p:spPr bwMode="auto">
            <a:xfrm>
              <a:off x="4609" y="1119"/>
              <a:ext cx="416" cy="961"/>
            </a:xfrm>
            <a:custGeom>
              <a:avLst/>
              <a:gdLst>
                <a:gd name="T0" fmla="*/ 0 w 21600"/>
                <a:gd name="T1" fmla="*/ 0 h 20294"/>
                <a:gd name="T2" fmla="*/ 0 w 21600"/>
                <a:gd name="T3" fmla="*/ 0 h 20294"/>
                <a:gd name="T4" fmla="*/ 0 w 21600"/>
                <a:gd name="T5" fmla="*/ 0 h 2029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294"/>
                <a:gd name="T11" fmla="*/ 21600 w 21600"/>
                <a:gd name="T12" fmla="*/ 20294 h 202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294" fill="none" extrusionOk="0">
                  <a:moveTo>
                    <a:pt x="0" y="20294"/>
                  </a:moveTo>
                  <a:cubicBezTo>
                    <a:pt x="0" y="11217"/>
                    <a:pt x="5674" y="3109"/>
                    <a:pt x="14202" y="0"/>
                  </a:cubicBezTo>
                </a:path>
                <a:path w="21600" h="20294" stroke="0" extrusionOk="0">
                  <a:moveTo>
                    <a:pt x="0" y="20294"/>
                  </a:moveTo>
                  <a:cubicBezTo>
                    <a:pt x="0" y="11217"/>
                    <a:pt x="5674" y="3109"/>
                    <a:pt x="14202" y="0"/>
                  </a:cubicBezTo>
                  <a:lnTo>
                    <a:pt x="21600" y="20294"/>
                  </a:lnTo>
                  <a:lnTo>
                    <a:pt x="0" y="20294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0754" name="Arc 33"/>
            <p:cNvSpPr>
              <a:spLocks/>
            </p:cNvSpPr>
            <p:nvPr/>
          </p:nvSpPr>
          <p:spPr bwMode="auto">
            <a:xfrm>
              <a:off x="2955" y="820"/>
              <a:ext cx="938" cy="128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0755" name="Rectangle 34"/>
            <p:cNvSpPr>
              <a:spLocks noChangeArrowheads="1"/>
            </p:cNvSpPr>
            <p:nvPr/>
          </p:nvSpPr>
          <p:spPr bwMode="auto">
            <a:xfrm>
              <a:off x="3479" y="1255"/>
              <a:ext cx="469" cy="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Biological</a:t>
              </a:r>
            </a:p>
            <a:p>
              <a:pPr algn="ctr"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Fixation</a:t>
              </a:r>
            </a:p>
          </p:txBody>
        </p:sp>
        <p:sp>
          <p:nvSpPr>
            <p:cNvPr id="30756" name="Arc 35"/>
            <p:cNvSpPr>
              <a:spLocks/>
            </p:cNvSpPr>
            <p:nvPr/>
          </p:nvSpPr>
          <p:spPr bwMode="auto">
            <a:xfrm>
              <a:off x="1029" y="2873"/>
              <a:ext cx="456" cy="352"/>
            </a:xfrm>
            <a:custGeom>
              <a:avLst/>
              <a:gdLst>
                <a:gd name="T0" fmla="*/ 0 w 14665"/>
                <a:gd name="T1" fmla="*/ 0 h 21599"/>
                <a:gd name="T2" fmla="*/ 0 w 14665"/>
                <a:gd name="T3" fmla="*/ 0 h 21599"/>
                <a:gd name="T4" fmla="*/ 0 w 14665"/>
                <a:gd name="T5" fmla="*/ 0 h 21599"/>
                <a:gd name="T6" fmla="*/ 0 60000 65536"/>
                <a:gd name="T7" fmla="*/ 0 60000 65536"/>
                <a:gd name="T8" fmla="*/ 0 60000 65536"/>
                <a:gd name="T9" fmla="*/ 0 w 14665"/>
                <a:gd name="T10" fmla="*/ 0 h 21599"/>
                <a:gd name="T11" fmla="*/ 14665 w 14665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65" h="21599" fill="none" extrusionOk="0">
                  <a:moveTo>
                    <a:pt x="14435" y="21598"/>
                  </a:moveTo>
                  <a:cubicBezTo>
                    <a:pt x="9078" y="21541"/>
                    <a:pt x="3933" y="19496"/>
                    <a:pt x="0" y="15858"/>
                  </a:cubicBezTo>
                </a:path>
                <a:path w="14665" h="21599" stroke="0" extrusionOk="0">
                  <a:moveTo>
                    <a:pt x="14435" y="21598"/>
                  </a:moveTo>
                  <a:cubicBezTo>
                    <a:pt x="9078" y="21541"/>
                    <a:pt x="3933" y="19496"/>
                    <a:pt x="0" y="15858"/>
                  </a:cubicBezTo>
                  <a:lnTo>
                    <a:pt x="14665" y="0"/>
                  </a:lnTo>
                  <a:lnTo>
                    <a:pt x="14435" y="21598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0757" name="Line 36"/>
            <p:cNvSpPr>
              <a:spLocks noChangeShapeType="1"/>
            </p:cNvSpPr>
            <p:nvPr/>
          </p:nvSpPr>
          <p:spPr bwMode="auto">
            <a:xfrm>
              <a:off x="2393" y="3654"/>
              <a:ext cx="12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0758" name="Rectangle 37"/>
            <p:cNvSpPr>
              <a:spLocks noChangeArrowheads="1"/>
            </p:cNvSpPr>
            <p:nvPr/>
          </p:nvSpPr>
          <p:spPr bwMode="auto">
            <a:xfrm>
              <a:off x="2446" y="2730"/>
              <a:ext cx="483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 Microbes </a:t>
              </a:r>
            </a:p>
          </p:txBody>
        </p:sp>
        <p:sp>
          <p:nvSpPr>
            <p:cNvPr id="30759" name="Line 38"/>
            <p:cNvSpPr>
              <a:spLocks noChangeShapeType="1"/>
            </p:cNvSpPr>
            <p:nvPr/>
          </p:nvSpPr>
          <p:spPr bwMode="auto">
            <a:xfrm>
              <a:off x="3661" y="3105"/>
              <a:ext cx="52" cy="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0760" name="Line 39"/>
            <p:cNvSpPr>
              <a:spLocks noChangeShapeType="1"/>
            </p:cNvSpPr>
            <p:nvPr/>
          </p:nvSpPr>
          <p:spPr bwMode="auto">
            <a:xfrm flipV="1">
              <a:off x="2844" y="2910"/>
              <a:ext cx="43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0761" name="Line 40"/>
            <p:cNvSpPr>
              <a:spLocks noChangeShapeType="1"/>
            </p:cNvSpPr>
            <p:nvPr/>
          </p:nvSpPr>
          <p:spPr bwMode="auto">
            <a:xfrm>
              <a:off x="2844" y="3318"/>
              <a:ext cx="43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0762" name="Line 41"/>
            <p:cNvSpPr>
              <a:spLocks noChangeShapeType="1"/>
            </p:cNvSpPr>
            <p:nvPr/>
          </p:nvSpPr>
          <p:spPr bwMode="auto">
            <a:xfrm flipH="1">
              <a:off x="3828" y="3106"/>
              <a:ext cx="51" cy="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0763" name="Line 42"/>
            <p:cNvSpPr>
              <a:spLocks noChangeShapeType="1"/>
            </p:cNvSpPr>
            <p:nvPr/>
          </p:nvSpPr>
          <p:spPr bwMode="auto">
            <a:xfrm rot="1503107" flipH="1">
              <a:off x="1338" y="1111"/>
              <a:ext cx="51" cy="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0764" name="Freeform 43"/>
            <p:cNvSpPr>
              <a:spLocks/>
            </p:cNvSpPr>
            <p:nvPr/>
          </p:nvSpPr>
          <p:spPr bwMode="auto">
            <a:xfrm>
              <a:off x="1164" y="1866"/>
              <a:ext cx="372" cy="1278"/>
            </a:xfrm>
            <a:custGeom>
              <a:avLst/>
              <a:gdLst>
                <a:gd name="T0" fmla="*/ 372 w 372"/>
                <a:gd name="T1" fmla="*/ 1278 h 1278"/>
                <a:gd name="T2" fmla="*/ 72 w 372"/>
                <a:gd name="T3" fmla="*/ 804 h 1278"/>
                <a:gd name="T4" fmla="*/ 0 w 372"/>
                <a:gd name="T5" fmla="*/ 0 h 1278"/>
                <a:gd name="T6" fmla="*/ 0 60000 65536"/>
                <a:gd name="T7" fmla="*/ 0 60000 65536"/>
                <a:gd name="T8" fmla="*/ 0 60000 65536"/>
                <a:gd name="T9" fmla="*/ 0 w 372"/>
                <a:gd name="T10" fmla="*/ 0 h 1278"/>
                <a:gd name="T11" fmla="*/ 372 w 372"/>
                <a:gd name="T12" fmla="*/ 1278 h 12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" h="1278">
                  <a:moveTo>
                    <a:pt x="372" y="1278"/>
                  </a:moveTo>
                  <a:cubicBezTo>
                    <a:pt x="253" y="1147"/>
                    <a:pt x="134" y="1017"/>
                    <a:pt x="72" y="804"/>
                  </a:cubicBezTo>
                  <a:cubicBezTo>
                    <a:pt x="10" y="591"/>
                    <a:pt x="5" y="295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0765" name="Rectangle 44"/>
            <p:cNvSpPr>
              <a:spLocks noChangeArrowheads="1"/>
            </p:cNvSpPr>
            <p:nvPr/>
          </p:nvSpPr>
          <p:spPr bwMode="auto">
            <a:xfrm>
              <a:off x="900" y="2005"/>
              <a:ext cx="618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Volatilization</a:t>
              </a:r>
            </a:p>
          </p:txBody>
        </p:sp>
        <p:sp>
          <p:nvSpPr>
            <p:cNvPr id="30766" name="Rectangle 45"/>
            <p:cNvSpPr>
              <a:spLocks noChangeArrowheads="1"/>
            </p:cNvSpPr>
            <p:nvPr/>
          </p:nvSpPr>
          <p:spPr bwMode="auto">
            <a:xfrm>
              <a:off x="1038" y="2509"/>
              <a:ext cx="393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High pH</a:t>
              </a:r>
            </a:p>
          </p:txBody>
        </p:sp>
        <p:sp>
          <p:nvSpPr>
            <p:cNvPr id="30767" name="Rectangle 46"/>
            <p:cNvSpPr>
              <a:spLocks noChangeArrowheads="1"/>
            </p:cNvSpPr>
            <p:nvPr/>
          </p:nvSpPr>
          <p:spPr bwMode="auto">
            <a:xfrm>
              <a:off x="4902" y="1865"/>
              <a:ext cx="599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N</a:t>
              </a:r>
              <a:r>
                <a:rPr lang="en-US" sz="1050" baseline="-25000">
                  <a:solidFill>
                    <a:srgbClr val="000000"/>
                  </a:solidFill>
                  <a:latin typeface="Times New Roman" charset="0"/>
                </a:rPr>
                <a:t>2</a:t>
              </a:r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, N</a:t>
              </a:r>
              <a:r>
                <a:rPr lang="en-US" sz="1050" baseline="-25000">
                  <a:solidFill>
                    <a:srgbClr val="000000"/>
                  </a:solidFill>
                  <a:latin typeface="Times New Roman" charset="0"/>
                </a:rPr>
                <a:t>2</a:t>
              </a:r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O, NO</a:t>
              </a:r>
            </a:p>
          </p:txBody>
        </p:sp>
      </p:grpSp>
      <p:cxnSp>
        <p:nvCxnSpPr>
          <p:cNvPr id="30724" name="Straight Arrow Connector 6"/>
          <p:cNvCxnSpPr>
            <a:cxnSpLocks noChangeShapeType="1"/>
          </p:cNvCxnSpPr>
          <p:nvPr/>
        </p:nvCxnSpPr>
        <p:spPr bwMode="auto">
          <a:xfrm flipV="1">
            <a:off x="2022871" y="4039021"/>
            <a:ext cx="3055844" cy="1191397"/>
          </a:xfrm>
          <a:prstGeom prst="straightConnector1">
            <a:avLst/>
          </a:prstGeom>
          <a:noFill/>
          <a:ln w="57150" cmpd="sng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9" name="Straight Arrow Connector 6"/>
          <p:cNvCxnSpPr>
            <a:cxnSpLocks noChangeShapeType="1"/>
          </p:cNvCxnSpPr>
          <p:nvPr/>
        </p:nvCxnSpPr>
        <p:spPr bwMode="auto">
          <a:xfrm flipV="1">
            <a:off x="3179317" y="4167889"/>
            <a:ext cx="2073089" cy="1411942"/>
          </a:xfrm>
          <a:prstGeom prst="straightConnector1">
            <a:avLst/>
          </a:prstGeom>
          <a:noFill/>
          <a:ln w="190500">
            <a:solidFill>
              <a:srgbClr val="00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50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861" y="3046990"/>
            <a:ext cx="735735" cy="58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263" y="3299432"/>
            <a:ext cx="484624" cy="53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" name="Straight Arrow Connector 51"/>
          <p:cNvCxnSpPr/>
          <p:nvPr/>
        </p:nvCxnSpPr>
        <p:spPr>
          <a:xfrm flipH="1">
            <a:off x="1943898" y="3756387"/>
            <a:ext cx="743215" cy="1002572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3469128" y="3770408"/>
            <a:ext cx="642097" cy="1006289"/>
          </a:xfrm>
          <a:prstGeom prst="straightConnector1">
            <a:avLst/>
          </a:prstGeom>
          <a:ln w="76200" cmpd="sng">
            <a:solidFill>
              <a:srgbClr val="99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F141D1A-581E-0244-94F2-E62D3AC0C87E}"/>
              </a:ext>
            </a:extLst>
          </p:cNvPr>
          <p:cNvSpPr txBox="1"/>
          <p:nvPr/>
        </p:nvSpPr>
        <p:spPr>
          <a:xfrm>
            <a:off x="5037834" y="197566"/>
            <a:ext cx="382668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Plant Available N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50"/>
                </a:solidFill>
                <a:latin typeface="Arial" charset="0"/>
              </a:rPr>
              <a:t>NH</a:t>
            </a:r>
            <a:r>
              <a:rPr lang="en-US" sz="3200" baseline="-25000" dirty="0">
                <a:solidFill>
                  <a:srgbClr val="00B050"/>
                </a:solidFill>
                <a:latin typeface="Arial" charset="0"/>
              </a:rPr>
              <a:t>4</a:t>
            </a:r>
            <a:r>
              <a:rPr lang="en-US" sz="3200" baseline="30000" dirty="0">
                <a:solidFill>
                  <a:srgbClr val="00B050"/>
                </a:solidFill>
                <a:latin typeface="Arial" charset="0"/>
              </a:rPr>
              <a:t>+</a:t>
            </a:r>
            <a:r>
              <a:rPr lang="en-US" sz="3200" dirty="0">
                <a:solidFill>
                  <a:srgbClr val="00B050"/>
                </a:solidFill>
                <a:latin typeface="Arial" charset="0"/>
              </a:rPr>
              <a:t> - ammonium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NO</a:t>
            </a:r>
            <a:r>
              <a:rPr lang="en-US" sz="3200" b="1" baseline="-25000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en-US" sz="3200" b="1" baseline="30000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-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 - nitrate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6E8D55-9196-7A48-8822-97281A16A70C}"/>
              </a:ext>
            </a:extLst>
          </p:cNvPr>
          <p:cNvSpPr txBox="1"/>
          <p:nvPr/>
        </p:nvSpPr>
        <p:spPr>
          <a:xfrm>
            <a:off x="3822323" y="6371183"/>
            <a:ext cx="5269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forms are </a:t>
            </a:r>
            <a:r>
              <a:rPr lang="en-US" i="1" dirty="0">
                <a:solidFill>
                  <a:srgbClr val="0432FF"/>
                </a:solidFill>
              </a:rPr>
              <a:t>mineral</a:t>
            </a:r>
            <a:r>
              <a:rPr lang="en-US" dirty="0"/>
              <a:t> and </a:t>
            </a:r>
            <a:r>
              <a:rPr lang="en-US" i="1" dirty="0">
                <a:solidFill>
                  <a:srgbClr val="0432FF"/>
                </a:solidFill>
              </a:rPr>
              <a:t>soluble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A6BDF1-DF15-6345-BE2C-AF3E8F185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789" y="646310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Robb Meinen - Penn State</a:t>
            </a:r>
          </a:p>
        </p:txBody>
      </p:sp>
    </p:spTree>
    <p:extLst>
      <p:ext uri="{BB962C8B-B14F-4D97-AF65-F5344CB8AC3E}">
        <p14:creationId xmlns:p14="http://schemas.microsoft.com/office/powerpoint/2010/main" val="355162398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3023"/>
            <a:ext cx="9144000" cy="504825"/>
          </a:xfrm>
          <a:solidFill>
            <a:schemeClr val="bg1">
              <a:lumMod val="50000"/>
            </a:schemeClr>
          </a:solidFill>
        </p:spPr>
        <p:txBody>
          <a:bodyPr vert="horz" wrap="square" lIns="67866" tIns="33338" rIns="67866" bIns="33338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i="1" dirty="0">
                <a:solidFill>
                  <a:srgbClr val="008000"/>
                </a:solidFill>
                <a:highlight>
                  <a:srgbClr val="C0C0C0"/>
                </a:highlight>
                <a:latin typeface="Arial" charset="0"/>
              </a:rPr>
              <a:t>N Removal</a:t>
            </a:r>
            <a:r>
              <a:rPr lang="en-US" i="1" dirty="0">
                <a:highlight>
                  <a:srgbClr val="C0C0C0"/>
                </a:highlight>
                <a:latin typeface="Arial" charset="0"/>
              </a:rPr>
              <a:t>, </a:t>
            </a:r>
            <a:r>
              <a:rPr lang="en-US" i="1" dirty="0">
                <a:solidFill>
                  <a:srgbClr val="FF0000"/>
                </a:solidFill>
                <a:highlight>
                  <a:srgbClr val="C0C0C0"/>
                </a:highlight>
                <a:latin typeface="Arial" charset="0"/>
              </a:rPr>
              <a:t>Loss</a:t>
            </a:r>
            <a:r>
              <a:rPr lang="en-US" i="1" dirty="0">
                <a:highlight>
                  <a:srgbClr val="C0C0C0"/>
                </a:highlight>
                <a:latin typeface="Arial" charset="0"/>
              </a:rPr>
              <a:t> &amp; </a:t>
            </a:r>
            <a:r>
              <a:rPr lang="en-US" i="1" dirty="0">
                <a:solidFill>
                  <a:srgbClr val="FFFF00"/>
                </a:solidFill>
                <a:highlight>
                  <a:srgbClr val="C0C0C0"/>
                </a:highlight>
                <a:latin typeface="Arial" charset="0"/>
              </a:rPr>
              <a:t>Immobilization</a:t>
            </a:r>
          </a:p>
        </p:txBody>
      </p:sp>
      <p:grpSp>
        <p:nvGrpSpPr>
          <p:cNvPr id="44034" name="Group 3"/>
          <p:cNvGrpSpPr>
            <a:grpSpLocks/>
          </p:cNvGrpSpPr>
          <p:nvPr/>
        </p:nvGrpSpPr>
        <p:grpSpPr bwMode="auto">
          <a:xfrm>
            <a:off x="1248967" y="1646635"/>
            <a:ext cx="5831111" cy="3986178"/>
            <a:chOff x="353" y="759"/>
            <a:chExt cx="5183" cy="3380"/>
          </a:xfrm>
        </p:grpSpPr>
        <p:sp>
          <p:nvSpPr>
            <p:cNvPr id="44043" name="Oval 4"/>
            <p:cNvSpPr>
              <a:spLocks noChangeArrowheads="1"/>
            </p:cNvSpPr>
            <p:nvPr/>
          </p:nvSpPr>
          <p:spPr bwMode="auto">
            <a:xfrm>
              <a:off x="507" y="815"/>
              <a:ext cx="4746" cy="286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4044" name="Rectangle 5"/>
            <p:cNvSpPr>
              <a:spLocks noChangeArrowheads="1"/>
            </p:cNvSpPr>
            <p:nvPr/>
          </p:nvSpPr>
          <p:spPr bwMode="auto">
            <a:xfrm>
              <a:off x="1091" y="1670"/>
              <a:ext cx="214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NH</a:t>
              </a:r>
              <a:r>
                <a:rPr lang="en-US" sz="1050" baseline="-25000">
                  <a:solidFill>
                    <a:srgbClr val="000000"/>
                  </a:solidFill>
                  <a:latin typeface="Times New Roman" charset="0"/>
                </a:rPr>
                <a:t>3</a:t>
              </a:r>
            </a:p>
          </p:txBody>
        </p:sp>
        <p:sp>
          <p:nvSpPr>
            <p:cNvPr id="44045" name="Rectangle 6"/>
            <p:cNvSpPr>
              <a:spLocks noChangeArrowheads="1"/>
            </p:cNvSpPr>
            <p:nvPr/>
          </p:nvSpPr>
          <p:spPr bwMode="auto">
            <a:xfrm>
              <a:off x="2452" y="4002"/>
              <a:ext cx="443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latin typeface="Times New Roman" charset="0"/>
                </a:rPr>
                <a:t>Leaching</a:t>
              </a:r>
            </a:p>
          </p:txBody>
        </p:sp>
        <p:sp>
          <p:nvSpPr>
            <p:cNvPr id="44046" name="Rectangle 7"/>
            <p:cNvSpPr>
              <a:spLocks noChangeArrowheads="1"/>
            </p:cNvSpPr>
            <p:nvPr/>
          </p:nvSpPr>
          <p:spPr bwMode="auto">
            <a:xfrm>
              <a:off x="2784" y="1776"/>
              <a:ext cx="26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Times New Roman" charset="0"/>
                </a:rPr>
                <a:t> </a:t>
              </a:r>
            </a:p>
          </p:txBody>
        </p:sp>
        <p:sp>
          <p:nvSpPr>
            <p:cNvPr id="44047" name="Rectangle 8"/>
            <p:cNvSpPr>
              <a:spLocks noChangeArrowheads="1"/>
            </p:cNvSpPr>
            <p:nvPr/>
          </p:nvSpPr>
          <p:spPr bwMode="auto">
            <a:xfrm>
              <a:off x="2559" y="1919"/>
              <a:ext cx="388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Animal </a:t>
              </a:r>
            </a:p>
            <a:p>
              <a:pPr algn="ctr"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Manure</a:t>
              </a:r>
            </a:p>
          </p:txBody>
        </p:sp>
        <p:sp>
          <p:nvSpPr>
            <p:cNvPr id="44048" name="Oval 9"/>
            <p:cNvSpPr>
              <a:spLocks noChangeArrowheads="1"/>
            </p:cNvSpPr>
            <p:nvPr/>
          </p:nvSpPr>
          <p:spPr bwMode="auto">
            <a:xfrm>
              <a:off x="1659" y="2819"/>
              <a:ext cx="2058" cy="85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4049" name="Rectangle 10"/>
            <p:cNvSpPr>
              <a:spLocks noChangeArrowheads="1"/>
            </p:cNvSpPr>
            <p:nvPr/>
          </p:nvSpPr>
          <p:spPr bwMode="auto">
            <a:xfrm>
              <a:off x="4722" y="2843"/>
              <a:ext cx="701" cy="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Denitrification</a:t>
              </a:r>
            </a:p>
          </p:txBody>
        </p:sp>
        <p:sp>
          <p:nvSpPr>
            <p:cNvPr id="44050" name="Rectangle 11"/>
            <p:cNvSpPr>
              <a:spLocks noChangeArrowheads="1"/>
            </p:cNvSpPr>
            <p:nvPr/>
          </p:nvSpPr>
          <p:spPr bwMode="auto">
            <a:xfrm>
              <a:off x="1754" y="2899"/>
              <a:ext cx="701" cy="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Mineralization</a:t>
              </a:r>
            </a:p>
          </p:txBody>
        </p:sp>
        <p:sp>
          <p:nvSpPr>
            <p:cNvPr id="44051" name="Rectangle 12"/>
            <p:cNvSpPr>
              <a:spLocks noChangeArrowheads="1"/>
            </p:cNvSpPr>
            <p:nvPr/>
          </p:nvSpPr>
          <p:spPr bwMode="auto">
            <a:xfrm>
              <a:off x="2334" y="3169"/>
              <a:ext cx="734" cy="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Immobilization</a:t>
              </a:r>
            </a:p>
          </p:txBody>
        </p:sp>
        <p:sp>
          <p:nvSpPr>
            <p:cNvPr id="44052" name="Rectangle 13"/>
            <p:cNvSpPr>
              <a:spLocks noChangeArrowheads="1"/>
            </p:cNvSpPr>
            <p:nvPr/>
          </p:nvSpPr>
          <p:spPr bwMode="auto">
            <a:xfrm>
              <a:off x="1600" y="3457"/>
              <a:ext cx="588" cy="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Nitrification</a:t>
              </a:r>
            </a:p>
          </p:txBody>
        </p:sp>
        <p:sp>
          <p:nvSpPr>
            <p:cNvPr id="44053" name="Rectangle 14"/>
            <p:cNvSpPr>
              <a:spLocks noChangeArrowheads="1"/>
            </p:cNvSpPr>
            <p:nvPr/>
          </p:nvSpPr>
          <p:spPr bwMode="auto">
            <a:xfrm>
              <a:off x="3224" y="3183"/>
              <a:ext cx="732" cy="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Organic Matter</a:t>
              </a:r>
            </a:p>
          </p:txBody>
        </p:sp>
        <p:sp>
          <p:nvSpPr>
            <p:cNvPr id="44054" name="Rectangle 15"/>
            <p:cNvSpPr>
              <a:spLocks noChangeArrowheads="1"/>
            </p:cNvSpPr>
            <p:nvPr/>
          </p:nvSpPr>
          <p:spPr bwMode="auto">
            <a:xfrm>
              <a:off x="1536" y="3183"/>
              <a:ext cx="259" cy="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NH</a:t>
              </a:r>
              <a:r>
                <a:rPr lang="en-US" sz="1050" baseline="-25000">
                  <a:solidFill>
                    <a:srgbClr val="000000"/>
                  </a:solidFill>
                  <a:latin typeface="Times New Roman" charset="0"/>
                </a:rPr>
                <a:t>4</a:t>
              </a:r>
              <a:r>
                <a:rPr lang="en-US" sz="1050" baseline="30000">
                  <a:solidFill>
                    <a:srgbClr val="000000"/>
                  </a:solidFill>
                  <a:latin typeface="Times New Roman" charset="0"/>
                </a:rPr>
                <a:t>+</a:t>
              </a:r>
            </a:p>
          </p:txBody>
        </p:sp>
        <p:sp>
          <p:nvSpPr>
            <p:cNvPr id="44055" name="Rectangle 16"/>
            <p:cNvSpPr>
              <a:spLocks noChangeArrowheads="1"/>
            </p:cNvSpPr>
            <p:nvPr/>
          </p:nvSpPr>
          <p:spPr bwMode="auto">
            <a:xfrm>
              <a:off x="2477" y="3584"/>
              <a:ext cx="414" cy="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   NO</a:t>
              </a:r>
              <a:r>
                <a:rPr lang="en-US" sz="1050" baseline="-25000">
                  <a:solidFill>
                    <a:srgbClr val="000000"/>
                  </a:solidFill>
                  <a:latin typeface="Times New Roman" charset="0"/>
                </a:rPr>
                <a:t>3</a:t>
              </a:r>
              <a:r>
                <a:rPr lang="en-US" sz="1050" baseline="30000">
                  <a:solidFill>
                    <a:srgbClr val="000000"/>
                  </a:solidFill>
                  <a:latin typeface="Times New Roman" charset="0"/>
                </a:rPr>
                <a:t>-</a:t>
              </a:r>
            </a:p>
            <a:p>
              <a:pPr eaLnBrk="0" hangingPunct="0"/>
              <a:r>
                <a:rPr lang="en-US" sz="1050" baseline="30000">
                  <a:solidFill>
                    <a:srgbClr val="000000"/>
                  </a:solidFill>
                  <a:latin typeface="Times New Roman" charset="0"/>
                </a:rPr>
                <a:t>                              </a:t>
              </a:r>
            </a:p>
          </p:txBody>
        </p:sp>
        <p:sp>
          <p:nvSpPr>
            <p:cNvPr id="44056" name="Line 17"/>
            <p:cNvSpPr>
              <a:spLocks noChangeShapeType="1"/>
            </p:cNvSpPr>
            <p:nvPr/>
          </p:nvSpPr>
          <p:spPr bwMode="auto">
            <a:xfrm flipH="1">
              <a:off x="1656" y="3124"/>
              <a:ext cx="51" cy="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4057" name="Line 18"/>
            <p:cNvSpPr>
              <a:spLocks noChangeShapeType="1"/>
            </p:cNvSpPr>
            <p:nvPr/>
          </p:nvSpPr>
          <p:spPr bwMode="auto">
            <a:xfrm flipV="1">
              <a:off x="3667" y="3303"/>
              <a:ext cx="52" cy="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4058" name="Line 19"/>
            <p:cNvSpPr>
              <a:spLocks noChangeShapeType="1"/>
            </p:cNvSpPr>
            <p:nvPr/>
          </p:nvSpPr>
          <p:spPr bwMode="auto">
            <a:xfrm>
              <a:off x="2660" y="3751"/>
              <a:ext cx="0" cy="2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4059" name="Line 20"/>
            <p:cNvSpPr>
              <a:spLocks noChangeShapeType="1"/>
            </p:cNvSpPr>
            <p:nvPr/>
          </p:nvSpPr>
          <p:spPr bwMode="auto">
            <a:xfrm>
              <a:off x="353" y="2228"/>
              <a:ext cx="511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4060" name="Rectangle 21"/>
            <p:cNvSpPr>
              <a:spLocks noChangeArrowheads="1"/>
            </p:cNvSpPr>
            <p:nvPr/>
          </p:nvSpPr>
          <p:spPr bwMode="auto">
            <a:xfrm>
              <a:off x="3693" y="2120"/>
              <a:ext cx="432" cy="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Crop </a:t>
              </a:r>
            </a:p>
            <a:p>
              <a:pPr algn="ctr"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Residues</a:t>
              </a:r>
            </a:p>
          </p:txBody>
        </p:sp>
        <p:sp>
          <p:nvSpPr>
            <p:cNvPr id="44061" name="Rectangle 22"/>
            <p:cNvSpPr>
              <a:spLocks noChangeArrowheads="1"/>
            </p:cNvSpPr>
            <p:nvPr/>
          </p:nvSpPr>
          <p:spPr bwMode="auto">
            <a:xfrm>
              <a:off x="4465" y="2110"/>
              <a:ext cx="375" cy="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 Crop </a:t>
              </a:r>
            </a:p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 Uptake</a:t>
              </a:r>
            </a:p>
          </p:txBody>
        </p:sp>
        <p:sp>
          <p:nvSpPr>
            <p:cNvPr id="44062" name="Arc 23"/>
            <p:cNvSpPr>
              <a:spLocks/>
            </p:cNvSpPr>
            <p:nvPr/>
          </p:nvSpPr>
          <p:spPr bwMode="auto">
            <a:xfrm>
              <a:off x="3840" y="2439"/>
              <a:ext cx="112" cy="7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4063" name="Arc 24"/>
            <p:cNvSpPr>
              <a:spLocks/>
            </p:cNvSpPr>
            <p:nvPr/>
          </p:nvSpPr>
          <p:spPr bwMode="auto">
            <a:xfrm>
              <a:off x="2884" y="2418"/>
              <a:ext cx="1784" cy="12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3"/>
                    <a:pt x="11939" y="21591"/>
                    <a:pt x="15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3"/>
                    <a:pt x="11939" y="21591"/>
                    <a:pt x="15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4064" name="Line 25"/>
            <p:cNvSpPr>
              <a:spLocks noChangeShapeType="1"/>
            </p:cNvSpPr>
            <p:nvPr/>
          </p:nvSpPr>
          <p:spPr bwMode="auto">
            <a:xfrm rot="951909" flipH="1" flipV="1">
              <a:off x="5207" y="2015"/>
              <a:ext cx="56" cy="1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4065" name="Arc 26"/>
            <p:cNvSpPr>
              <a:spLocks/>
            </p:cNvSpPr>
            <p:nvPr/>
          </p:nvSpPr>
          <p:spPr bwMode="auto">
            <a:xfrm>
              <a:off x="1617" y="2080"/>
              <a:ext cx="808" cy="9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84"/>
                    <a:pt x="9648" y="19"/>
                    <a:pt x="21564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4"/>
                    <a:pt x="9648" y="19"/>
                    <a:pt x="21564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4066" name="Arc 27"/>
            <p:cNvSpPr>
              <a:spLocks/>
            </p:cNvSpPr>
            <p:nvPr/>
          </p:nvSpPr>
          <p:spPr bwMode="auto">
            <a:xfrm>
              <a:off x="3056" y="2080"/>
              <a:ext cx="720" cy="9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4067" name="Line 28"/>
            <p:cNvSpPr>
              <a:spLocks noChangeShapeType="1"/>
            </p:cNvSpPr>
            <p:nvPr/>
          </p:nvSpPr>
          <p:spPr bwMode="auto">
            <a:xfrm flipH="1">
              <a:off x="1607" y="3028"/>
              <a:ext cx="5" cy="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4068" name="Rectangle 29"/>
            <p:cNvSpPr>
              <a:spLocks noChangeArrowheads="1"/>
            </p:cNvSpPr>
            <p:nvPr/>
          </p:nvSpPr>
          <p:spPr bwMode="auto">
            <a:xfrm>
              <a:off x="4597" y="921"/>
              <a:ext cx="700" cy="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Crop Removal</a:t>
              </a:r>
            </a:p>
          </p:txBody>
        </p:sp>
        <p:sp>
          <p:nvSpPr>
            <p:cNvPr id="44069" name="Rectangle 30"/>
            <p:cNvSpPr>
              <a:spLocks noChangeArrowheads="1"/>
            </p:cNvSpPr>
            <p:nvPr/>
          </p:nvSpPr>
          <p:spPr bwMode="auto">
            <a:xfrm>
              <a:off x="1013" y="1149"/>
              <a:ext cx="436" cy="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Fertilizer</a:t>
              </a:r>
            </a:p>
          </p:txBody>
        </p:sp>
        <p:sp>
          <p:nvSpPr>
            <p:cNvPr id="44070" name="Rectangle 31"/>
            <p:cNvSpPr>
              <a:spLocks noChangeArrowheads="1"/>
            </p:cNvSpPr>
            <p:nvPr/>
          </p:nvSpPr>
          <p:spPr bwMode="auto">
            <a:xfrm>
              <a:off x="2688" y="759"/>
              <a:ext cx="252" cy="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   N</a:t>
              </a:r>
              <a:r>
                <a:rPr lang="en-US" sz="1050" baseline="-25000">
                  <a:solidFill>
                    <a:srgbClr val="000000"/>
                  </a:solidFill>
                  <a:latin typeface="Times New Roman" charset="0"/>
                </a:rPr>
                <a:t>2</a:t>
              </a:r>
            </a:p>
          </p:txBody>
        </p:sp>
        <p:sp>
          <p:nvSpPr>
            <p:cNvPr id="44071" name="Arc 32"/>
            <p:cNvSpPr>
              <a:spLocks/>
            </p:cNvSpPr>
            <p:nvPr/>
          </p:nvSpPr>
          <p:spPr bwMode="auto">
            <a:xfrm>
              <a:off x="4609" y="1119"/>
              <a:ext cx="416" cy="961"/>
            </a:xfrm>
            <a:custGeom>
              <a:avLst/>
              <a:gdLst>
                <a:gd name="T0" fmla="*/ 0 w 21600"/>
                <a:gd name="T1" fmla="*/ 0 h 20294"/>
                <a:gd name="T2" fmla="*/ 0 w 21600"/>
                <a:gd name="T3" fmla="*/ 0 h 20294"/>
                <a:gd name="T4" fmla="*/ 0 w 21600"/>
                <a:gd name="T5" fmla="*/ 0 h 2029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294"/>
                <a:gd name="T11" fmla="*/ 21600 w 21600"/>
                <a:gd name="T12" fmla="*/ 20294 h 202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294" fill="none" extrusionOk="0">
                  <a:moveTo>
                    <a:pt x="0" y="20294"/>
                  </a:moveTo>
                  <a:cubicBezTo>
                    <a:pt x="0" y="11217"/>
                    <a:pt x="5674" y="3109"/>
                    <a:pt x="14202" y="0"/>
                  </a:cubicBezTo>
                </a:path>
                <a:path w="21600" h="20294" stroke="0" extrusionOk="0">
                  <a:moveTo>
                    <a:pt x="0" y="20294"/>
                  </a:moveTo>
                  <a:cubicBezTo>
                    <a:pt x="0" y="11217"/>
                    <a:pt x="5674" y="3109"/>
                    <a:pt x="14202" y="0"/>
                  </a:cubicBezTo>
                  <a:lnTo>
                    <a:pt x="21600" y="20294"/>
                  </a:lnTo>
                  <a:lnTo>
                    <a:pt x="0" y="20294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4072" name="Arc 33"/>
            <p:cNvSpPr>
              <a:spLocks/>
            </p:cNvSpPr>
            <p:nvPr/>
          </p:nvSpPr>
          <p:spPr bwMode="auto">
            <a:xfrm>
              <a:off x="2955" y="820"/>
              <a:ext cx="938" cy="128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4073" name="Rectangle 34"/>
            <p:cNvSpPr>
              <a:spLocks noChangeArrowheads="1"/>
            </p:cNvSpPr>
            <p:nvPr/>
          </p:nvSpPr>
          <p:spPr bwMode="auto">
            <a:xfrm>
              <a:off x="3466" y="1255"/>
              <a:ext cx="496" cy="2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Biological</a:t>
              </a:r>
            </a:p>
            <a:p>
              <a:pPr algn="ctr"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Fixation</a:t>
              </a:r>
            </a:p>
          </p:txBody>
        </p:sp>
        <p:sp>
          <p:nvSpPr>
            <p:cNvPr id="44074" name="Arc 35"/>
            <p:cNvSpPr>
              <a:spLocks/>
            </p:cNvSpPr>
            <p:nvPr/>
          </p:nvSpPr>
          <p:spPr bwMode="auto">
            <a:xfrm>
              <a:off x="1029" y="2873"/>
              <a:ext cx="456" cy="352"/>
            </a:xfrm>
            <a:custGeom>
              <a:avLst/>
              <a:gdLst>
                <a:gd name="T0" fmla="*/ 0 w 14665"/>
                <a:gd name="T1" fmla="*/ 0 h 21599"/>
                <a:gd name="T2" fmla="*/ 0 w 14665"/>
                <a:gd name="T3" fmla="*/ 0 h 21599"/>
                <a:gd name="T4" fmla="*/ 0 w 14665"/>
                <a:gd name="T5" fmla="*/ 0 h 21599"/>
                <a:gd name="T6" fmla="*/ 0 60000 65536"/>
                <a:gd name="T7" fmla="*/ 0 60000 65536"/>
                <a:gd name="T8" fmla="*/ 0 60000 65536"/>
                <a:gd name="T9" fmla="*/ 0 w 14665"/>
                <a:gd name="T10" fmla="*/ 0 h 21599"/>
                <a:gd name="T11" fmla="*/ 14665 w 14665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65" h="21599" fill="none" extrusionOk="0">
                  <a:moveTo>
                    <a:pt x="14435" y="21598"/>
                  </a:moveTo>
                  <a:cubicBezTo>
                    <a:pt x="9078" y="21541"/>
                    <a:pt x="3933" y="19496"/>
                    <a:pt x="0" y="15858"/>
                  </a:cubicBezTo>
                </a:path>
                <a:path w="14665" h="21599" stroke="0" extrusionOk="0">
                  <a:moveTo>
                    <a:pt x="14435" y="21598"/>
                  </a:moveTo>
                  <a:cubicBezTo>
                    <a:pt x="9078" y="21541"/>
                    <a:pt x="3933" y="19496"/>
                    <a:pt x="0" y="15858"/>
                  </a:cubicBezTo>
                  <a:lnTo>
                    <a:pt x="14665" y="0"/>
                  </a:lnTo>
                  <a:lnTo>
                    <a:pt x="14435" y="21598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4075" name="Line 36"/>
            <p:cNvSpPr>
              <a:spLocks noChangeShapeType="1"/>
            </p:cNvSpPr>
            <p:nvPr/>
          </p:nvSpPr>
          <p:spPr bwMode="auto">
            <a:xfrm>
              <a:off x="2393" y="3654"/>
              <a:ext cx="126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4076" name="Rectangle 37"/>
            <p:cNvSpPr>
              <a:spLocks noChangeArrowheads="1"/>
            </p:cNvSpPr>
            <p:nvPr/>
          </p:nvSpPr>
          <p:spPr bwMode="auto">
            <a:xfrm>
              <a:off x="2446" y="2730"/>
              <a:ext cx="512" cy="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 Microbes </a:t>
              </a:r>
            </a:p>
          </p:txBody>
        </p:sp>
        <p:sp>
          <p:nvSpPr>
            <p:cNvPr id="44077" name="Line 38"/>
            <p:cNvSpPr>
              <a:spLocks noChangeShapeType="1"/>
            </p:cNvSpPr>
            <p:nvPr/>
          </p:nvSpPr>
          <p:spPr bwMode="auto">
            <a:xfrm>
              <a:off x="3661" y="3105"/>
              <a:ext cx="52" cy="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4078" name="Line 39"/>
            <p:cNvSpPr>
              <a:spLocks noChangeShapeType="1"/>
            </p:cNvSpPr>
            <p:nvPr/>
          </p:nvSpPr>
          <p:spPr bwMode="auto">
            <a:xfrm flipV="1">
              <a:off x="2844" y="2910"/>
              <a:ext cx="43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4079" name="Line 40"/>
            <p:cNvSpPr>
              <a:spLocks noChangeShapeType="1"/>
            </p:cNvSpPr>
            <p:nvPr/>
          </p:nvSpPr>
          <p:spPr bwMode="auto">
            <a:xfrm>
              <a:off x="2844" y="3318"/>
              <a:ext cx="43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4080" name="Line 41"/>
            <p:cNvSpPr>
              <a:spLocks noChangeShapeType="1"/>
            </p:cNvSpPr>
            <p:nvPr/>
          </p:nvSpPr>
          <p:spPr bwMode="auto">
            <a:xfrm flipH="1">
              <a:off x="3828" y="3106"/>
              <a:ext cx="51" cy="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4081" name="Line 42"/>
            <p:cNvSpPr>
              <a:spLocks noChangeShapeType="1"/>
            </p:cNvSpPr>
            <p:nvPr/>
          </p:nvSpPr>
          <p:spPr bwMode="auto">
            <a:xfrm rot="1503107" flipH="1">
              <a:off x="1338" y="1111"/>
              <a:ext cx="51" cy="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4082" name="Freeform 43"/>
            <p:cNvSpPr>
              <a:spLocks/>
            </p:cNvSpPr>
            <p:nvPr/>
          </p:nvSpPr>
          <p:spPr bwMode="auto">
            <a:xfrm>
              <a:off x="1164" y="1866"/>
              <a:ext cx="372" cy="1278"/>
            </a:xfrm>
            <a:custGeom>
              <a:avLst/>
              <a:gdLst>
                <a:gd name="T0" fmla="*/ 372 w 372"/>
                <a:gd name="T1" fmla="*/ 1278 h 1278"/>
                <a:gd name="T2" fmla="*/ 72 w 372"/>
                <a:gd name="T3" fmla="*/ 804 h 1278"/>
                <a:gd name="T4" fmla="*/ 0 w 372"/>
                <a:gd name="T5" fmla="*/ 0 h 1278"/>
                <a:gd name="T6" fmla="*/ 0 60000 65536"/>
                <a:gd name="T7" fmla="*/ 0 60000 65536"/>
                <a:gd name="T8" fmla="*/ 0 60000 65536"/>
                <a:gd name="T9" fmla="*/ 0 w 372"/>
                <a:gd name="T10" fmla="*/ 0 h 1278"/>
                <a:gd name="T11" fmla="*/ 372 w 372"/>
                <a:gd name="T12" fmla="*/ 1278 h 12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" h="1278">
                  <a:moveTo>
                    <a:pt x="372" y="1278"/>
                  </a:moveTo>
                  <a:cubicBezTo>
                    <a:pt x="253" y="1147"/>
                    <a:pt x="134" y="1017"/>
                    <a:pt x="72" y="804"/>
                  </a:cubicBezTo>
                  <a:cubicBezTo>
                    <a:pt x="10" y="591"/>
                    <a:pt x="5" y="295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4083" name="Rectangle 44"/>
            <p:cNvSpPr>
              <a:spLocks noChangeArrowheads="1"/>
            </p:cNvSpPr>
            <p:nvPr/>
          </p:nvSpPr>
          <p:spPr bwMode="auto">
            <a:xfrm>
              <a:off x="900" y="2005"/>
              <a:ext cx="654" cy="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Volatilization</a:t>
              </a:r>
            </a:p>
          </p:txBody>
        </p:sp>
        <p:sp>
          <p:nvSpPr>
            <p:cNvPr id="44084" name="Rectangle 45"/>
            <p:cNvSpPr>
              <a:spLocks noChangeArrowheads="1"/>
            </p:cNvSpPr>
            <p:nvPr/>
          </p:nvSpPr>
          <p:spPr bwMode="auto">
            <a:xfrm>
              <a:off x="1038" y="2509"/>
              <a:ext cx="416" cy="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High pH</a:t>
              </a:r>
            </a:p>
          </p:txBody>
        </p:sp>
        <p:sp>
          <p:nvSpPr>
            <p:cNvPr id="44085" name="Rectangle 46"/>
            <p:cNvSpPr>
              <a:spLocks noChangeArrowheads="1"/>
            </p:cNvSpPr>
            <p:nvPr/>
          </p:nvSpPr>
          <p:spPr bwMode="auto">
            <a:xfrm>
              <a:off x="4902" y="1865"/>
              <a:ext cx="634" cy="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N</a:t>
              </a:r>
              <a:r>
                <a:rPr lang="en-US" sz="1050" baseline="-25000">
                  <a:solidFill>
                    <a:srgbClr val="000000"/>
                  </a:solidFill>
                  <a:latin typeface="Times New Roman" charset="0"/>
                </a:rPr>
                <a:t>2</a:t>
              </a:r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, N</a:t>
              </a:r>
              <a:r>
                <a:rPr lang="en-US" sz="1050" baseline="-25000">
                  <a:solidFill>
                    <a:srgbClr val="000000"/>
                  </a:solidFill>
                  <a:latin typeface="Times New Roman" charset="0"/>
                </a:rPr>
                <a:t>2</a:t>
              </a:r>
              <a:r>
                <a:rPr lang="en-US" sz="1050">
                  <a:solidFill>
                    <a:srgbClr val="000000"/>
                  </a:solidFill>
                  <a:latin typeface="Times New Roman" charset="0"/>
                </a:rPr>
                <a:t>O, NO</a:t>
              </a:r>
            </a:p>
          </p:txBody>
        </p:sp>
      </p:grpSp>
      <p:sp>
        <p:nvSpPr>
          <p:cNvPr id="47" name="Donut 46"/>
          <p:cNvSpPr/>
          <p:nvPr/>
        </p:nvSpPr>
        <p:spPr bwMode="auto">
          <a:xfrm>
            <a:off x="3314700" y="4337447"/>
            <a:ext cx="1143000" cy="541734"/>
          </a:xfrm>
          <a:prstGeom prst="donut">
            <a:avLst>
              <a:gd name="adj" fmla="val 15526"/>
            </a:avLst>
          </a:prstGeom>
          <a:solidFill>
            <a:srgbClr val="FFFF00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pitchFamily="34" charset="0"/>
            </a:endParaRPr>
          </a:p>
        </p:txBody>
      </p:sp>
      <p:sp>
        <p:nvSpPr>
          <p:cNvPr id="48" name="Donut 47"/>
          <p:cNvSpPr/>
          <p:nvPr/>
        </p:nvSpPr>
        <p:spPr bwMode="auto">
          <a:xfrm>
            <a:off x="3324225" y="5258991"/>
            <a:ext cx="1143000" cy="541734"/>
          </a:xfrm>
          <a:prstGeom prst="donut">
            <a:avLst>
              <a:gd name="adj" fmla="val 15526"/>
            </a:avLst>
          </a:prstGeom>
          <a:solidFill>
            <a:srgbClr val="FF0000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pitchFamily="34" charset="0"/>
            </a:endParaRPr>
          </a:p>
        </p:txBody>
      </p:sp>
      <p:sp>
        <p:nvSpPr>
          <p:cNvPr id="49" name="Donut 48"/>
          <p:cNvSpPr/>
          <p:nvPr/>
        </p:nvSpPr>
        <p:spPr bwMode="auto">
          <a:xfrm>
            <a:off x="5867400" y="1670447"/>
            <a:ext cx="1143000" cy="541734"/>
          </a:xfrm>
          <a:prstGeom prst="donut">
            <a:avLst>
              <a:gd name="adj" fmla="val 15526"/>
            </a:avLst>
          </a:prstGeom>
          <a:solidFill>
            <a:srgbClr val="006600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pitchFamily="34" charset="0"/>
            </a:endParaRPr>
          </a:p>
        </p:txBody>
      </p:sp>
      <p:sp>
        <p:nvSpPr>
          <p:cNvPr id="50" name="Donut 49"/>
          <p:cNvSpPr/>
          <p:nvPr/>
        </p:nvSpPr>
        <p:spPr bwMode="auto">
          <a:xfrm>
            <a:off x="1638300" y="2908697"/>
            <a:ext cx="1143000" cy="541734"/>
          </a:xfrm>
          <a:prstGeom prst="donut">
            <a:avLst>
              <a:gd name="adj" fmla="val 15526"/>
            </a:avLst>
          </a:prstGeom>
          <a:solidFill>
            <a:srgbClr val="FF0000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pitchFamily="34" charset="0"/>
            </a:endParaRPr>
          </a:p>
        </p:txBody>
      </p:sp>
      <p:sp>
        <p:nvSpPr>
          <p:cNvPr id="52" name="Donut 51"/>
          <p:cNvSpPr/>
          <p:nvPr/>
        </p:nvSpPr>
        <p:spPr bwMode="auto">
          <a:xfrm>
            <a:off x="7010400" y="3003947"/>
            <a:ext cx="990600" cy="541734"/>
          </a:xfrm>
          <a:prstGeom prst="donut">
            <a:avLst>
              <a:gd name="adj" fmla="val 15526"/>
            </a:avLst>
          </a:prstGeom>
          <a:solidFill>
            <a:srgbClr val="FF0000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pitchFamily="34" charset="0"/>
            </a:endParaRPr>
          </a:p>
        </p:txBody>
      </p:sp>
      <p:sp>
        <p:nvSpPr>
          <p:cNvPr id="44040" name="TextBox 2"/>
          <p:cNvSpPr txBox="1">
            <a:spLocks noChangeArrowheads="1"/>
          </p:cNvSpPr>
          <p:nvPr/>
        </p:nvSpPr>
        <p:spPr bwMode="auto">
          <a:xfrm>
            <a:off x="7219951" y="3152776"/>
            <a:ext cx="58221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50"/>
              <a:t>Runoff</a:t>
            </a:r>
          </a:p>
        </p:txBody>
      </p:sp>
      <p:sp>
        <p:nvSpPr>
          <p:cNvPr id="54" name="Donut 53"/>
          <p:cNvSpPr/>
          <p:nvPr/>
        </p:nvSpPr>
        <p:spPr bwMode="auto">
          <a:xfrm>
            <a:off x="5991225" y="3918347"/>
            <a:ext cx="1143000" cy="541734"/>
          </a:xfrm>
          <a:prstGeom prst="donut">
            <a:avLst>
              <a:gd name="adj" fmla="val 15526"/>
            </a:avLst>
          </a:prstGeom>
          <a:solidFill>
            <a:srgbClr val="FF0000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pitchFamily="34" charset="0"/>
            </a:endParaRPr>
          </a:p>
        </p:txBody>
      </p:sp>
      <p:cxnSp>
        <p:nvCxnSpPr>
          <p:cNvPr id="7" name="Straight Arrow Connector 6"/>
          <p:cNvCxnSpPr>
            <a:endCxn id="52" idx="2"/>
          </p:cNvCxnSpPr>
          <p:nvPr/>
        </p:nvCxnSpPr>
        <p:spPr>
          <a:xfrm>
            <a:off x="4772025" y="3257551"/>
            <a:ext cx="2238375" cy="1786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119" y="2566339"/>
            <a:ext cx="593912" cy="47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716" y="2840692"/>
            <a:ext cx="336685" cy="36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7702ED-0254-EC47-BE4C-E144BE476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7401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Robb Meinen - Penn State</a:t>
            </a:r>
          </a:p>
        </p:txBody>
      </p:sp>
    </p:spTree>
    <p:extLst>
      <p:ext uri="{BB962C8B-B14F-4D97-AF65-F5344CB8AC3E}">
        <p14:creationId xmlns:p14="http://schemas.microsoft.com/office/powerpoint/2010/main" val="43491639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BAA216-6914-9B49-A318-AC78A51F5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2370534"/>
            <a:ext cx="1864520" cy="288726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rgbClr val="800000"/>
                </a:solidFill>
                <a:latin typeface="Times New Roman" charset="0"/>
              </a:rPr>
              <a:t>P Cycle </a:t>
            </a:r>
            <a:br>
              <a:rPr lang="en-US" sz="2800" dirty="0">
                <a:solidFill>
                  <a:srgbClr val="800000"/>
                </a:solidFill>
                <a:latin typeface="Times New Roman" charset="0"/>
              </a:rPr>
            </a:br>
            <a:br>
              <a:rPr lang="en-US" sz="2800" dirty="0">
                <a:solidFill>
                  <a:srgbClr val="800000"/>
                </a:solidFill>
                <a:latin typeface="Times New Roman" charset="0"/>
              </a:rPr>
            </a:br>
            <a:br>
              <a:rPr lang="en-US" sz="2800" dirty="0">
                <a:solidFill>
                  <a:srgbClr val="800000"/>
                </a:solidFill>
                <a:latin typeface="Times New Roman" charset="0"/>
              </a:rPr>
            </a:br>
            <a:r>
              <a:rPr lang="en-US" sz="2800" dirty="0">
                <a:solidFill>
                  <a:srgbClr val="0000FF"/>
                </a:solidFill>
                <a:latin typeface="Times New Roman" charset="0"/>
              </a:rPr>
              <a:t>Centers around soil solution</a:t>
            </a:r>
          </a:p>
        </p:txBody>
      </p:sp>
      <p:pic>
        <p:nvPicPr>
          <p:cNvPr id="20482" name="Picture 1" descr="PhosphorusCycle.jpg">
            <a:extLst>
              <a:ext uri="{FF2B5EF4-FFF2-40B4-BE49-F238E27FC236}">
                <a16:creationId xmlns:a16="http://schemas.microsoft.com/office/drawing/2014/main" id="{884402D0-DA5C-DE43-8A92-3158A3874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7" y="1690687"/>
            <a:ext cx="6281738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nut 3">
            <a:extLst>
              <a:ext uri="{FF2B5EF4-FFF2-40B4-BE49-F238E27FC236}">
                <a16:creationId xmlns:a16="http://schemas.microsoft.com/office/drawing/2014/main" id="{93BC084D-FB09-3C42-9838-D6B28144DE31}"/>
              </a:ext>
            </a:extLst>
          </p:cNvPr>
          <p:cNvSpPr/>
          <p:nvPr/>
        </p:nvSpPr>
        <p:spPr bwMode="auto">
          <a:xfrm>
            <a:off x="4151711" y="5050631"/>
            <a:ext cx="1478756" cy="1028700"/>
          </a:xfrm>
          <a:prstGeom prst="donut">
            <a:avLst>
              <a:gd name="adj" fmla="val 10981"/>
            </a:avLst>
          </a:prstGeom>
          <a:solidFill>
            <a:srgbClr val="FFFF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6FF6DA16-9919-834D-B4A1-99387DE9301A}"/>
              </a:ext>
            </a:extLst>
          </p:cNvPr>
          <p:cNvSpPr/>
          <p:nvPr/>
        </p:nvSpPr>
        <p:spPr bwMode="auto">
          <a:xfrm rot="252183">
            <a:off x="1367648" y="5272293"/>
            <a:ext cx="2773680" cy="335593"/>
          </a:xfrm>
          <a:prstGeom prst="rightArrow">
            <a:avLst>
              <a:gd name="adj1" fmla="val 34375"/>
              <a:gd name="adj2" fmla="val 70313"/>
            </a:avLst>
          </a:prstGeom>
          <a:solidFill>
            <a:srgbClr val="0000FF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txBody>
          <a:bodyPr/>
          <a:lstStyle/>
          <a:p>
            <a:pPr>
              <a:defRPr/>
            </a:pPr>
            <a:endParaRPr lang="en-US" sz="1800">
              <a:ln w="76200" cmpd="sng">
                <a:solidFill>
                  <a:srgbClr val="000000"/>
                </a:solidFill>
              </a:ln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179E23-3835-1F44-8642-F352B74AC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"/>
            <a:ext cx="9144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 i="1" dirty="0">
                <a:solidFill>
                  <a:srgbClr val="0432FF"/>
                </a:solidFill>
              </a:rPr>
              <a:t>Phosphorus Behavior and Management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5CA5F1-4479-114E-85F5-ECF6E1E6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466114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Robb Meinen - Penn State</a:t>
            </a:r>
          </a:p>
        </p:txBody>
      </p:sp>
    </p:spTree>
    <p:extLst>
      <p:ext uri="{BB962C8B-B14F-4D97-AF65-F5344CB8AC3E}">
        <p14:creationId xmlns:p14="http://schemas.microsoft.com/office/powerpoint/2010/main" val="2293523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7" descr="PhosphorusCycle.jpg">
            <a:extLst>
              <a:ext uri="{FF2B5EF4-FFF2-40B4-BE49-F238E27FC236}">
                <a16:creationId xmlns:a16="http://schemas.microsoft.com/office/drawing/2014/main" id="{9D1F76D0-5DA8-494B-9B6D-82E106E17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320" y="3021807"/>
            <a:ext cx="3974306" cy="297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9F7405CD-7B24-454E-AC92-F0E758B4A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779985"/>
            <a:ext cx="7297340" cy="3398044"/>
          </a:xfrm>
        </p:spPr>
        <p:txBody>
          <a:bodyPr>
            <a:normAutofit fontScale="85000" lnSpcReduction="20000"/>
          </a:bodyPr>
          <a:lstStyle/>
          <a:p>
            <a:pPr marL="204788" indent="-204788">
              <a:buClr>
                <a:srgbClr val="E0E0C2"/>
              </a:buClr>
              <a:buFont typeface="Wingdings 2" charset="0"/>
              <a:buChar char=""/>
              <a:defRPr/>
            </a:pPr>
            <a:r>
              <a:rPr lang="en-US" dirty="0">
                <a:solidFill>
                  <a:srgbClr val="0000FF"/>
                </a:solidFill>
              </a:rPr>
              <a:t>Microbes</a:t>
            </a:r>
            <a:r>
              <a:rPr lang="en-US" dirty="0">
                <a:solidFill>
                  <a:srgbClr val="000000"/>
                </a:solidFill>
              </a:rPr>
              <a:t> convert </a:t>
            </a:r>
            <a:r>
              <a:rPr lang="en-US" dirty="0">
                <a:solidFill>
                  <a:srgbClr val="0000FF"/>
                </a:solidFill>
              </a:rPr>
              <a:t>organic P to mineral </a:t>
            </a:r>
            <a:r>
              <a:rPr lang="en-US" dirty="0">
                <a:solidFill>
                  <a:srgbClr val="000000"/>
                </a:solidFill>
              </a:rPr>
              <a:t>forms</a:t>
            </a:r>
          </a:p>
          <a:p>
            <a:pPr marL="204788" indent="-204788">
              <a:buClr>
                <a:srgbClr val="E0E0C2"/>
              </a:buClr>
              <a:buFont typeface="Wingdings 2" charset="0"/>
              <a:buChar char=""/>
              <a:defRPr/>
            </a:pPr>
            <a:r>
              <a:rPr lang="en-US" dirty="0">
                <a:solidFill>
                  <a:srgbClr val="0000FF"/>
                </a:solidFill>
              </a:rPr>
              <a:t>Only soluble inorganic P </a:t>
            </a:r>
            <a:r>
              <a:rPr lang="en-US" dirty="0">
                <a:solidFill>
                  <a:srgbClr val="000000"/>
                </a:solidFill>
              </a:rPr>
              <a:t>forms are </a:t>
            </a:r>
            <a:r>
              <a:rPr lang="en-US" dirty="0">
                <a:solidFill>
                  <a:srgbClr val="0000FF"/>
                </a:solidFill>
              </a:rPr>
              <a:t>plant-available</a:t>
            </a:r>
          </a:p>
          <a:p>
            <a:pPr marL="204788" indent="-204788">
              <a:buClr>
                <a:srgbClr val="E0E0C2"/>
              </a:buClr>
              <a:buFont typeface="Wingdings 2" charset="0"/>
              <a:buChar char=""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204788" indent="-204788">
              <a:buClr>
                <a:srgbClr val="E0E0C2"/>
              </a:buClr>
              <a:buFont typeface="Wingdings 2" charset="0"/>
              <a:buChar char=""/>
              <a:defRPr/>
            </a:pPr>
            <a:r>
              <a:rPr lang="en-US" dirty="0">
                <a:solidFill>
                  <a:srgbClr val="000000"/>
                </a:solidFill>
              </a:rPr>
              <a:t>Most plant available are</a:t>
            </a:r>
          </a:p>
          <a:p>
            <a:pPr marL="479822" lvl="1" indent="-204788">
              <a:buClr>
                <a:srgbClr val="AEAE5D"/>
              </a:buClr>
              <a:buFont typeface="Wingdings 2" charset="0"/>
              <a:buChar char=""/>
              <a:defRPr/>
            </a:pPr>
            <a:r>
              <a:rPr lang="en-US" dirty="0">
                <a:solidFill>
                  <a:srgbClr val="000000"/>
                </a:solidFill>
              </a:rPr>
              <a:t>Orthophosphate ions </a:t>
            </a:r>
          </a:p>
          <a:p>
            <a:pPr marL="479822" lvl="1" indent="-204788">
              <a:buClr>
                <a:srgbClr val="AEAE5D"/>
              </a:buClr>
              <a:buFont typeface="Wingdings 2" charset="0"/>
              <a:buChar char=""/>
              <a:defRPr/>
            </a:pPr>
            <a:r>
              <a:rPr lang="en-US" dirty="0">
                <a:solidFill>
                  <a:srgbClr val="000000"/>
                </a:solidFill>
              </a:rPr>
              <a:t>H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PO</a:t>
            </a:r>
            <a:r>
              <a:rPr lang="en-US" baseline="-25000" dirty="0">
                <a:solidFill>
                  <a:srgbClr val="000000"/>
                </a:solidFill>
              </a:rPr>
              <a:t>4</a:t>
            </a:r>
            <a:r>
              <a:rPr lang="en-US" baseline="30000" dirty="0">
                <a:solidFill>
                  <a:srgbClr val="000000"/>
                </a:solidFill>
              </a:rPr>
              <a:t>-</a:t>
            </a:r>
            <a:endParaRPr lang="en-US" dirty="0">
              <a:solidFill>
                <a:srgbClr val="000000"/>
              </a:solidFill>
            </a:endParaRPr>
          </a:p>
          <a:p>
            <a:pPr marL="479822" lvl="1" indent="-204788">
              <a:buClr>
                <a:srgbClr val="AEAE5D"/>
              </a:buClr>
              <a:buFont typeface="Wingdings 2" charset="0"/>
              <a:buChar char=""/>
              <a:defRPr/>
            </a:pPr>
            <a:r>
              <a:rPr lang="en-US" dirty="0">
                <a:solidFill>
                  <a:srgbClr val="000000"/>
                </a:solidFill>
              </a:rPr>
              <a:t>H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PO</a:t>
            </a:r>
            <a:r>
              <a:rPr lang="en-US" baseline="-25000" dirty="0">
                <a:solidFill>
                  <a:srgbClr val="000000"/>
                </a:solidFill>
              </a:rPr>
              <a:t>4</a:t>
            </a:r>
            <a:r>
              <a:rPr lang="en-US" baseline="30000" dirty="0">
                <a:solidFill>
                  <a:srgbClr val="000000"/>
                </a:solidFill>
              </a:rPr>
              <a:t>2-</a:t>
            </a:r>
            <a:endParaRPr lang="en-US" dirty="0">
              <a:solidFill>
                <a:srgbClr val="000000"/>
              </a:solidFill>
            </a:endParaRPr>
          </a:p>
          <a:p>
            <a:pPr marL="479822" lvl="1" indent="-204788">
              <a:buClr>
                <a:srgbClr val="AEAE5D"/>
              </a:buClr>
              <a:buFont typeface="Wingdings 2" charset="0"/>
              <a:buChar char=""/>
              <a:defRPr/>
            </a:pPr>
            <a:r>
              <a:rPr lang="en-US" dirty="0">
                <a:solidFill>
                  <a:srgbClr val="000000"/>
                </a:solidFill>
              </a:rPr>
              <a:t>&lt;1% of total P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367669-A938-164B-B9F7-71DD2695A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4297" y="5178029"/>
            <a:ext cx="771525" cy="5715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E1"/>
              </a:solidFill>
              <a:latin typeface="Arial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1C052A2-073C-8A4D-9F48-C0A81456D03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17031" y="4035030"/>
            <a:ext cx="2925366" cy="1248965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5" name="Rectangle 2">
            <a:extLst>
              <a:ext uri="{FF2B5EF4-FFF2-40B4-BE49-F238E27FC236}">
                <a16:creationId xmlns:a16="http://schemas.microsoft.com/office/drawing/2014/main" id="{AEDB09B2-195C-BC4F-AF1F-218A0D756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8735"/>
            <a:ext cx="6557963" cy="857250"/>
          </a:xfrm>
        </p:spPr>
        <p:txBody>
          <a:bodyPr/>
          <a:lstStyle/>
          <a:p>
            <a:pPr eaLnBrk="1" hangingPunct="1"/>
            <a:r>
              <a:rPr lang="en-US" altLang="en-US" b="1" i="1" dirty="0">
                <a:solidFill>
                  <a:srgbClr val="0432FF"/>
                </a:solidFill>
                <a:ea typeface="ＭＳ Ｐゴシック" panose="020B0600070205080204" pitchFamily="34" charset="-128"/>
              </a:rPr>
              <a:t>Plant Available P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320411-2EE7-F345-91F3-802F8EF8A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Robb Meinen - Penn State</a:t>
            </a:r>
          </a:p>
        </p:txBody>
      </p:sp>
    </p:spTree>
    <p:extLst>
      <p:ext uri="{BB962C8B-B14F-4D97-AF65-F5344CB8AC3E}">
        <p14:creationId xmlns:p14="http://schemas.microsoft.com/office/powerpoint/2010/main" val="2702395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4548</TotalTime>
  <Pages>21</Pages>
  <Words>1000</Words>
  <Application>Microsoft Macintosh PowerPoint</Application>
  <PresentationFormat>On-screen Show (4:3)</PresentationFormat>
  <Paragraphs>353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Calibri</vt:lpstr>
      <vt:lpstr>Comic Sans MS</vt:lpstr>
      <vt:lpstr>Garamond</vt:lpstr>
      <vt:lpstr>Helvetica</vt:lpstr>
      <vt:lpstr>Tahoma</vt:lpstr>
      <vt:lpstr>Times</vt:lpstr>
      <vt:lpstr>Times New Roman</vt:lpstr>
      <vt:lpstr>Trebuchet MS</vt:lpstr>
      <vt:lpstr>Verdana</vt:lpstr>
      <vt:lpstr>Wingdings</vt:lpstr>
      <vt:lpstr>Wingdings 2</vt:lpstr>
      <vt:lpstr>Office Theme</vt:lpstr>
      <vt:lpstr>Foundational Nutrient Concepts Everyone Utilizing Manure Should Know  2019 North American Manure Expo Fair Oaks, Indiana</vt:lpstr>
      <vt:lpstr>PowerPoint Presentation</vt:lpstr>
      <vt:lpstr>PowerPoint Presentation</vt:lpstr>
      <vt:lpstr>Manure Nitrogen Fractions</vt:lpstr>
      <vt:lpstr>Nitrogen Cycle</vt:lpstr>
      <vt:lpstr>Where we want N to go</vt:lpstr>
      <vt:lpstr>N Removal, Loss &amp; Immobilization</vt:lpstr>
      <vt:lpstr>P Cycle    Centers around soil solution</vt:lpstr>
      <vt:lpstr>Plant Available P</vt:lpstr>
      <vt:lpstr>PowerPoint Presentation</vt:lpstr>
      <vt:lpstr>1.  N &amp; P imbalances in manures</vt:lpstr>
      <vt:lpstr>e.g. Forms of P can change with Manure Source</vt:lpstr>
      <vt:lpstr>PowerPoint Presentation</vt:lpstr>
      <vt:lpstr>4.  Natural Processes are Important for Nutrient Cycling and Utilization</vt:lpstr>
      <vt:lpstr>5.  Timing is important</vt:lpstr>
      <vt:lpstr>PowerPoint Presentation</vt:lpstr>
      <vt:lpstr>PowerPoint Presentation</vt:lpstr>
      <vt:lpstr>8.  Lower rates can increase plant response and limit risk of nutrient loss</vt:lpstr>
      <vt:lpstr>Soil Test Recommendations</vt:lpstr>
      <vt:lpstr>PowerPoint Presentation</vt:lpstr>
      <vt:lpstr>Immobilization the often forgotten –  but very important component of the N-cycle</vt:lpstr>
      <vt:lpstr>PowerPoint Presentation</vt:lpstr>
      <vt:lpstr>Do your part.  Make good decisions.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</dc:title>
  <dc:subject/>
  <dc:creator>Ken Kephart</dc:creator>
  <cp:keywords/>
  <dc:description/>
  <cp:lastModifiedBy>Meinen, Robert James</cp:lastModifiedBy>
  <cp:revision>424</cp:revision>
  <cp:lastPrinted>2017-12-01T19:30:07Z</cp:lastPrinted>
  <dcterms:created xsi:type="dcterms:W3CDTF">2010-11-12T13:00:44Z</dcterms:created>
  <dcterms:modified xsi:type="dcterms:W3CDTF">2019-08-29T11:48:07Z</dcterms:modified>
</cp:coreProperties>
</file>