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sldIdLst>
    <p:sldId id="257" r:id="rId3"/>
    <p:sldId id="292" r:id="rId4"/>
    <p:sldId id="258" r:id="rId5"/>
    <p:sldId id="295" r:id="rId6"/>
    <p:sldId id="296" r:id="rId7"/>
    <p:sldId id="293" r:id="rId8"/>
    <p:sldId id="282" r:id="rId9"/>
    <p:sldId id="283" r:id="rId10"/>
    <p:sldId id="284" r:id="rId11"/>
    <p:sldId id="297" r:id="rId12"/>
    <p:sldId id="298" r:id="rId13"/>
    <p:sldId id="299" r:id="rId14"/>
    <p:sldId id="300" r:id="rId15"/>
    <p:sldId id="301" r:id="rId16"/>
    <p:sldId id="279" r:id="rId17"/>
    <p:sldId id="280" r:id="rId18"/>
    <p:sldId id="281" r:id="rId19"/>
    <p:sldId id="269" r:id="rId20"/>
    <p:sldId id="278" r:id="rId21"/>
    <p:sldId id="285" r:id="rId22"/>
    <p:sldId id="303" r:id="rId23"/>
    <p:sldId id="286" r:id="rId24"/>
    <p:sldId id="288" r:id="rId25"/>
    <p:sldId id="287" r:id="rId26"/>
    <p:sldId id="305" r:id="rId27"/>
    <p:sldId id="306" r:id="rId28"/>
    <p:sldId id="304" r:id="rId29"/>
    <p:sldId id="289" r:id="rId30"/>
    <p:sldId id="302"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1" autoAdjust="0"/>
    <p:restoredTop sz="94636" autoAdjust="0"/>
  </p:normalViewPr>
  <p:slideViewPr>
    <p:cSldViewPr>
      <p:cViewPr varScale="1">
        <p:scale>
          <a:sx n="86" d="100"/>
          <a:sy n="86" d="100"/>
        </p:scale>
        <p:origin x="432"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603509-E00B-4D90-B868-08536B106D0F}" type="datetimeFigureOut">
              <a:rPr lang="en-US" smtClean="0"/>
              <a:t>8/5/2019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90EB5-B58E-4796-87BB-437FB40446E4}" type="slidenum">
              <a:rPr lang="en-US" smtClean="0"/>
              <a:t>‹#›</a:t>
            </a:fld>
            <a:endParaRPr lang="en-US" dirty="0"/>
          </a:p>
        </p:txBody>
      </p:sp>
    </p:spTree>
    <p:extLst>
      <p:ext uri="{BB962C8B-B14F-4D97-AF65-F5344CB8AC3E}">
        <p14:creationId xmlns:p14="http://schemas.microsoft.com/office/powerpoint/2010/main" val="162740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18118E-3A79-4178-B639-A96DE42F3C84}"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4093931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These points are the similar to inorganic staging.</a:t>
            </a:r>
          </a:p>
        </p:txBody>
      </p:sp>
      <p:sp>
        <p:nvSpPr>
          <p:cNvPr id="614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70686" indent="-296417">
              <a:defRPr>
                <a:solidFill>
                  <a:schemeClr val="tx1"/>
                </a:solidFill>
                <a:latin typeface="Lucida Sans Unicode" pitchFamily="34" charset="0"/>
              </a:defRPr>
            </a:lvl2pPr>
            <a:lvl3pPr marL="1185671" indent="-237134">
              <a:defRPr>
                <a:solidFill>
                  <a:schemeClr val="tx1"/>
                </a:solidFill>
                <a:latin typeface="Lucida Sans Unicode" pitchFamily="34" charset="0"/>
              </a:defRPr>
            </a:lvl3pPr>
            <a:lvl4pPr marL="1659939" indent="-237134">
              <a:defRPr>
                <a:solidFill>
                  <a:schemeClr val="tx1"/>
                </a:solidFill>
                <a:latin typeface="Lucida Sans Unicode" pitchFamily="34" charset="0"/>
              </a:defRPr>
            </a:lvl4pPr>
            <a:lvl5pPr marL="2134208" indent="-237134">
              <a:defRPr>
                <a:solidFill>
                  <a:schemeClr val="tx1"/>
                </a:solidFill>
                <a:latin typeface="Lucida Sans Unicode" pitchFamily="34" charset="0"/>
              </a:defRPr>
            </a:lvl5pPr>
            <a:lvl6pPr marL="2608476" indent="-237134" defTabSz="474268" fontAlgn="base">
              <a:spcBef>
                <a:spcPct val="0"/>
              </a:spcBef>
              <a:spcAft>
                <a:spcPct val="0"/>
              </a:spcAft>
              <a:defRPr>
                <a:solidFill>
                  <a:schemeClr val="tx1"/>
                </a:solidFill>
                <a:latin typeface="Lucida Sans Unicode" pitchFamily="34" charset="0"/>
              </a:defRPr>
            </a:lvl6pPr>
            <a:lvl7pPr marL="3082744" indent="-237134" defTabSz="474268" fontAlgn="base">
              <a:spcBef>
                <a:spcPct val="0"/>
              </a:spcBef>
              <a:spcAft>
                <a:spcPct val="0"/>
              </a:spcAft>
              <a:defRPr>
                <a:solidFill>
                  <a:schemeClr val="tx1"/>
                </a:solidFill>
                <a:latin typeface="Lucida Sans Unicode" pitchFamily="34" charset="0"/>
              </a:defRPr>
            </a:lvl7pPr>
            <a:lvl8pPr marL="3557013" indent="-237134" defTabSz="474268" fontAlgn="base">
              <a:spcBef>
                <a:spcPct val="0"/>
              </a:spcBef>
              <a:spcAft>
                <a:spcPct val="0"/>
              </a:spcAft>
              <a:defRPr>
                <a:solidFill>
                  <a:schemeClr val="tx1"/>
                </a:solidFill>
                <a:latin typeface="Lucida Sans Unicode" pitchFamily="34" charset="0"/>
              </a:defRPr>
            </a:lvl8pPr>
            <a:lvl9pPr marL="4031280" indent="-237134" defTabSz="474268" fontAlgn="base">
              <a:spcBef>
                <a:spcPct val="0"/>
              </a:spcBef>
              <a:spcAft>
                <a:spcPct val="0"/>
              </a:spcAft>
              <a:defRPr>
                <a:solidFill>
                  <a:schemeClr val="tx1"/>
                </a:solidFill>
                <a:latin typeface="Lucida Sans Unicode"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FB474D-0E96-4349-BFDB-E63680037074}" type="slidenum">
              <a:rPr kumimoji="0" lang="en-US" sz="13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dirty="0" smtClean="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199250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Fertilizer</a:t>
            </a:r>
            <a:r>
              <a:rPr lang="en-US" baseline="0" dirty="0" smtClean="0"/>
              <a:t> Materials = Inorganic/commercial AND Manure/organic</a:t>
            </a:r>
            <a:endParaRPr lang="en-US" dirty="0" smtClean="0"/>
          </a:p>
          <a:p>
            <a:pPr eaLnBrk="1" hangingPunct="1">
              <a:spcBef>
                <a:spcPct val="0"/>
              </a:spcBef>
            </a:pPr>
            <a:r>
              <a:rPr lang="en-US" dirty="0" smtClean="0"/>
              <a:t>Really Not Much of an Affect to Production Practices</a:t>
            </a:r>
          </a:p>
          <a:p>
            <a:pPr eaLnBrk="1" hangingPunct="1">
              <a:spcBef>
                <a:spcPct val="0"/>
              </a:spcBef>
            </a:pPr>
            <a:r>
              <a:rPr lang="en-US" dirty="0" smtClean="0"/>
              <a:t>Public Right-of-way</a:t>
            </a:r>
            <a:r>
              <a:rPr lang="en-US" baseline="0" dirty="0" smtClean="0"/>
              <a:t> is not Public Road</a:t>
            </a:r>
            <a:endParaRPr lang="en-US" dirty="0" smtClean="0"/>
          </a:p>
          <a:p>
            <a:pPr eaLnBrk="1" hangingPunct="1">
              <a:spcBef>
                <a:spcPct val="0"/>
              </a:spcBef>
            </a:pPr>
            <a:r>
              <a:rPr lang="en-US" dirty="0" smtClean="0"/>
              <a:t>Saturated means soil soaked with moisture that it cannot absorb any more liquid e.g., standing water. Puddle</a:t>
            </a:r>
            <a:r>
              <a:rPr lang="en-US" baseline="0" dirty="0" smtClean="0"/>
              <a:t> in the field that can be driven through or around is exempt from saturation requirements.</a:t>
            </a:r>
            <a:endParaRPr lang="en-US" dirty="0" smtClean="0"/>
          </a:p>
          <a:p>
            <a:pPr eaLnBrk="1" hangingPunct="1">
              <a:spcBef>
                <a:spcPct val="0"/>
              </a:spcBef>
            </a:pPr>
            <a:endParaRPr lang="en-US" dirty="0" smtClean="0"/>
          </a:p>
        </p:txBody>
      </p:sp>
      <p:sp>
        <p:nvSpPr>
          <p:cNvPr id="645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70686" indent="-296417">
              <a:defRPr>
                <a:solidFill>
                  <a:schemeClr val="tx1"/>
                </a:solidFill>
                <a:latin typeface="Lucida Sans Unicode" pitchFamily="34" charset="0"/>
              </a:defRPr>
            </a:lvl2pPr>
            <a:lvl3pPr marL="1185671" indent="-237134">
              <a:defRPr>
                <a:solidFill>
                  <a:schemeClr val="tx1"/>
                </a:solidFill>
                <a:latin typeface="Lucida Sans Unicode" pitchFamily="34" charset="0"/>
              </a:defRPr>
            </a:lvl3pPr>
            <a:lvl4pPr marL="1659939" indent="-237134">
              <a:defRPr>
                <a:solidFill>
                  <a:schemeClr val="tx1"/>
                </a:solidFill>
                <a:latin typeface="Lucida Sans Unicode" pitchFamily="34" charset="0"/>
              </a:defRPr>
            </a:lvl4pPr>
            <a:lvl5pPr marL="2134208" indent="-237134">
              <a:defRPr>
                <a:solidFill>
                  <a:schemeClr val="tx1"/>
                </a:solidFill>
                <a:latin typeface="Lucida Sans Unicode" pitchFamily="34" charset="0"/>
              </a:defRPr>
            </a:lvl5pPr>
            <a:lvl6pPr marL="2608476" indent="-237134" defTabSz="474268" fontAlgn="base">
              <a:spcBef>
                <a:spcPct val="0"/>
              </a:spcBef>
              <a:spcAft>
                <a:spcPct val="0"/>
              </a:spcAft>
              <a:defRPr>
                <a:solidFill>
                  <a:schemeClr val="tx1"/>
                </a:solidFill>
                <a:latin typeface="Lucida Sans Unicode" pitchFamily="34" charset="0"/>
              </a:defRPr>
            </a:lvl6pPr>
            <a:lvl7pPr marL="3082744" indent="-237134" defTabSz="474268" fontAlgn="base">
              <a:spcBef>
                <a:spcPct val="0"/>
              </a:spcBef>
              <a:spcAft>
                <a:spcPct val="0"/>
              </a:spcAft>
              <a:defRPr>
                <a:solidFill>
                  <a:schemeClr val="tx1"/>
                </a:solidFill>
                <a:latin typeface="Lucida Sans Unicode" pitchFamily="34" charset="0"/>
              </a:defRPr>
            </a:lvl7pPr>
            <a:lvl8pPr marL="3557013" indent="-237134" defTabSz="474268" fontAlgn="base">
              <a:spcBef>
                <a:spcPct val="0"/>
              </a:spcBef>
              <a:spcAft>
                <a:spcPct val="0"/>
              </a:spcAft>
              <a:defRPr>
                <a:solidFill>
                  <a:schemeClr val="tx1"/>
                </a:solidFill>
                <a:latin typeface="Lucida Sans Unicode" pitchFamily="34" charset="0"/>
              </a:defRPr>
            </a:lvl8pPr>
            <a:lvl9pPr marL="4031280" indent="-237134" defTabSz="474268" fontAlgn="base">
              <a:spcBef>
                <a:spcPct val="0"/>
              </a:spcBef>
              <a:spcAft>
                <a:spcPct val="0"/>
              </a:spcAft>
              <a:defRPr>
                <a:solidFill>
                  <a:schemeClr val="tx1"/>
                </a:solidFill>
                <a:latin typeface="Lucida Sans Unicode" pitchFamily="34" charset="0"/>
              </a:defRPr>
            </a:lvl9pPr>
          </a:lstStyle>
          <a:p>
            <a:pPr>
              <a:defRPr/>
            </a:pPr>
            <a:fld id="{D310C282-934A-4BC3-982D-22BF69DF866E}" type="slidenum">
              <a:rPr lang="en-US" smtClean="0">
                <a:solidFill>
                  <a:prstClr val="black"/>
                </a:solidFill>
                <a:latin typeface="Calibri" pitchFamily="34" charset="0"/>
              </a:rPr>
              <a:pPr>
                <a:defRPr/>
              </a:pPr>
              <a:t>15</a:t>
            </a:fld>
            <a:endParaRPr lang="en-US" dirty="0" smtClean="0">
              <a:solidFill>
                <a:prstClr val="black"/>
              </a:solidFill>
              <a:latin typeface="Calibri" pitchFamily="34" charset="0"/>
            </a:endParaRPr>
          </a:p>
        </p:txBody>
      </p:sp>
    </p:spTree>
    <p:extLst>
      <p:ext uri="{BB962C8B-B14F-4D97-AF65-F5344CB8AC3E}">
        <p14:creationId xmlns:p14="http://schemas.microsoft.com/office/powerpoint/2010/main" val="190479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These are the IDEM tables, but what’s new is that it applies to ALL manure applications – not just Category 14 certified applicators.</a:t>
            </a:r>
          </a:p>
          <a:p>
            <a:pPr eaLnBrk="1" hangingPunct="1">
              <a:spcBef>
                <a:spcPct val="0"/>
              </a:spcBef>
            </a:pPr>
            <a:r>
              <a:rPr lang="en-US" dirty="0" smtClean="0"/>
              <a:t>Credit for some application methods, and penalized for others  Getting credit for the application with less application setbacks.</a:t>
            </a:r>
          </a:p>
          <a:p>
            <a:pPr eaLnBrk="1" hangingPunct="1">
              <a:spcBef>
                <a:spcPct val="0"/>
              </a:spcBef>
            </a:pPr>
            <a:r>
              <a:rPr lang="en-US" dirty="0" smtClean="0"/>
              <a:t>Liquid Injection:  Liquid manure injected below ground.</a:t>
            </a:r>
          </a:p>
          <a:p>
            <a:pPr eaLnBrk="1" hangingPunct="1">
              <a:spcBef>
                <a:spcPct val="0"/>
              </a:spcBef>
            </a:pPr>
            <a:r>
              <a:rPr lang="en-US" dirty="0" smtClean="0"/>
              <a:t>Single Pass Incorporation: Is  liquid or solid manure applicator and incorporation tool, pulled behind each other by same equipment.</a:t>
            </a:r>
          </a:p>
          <a:p>
            <a:pPr eaLnBrk="1" hangingPunct="1">
              <a:spcBef>
                <a:spcPct val="0"/>
              </a:spcBef>
            </a:pPr>
            <a:r>
              <a:rPr lang="en-US" dirty="0" smtClean="0"/>
              <a:t>Public</a:t>
            </a:r>
            <a:r>
              <a:rPr lang="en-US" baseline="0" dirty="0" smtClean="0"/>
              <a:t> Road NOT same as Public Right-of-way.</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70686" indent="-296417">
              <a:defRPr>
                <a:solidFill>
                  <a:schemeClr val="tx1"/>
                </a:solidFill>
                <a:latin typeface="Lucida Sans Unicode" pitchFamily="34" charset="0"/>
              </a:defRPr>
            </a:lvl2pPr>
            <a:lvl3pPr marL="1185671" indent="-237134">
              <a:defRPr>
                <a:solidFill>
                  <a:schemeClr val="tx1"/>
                </a:solidFill>
                <a:latin typeface="Lucida Sans Unicode" pitchFamily="34" charset="0"/>
              </a:defRPr>
            </a:lvl3pPr>
            <a:lvl4pPr marL="1659939" indent="-237134">
              <a:defRPr>
                <a:solidFill>
                  <a:schemeClr val="tx1"/>
                </a:solidFill>
                <a:latin typeface="Lucida Sans Unicode" pitchFamily="34" charset="0"/>
              </a:defRPr>
            </a:lvl4pPr>
            <a:lvl5pPr marL="2134208" indent="-237134">
              <a:defRPr>
                <a:solidFill>
                  <a:schemeClr val="tx1"/>
                </a:solidFill>
                <a:latin typeface="Lucida Sans Unicode" pitchFamily="34" charset="0"/>
              </a:defRPr>
            </a:lvl5pPr>
            <a:lvl6pPr marL="2608476" indent="-237134" defTabSz="474268" fontAlgn="base">
              <a:spcBef>
                <a:spcPct val="0"/>
              </a:spcBef>
              <a:spcAft>
                <a:spcPct val="0"/>
              </a:spcAft>
              <a:defRPr>
                <a:solidFill>
                  <a:schemeClr val="tx1"/>
                </a:solidFill>
                <a:latin typeface="Lucida Sans Unicode" pitchFamily="34" charset="0"/>
              </a:defRPr>
            </a:lvl6pPr>
            <a:lvl7pPr marL="3082744" indent="-237134" defTabSz="474268" fontAlgn="base">
              <a:spcBef>
                <a:spcPct val="0"/>
              </a:spcBef>
              <a:spcAft>
                <a:spcPct val="0"/>
              </a:spcAft>
              <a:defRPr>
                <a:solidFill>
                  <a:schemeClr val="tx1"/>
                </a:solidFill>
                <a:latin typeface="Lucida Sans Unicode" pitchFamily="34" charset="0"/>
              </a:defRPr>
            </a:lvl7pPr>
            <a:lvl8pPr marL="3557013" indent="-237134" defTabSz="474268" fontAlgn="base">
              <a:spcBef>
                <a:spcPct val="0"/>
              </a:spcBef>
              <a:spcAft>
                <a:spcPct val="0"/>
              </a:spcAft>
              <a:defRPr>
                <a:solidFill>
                  <a:schemeClr val="tx1"/>
                </a:solidFill>
                <a:latin typeface="Lucida Sans Unicode" pitchFamily="34" charset="0"/>
              </a:defRPr>
            </a:lvl8pPr>
            <a:lvl9pPr marL="4031280" indent="-237134" defTabSz="474268"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D961CD0-CECA-4AEC-A6FA-8A959FA72149}" type="slidenum">
              <a:rPr lang="en-US" smtClean="0">
                <a:latin typeface="Calibri" pitchFamily="34" charset="0"/>
              </a:rPr>
              <a:pPr fontAlgn="base">
                <a:spcBef>
                  <a:spcPct val="0"/>
                </a:spcBef>
                <a:spcAft>
                  <a:spcPct val="0"/>
                </a:spcAft>
                <a:defRPr/>
              </a:pPr>
              <a:t>16</a:t>
            </a:fld>
            <a:endParaRPr lang="en-US" dirty="0" smtClean="0">
              <a:latin typeface="Calibri" pitchFamily="34" charset="0"/>
            </a:endParaRPr>
          </a:p>
        </p:txBody>
      </p:sp>
    </p:spTree>
    <p:extLst>
      <p:ext uri="{BB962C8B-B14F-4D97-AF65-F5344CB8AC3E}">
        <p14:creationId xmlns:p14="http://schemas.microsoft.com/office/powerpoint/2010/main" val="4200485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Penalties for applying it right on the surface and leaving it exposed to rain </a:t>
            </a:r>
          </a:p>
          <a:p>
            <a:pPr eaLnBrk="1" hangingPunct="1">
              <a:spcBef>
                <a:spcPct val="0"/>
              </a:spcBef>
            </a:pPr>
            <a:r>
              <a:rPr lang="en-US" dirty="0" smtClean="0"/>
              <a:t>If highly erodible --- </a:t>
            </a:r>
          </a:p>
          <a:p>
            <a:pPr eaLnBrk="1" hangingPunct="1">
              <a:spcBef>
                <a:spcPct val="0"/>
              </a:spcBef>
            </a:pPr>
            <a:r>
              <a:rPr lang="en-US" dirty="0" smtClean="0"/>
              <a:t>See next slide</a:t>
            </a:r>
          </a:p>
        </p:txBody>
      </p:sp>
      <p:sp>
        <p:nvSpPr>
          <p:cNvPr id="66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70686" indent="-296417">
              <a:defRPr>
                <a:solidFill>
                  <a:schemeClr val="tx1"/>
                </a:solidFill>
                <a:latin typeface="Lucida Sans Unicode" pitchFamily="34" charset="0"/>
              </a:defRPr>
            </a:lvl2pPr>
            <a:lvl3pPr marL="1185671" indent="-237134">
              <a:defRPr>
                <a:solidFill>
                  <a:schemeClr val="tx1"/>
                </a:solidFill>
                <a:latin typeface="Lucida Sans Unicode" pitchFamily="34" charset="0"/>
              </a:defRPr>
            </a:lvl3pPr>
            <a:lvl4pPr marL="1659939" indent="-237134">
              <a:defRPr>
                <a:solidFill>
                  <a:schemeClr val="tx1"/>
                </a:solidFill>
                <a:latin typeface="Lucida Sans Unicode" pitchFamily="34" charset="0"/>
              </a:defRPr>
            </a:lvl4pPr>
            <a:lvl5pPr marL="2134208" indent="-237134">
              <a:defRPr>
                <a:solidFill>
                  <a:schemeClr val="tx1"/>
                </a:solidFill>
                <a:latin typeface="Lucida Sans Unicode" pitchFamily="34" charset="0"/>
              </a:defRPr>
            </a:lvl5pPr>
            <a:lvl6pPr marL="2608476" indent="-237134" defTabSz="474268" fontAlgn="base">
              <a:spcBef>
                <a:spcPct val="0"/>
              </a:spcBef>
              <a:spcAft>
                <a:spcPct val="0"/>
              </a:spcAft>
              <a:defRPr>
                <a:solidFill>
                  <a:schemeClr val="tx1"/>
                </a:solidFill>
                <a:latin typeface="Lucida Sans Unicode" pitchFamily="34" charset="0"/>
              </a:defRPr>
            </a:lvl6pPr>
            <a:lvl7pPr marL="3082744" indent="-237134" defTabSz="474268" fontAlgn="base">
              <a:spcBef>
                <a:spcPct val="0"/>
              </a:spcBef>
              <a:spcAft>
                <a:spcPct val="0"/>
              </a:spcAft>
              <a:defRPr>
                <a:solidFill>
                  <a:schemeClr val="tx1"/>
                </a:solidFill>
                <a:latin typeface="Lucida Sans Unicode" pitchFamily="34" charset="0"/>
              </a:defRPr>
            </a:lvl7pPr>
            <a:lvl8pPr marL="3557013" indent="-237134" defTabSz="474268" fontAlgn="base">
              <a:spcBef>
                <a:spcPct val="0"/>
              </a:spcBef>
              <a:spcAft>
                <a:spcPct val="0"/>
              </a:spcAft>
              <a:defRPr>
                <a:solidFill>
                  <a:schemeClr val="tx1"/>
                </a:solidFill>
                <a:latin typeface="Lucida Sans Unicode" pitchFamily="34" charset="0"/>
              </a:defRPr>
            </a:lvl8pPr>
            <a:lvl9pPr marL="4031280" indent="-237134" defTabSz="474268"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C2B6846C-90E2-45AF-ACFB-FE30F3A8DE20}" type="slidenum">
              <a:rPr lang="en-US" smtClean="0">
                <a:latin typeface="Calibri" pitchFamily="34" charset="0"/>
              </a:rPr>
              <a:pPr fontAlgn="base">
                <a:spcBef>
                  <a:spcPct val="0"/>
                </a:spcBef>
                <a:spcAft>
                  <a:spcPct val="0"/>
                </a:spcAft>
                <a:defRPr/>
              </a:pPr>
              <a:t>17</a:t>
            </a:fld>
            <a:endParaRPr lang="en-US" dirty="0" smtClean="0">
              <a:latin typeface="Calibri" pitchFamily="34" charset="0"/>
            </a:endParaRPr>
          </a:p>
        </p:txBody>
      </p:sp>
    </p:spTree>
    <p:extLst>
      <p:ext uri="{BB962C8B-B14F-4D97-AF65-F5344CB8AC3E}">
        <p14:creationId xmlns:p14="http://schemas.microsoft.com/office/powerpoint/2010/main" val="3888569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50% Example: if N recommendation is 250 lb of N; then the maximum single application to snow/frozen ground is 125 lb.</a:t>
            </a:r>
          </a:p>
          <a:p>
            <a:pPr eaLnBrk="1" hangingPunct="1">
              <a:spcBef>
                <a:spcPct val="0"/>
              </a:spcBef>
            </a:pPr>
            <a:endParaRPr lang="en-US" dirty="0" smtClean="0"/>
          </a:p>
          <a:p>
            <a:pPr defTabSz="897301" fontAlgn="base">
              <a:spcBef>
                <a:spcPct val="0"/>
              </a:spcBef>
              <a:spcAft>
                <a:spcPct val="0"/>
              </a:spcAft>
              <a:defRPr/>
            </a:pPr>
            <a:r>
              <a:rPr lang="en-US" dirty="0" smtClean="0"/>
              <a:t>In</a:t>
            </a:r>
            <a:r>
              <a:rPr lang="en-US" baseline="0" dirty="0" smtClean="0"/>
              <a:t> addition – the g</a:t>
            </a:r>
            <a:r>
              <a:rPr lang="en-US" dirty="0" smtClean="0"/>
              <a:t>eneral application setbacks</a:t>
            </a:r>
            <a:r>
              <a:rPr lang="en-US" baseline="0" dirty="0" smtClean="0"/>
              <a:t> apply </a:t>
            </a:r>
            <a:endParaRPr lang="en-US" dirty="0" smtClean="0"/>
          </a:p>
          <a:p>
            <a:pPr eaLnBrk="1" hangingPunct="1">
              <a:spcBef>
                <a:spcPct val="0"/>
              </a:spcBef>
            </a:pPr>
            <a:endParaRPr lang="en-US" dirty="0" smtClean="0"/>
          </a:p>
        </p:txBody>
      </p:sp>
      <p:sp>
        <p:nvSpPr>
          <p:cNvPr id="696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29057" indent="-280406">
              <a:defRPr>
                <a:solidFill>
                  <a:schemeClr val="tx1"/>
                </a:solidFill>
                <a:latin typeface="Lucida Sans Unicode" pitchFamily="34" charset="0"/>
              </a:defRPr>
            </a:lvl2pPr>
            <a:lvl3pPr marL="1121626" indent="-224325">
              <a:defRPr>
                <a:solidFill>
                  <a:schemeClr val="tx1"/>
                </a:solidFill>
                <a:latin typeface="Lucida Sans Unicode" pitchFamily="34" charset="0"/>
              </a:defRPr>
            </a:lvl3pPr>
            <a:lvl4pPr marL="1570276" indent="-224325">
              <a:defRPr>
                <a:solidFill>
                  <a:schemeClr val="tx1"/>
                </a:solidFill>
                <a:latin typeface="Lucida Sans Unicode" pitchFamily="34" charset="0"/>
              </a:defRPr>
            </a:lvl4pPr>
            <a:lvl5pPr marL="2018927" indent="-224325">
              <a:defRPr>
                <a:solidFill>
                  <a:schemeClr val="tx1"/>
                </a:solidFill>
                <a:latin typeface="Lucida Sans Unicode" pitchFamily="34" charset="0"/>
              </a:defRPr>
            </a:lvl5pPr>
            <a:lvl6pPr marL="2467577" indent="-224325" defTabSz="448650" fontAlgn="base">
              <a:spcBef>
                <a:spcPct val="0"/>
              </a:spcBef>
              <a:spcAft>
                <a:spcPct val="0"/>
              </a:spcAft>
              <a:defRPr>
                <a:solidFill>
                  <a:schemeClr val="tx1"/>
                </a:solidFill>
                <a:latin typeface="Lucida Sans Unicode" pitchFamily="34" charset="0"/>
              </a:defRPr>
            </a:lvl6pPr>
            <a:lvl7pPr marL="2916227" indent="-224325" defTabSz="448650" fontAlgn="base">
              <a:spcBef>
                <a:spcPct val="0"/>
              </a:spcBef>
              <a:spcAft>
                <a:spcPct val="0"/>
              </a:spcAft>
              <a:defRPr>
                <a:solidFill>
                  <a:schemeClr val="tx1"/>
                </a:solidFill>
                <a:latin typeface="Lucida Sans Unicode" pitchFamily="34" charset="0"/>
              </a:defRPr>
            </a:lvl7pPr>
            <a:lvl8pPr marL="3364878" indent="-224325" defTabSz="448650" fontAlgn="base">
              <a:spcBef>
                <a:spcPct val="0"/>
              </a:spcBef>
              <a:spcAft>
                <a:spcPct val="0"/>
              </a:spcAft>
              <a:defRPr>
                <a:solidFill>
                  <a:schemeClr val="tx1"/>
                </a:solidFill>
                <a:latin typeface="Lucida Sans Unicode" pitchFamily="34" charset="0"/>
              </a:defRPr>
            </a:lvl8pPr>
            <a:lvl9pPr marL="3813528" indent="-224325" defTabSz="44865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B42F543A-0295-4248-98F9-0A3E86E123C9}" type="slidenum">
              <a:rPr lang="en-US" smtClean="0">
                <a:latin typeface="Calibri" pitchFamily="34" charset="0"/>
              </a:rPr>
              <a:pPr fontAlgn="base">
                <a:spcBef>
                  <a:spcPct val="0"/>
                </a:spcBef>
                <a:spcAft>
                  <a:spcPct val="0"/>
                </a:spcAft>
                <a:defRPr/>
              </a:pPr>
              <a:t>18</a:t>
            </a:fld>
            <a:endParaRPr lang="en-US" dirty="0"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a:t>
            </a:r>
            <a:r>
              <a:rPr lang="en-US" baseline="0" dirty="0"/>
              <a:t> the program number in the gold box, it is a text box.</a:t>
            </a:r>
          </a:p>
          <a:p>
            <a:r>
              <a:rPr lang="en-US" baseline="0" dirty="0"/>
              <a:t>Display this slide at beginning of program, and throughout the program as much as possible.  Or print a paper copy if powerpoint is not used at PARP.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53271B-DD5B-416F-995A-CD972B2A73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11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a:t>
            </a:r>
            <a:r>
              <a:rPr lang="en-US" baseline="0" dirty="0"/>
              <a:t> the program number in the gold box, it is a text box.</a:t>
            </a:r>
          </a:p>
          <a:p>
            <a:r>
              <a:rPr lang="en-US" baseline="0" dirty="0"/>
              <a:t>Display this slide at beginning of program, and throughout the program as much as possible.  Or print a paper copy if powerpoint is not used at PARP.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53271B-DD5B-416F-995A-CD972B2A73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33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29057" indent="-280406">
              <a:defRPr>
                <a:solidFill>
                  <a:schemeClr val="tx1"/>
                </a:solidFill>
                <a:latin typeface="Lucida Sans Unicode" pitchFamily="34" charset="0"/>
              </a:defRPr>
            </a:lvl2pPr>
            <a:lvl3pPr marL="1121626" indent="-224325">
              <a:defRPr>
                <a:solidFill>
                  <a:schemeClr val="tx1"/>
                </a:solidFill>
                <a:latin typeface="Lucida Sans Unicode" pitchFamily="34" charset="0"/>
              </a:defRPr>
            </a:lvl3pPr>
            <a:lvl4pPr marL="1570276" indent="-224325">
              <a:defRPr>
                <a:solidFill>
                  <a:schemeClr val="tx1"/>
                </a:solidFill>
                <a:latin typeface="Lucida Sans Unicode" pitchFamily="34" charset="0"/>
              </a:defRPr>
            </a:lvl4pPr>
            <a:lvl5pPr marL="2018927" indent="-224325">
              <a:defRPr>
                <a:solidFill>
                  <a:schemeClr val="tx1"/>
                </a:solidFill>
                <a:latin typeface="Lucida Sans Unicode" pitchFamily="34" charset="0"/>
              </a:defRPr>
            </a:lvl5pPr>
            <a:lvl6pPr marL="2467577" indent="-224325" defTabSz="448650" fontAlgn="base">
              <a:spcBef>
                <a:spcPct val="0"/>
              </a:spcBef>
              <a:spcAft>
                <a:spcPct val="0"/>
              </a:spcAft>
              <a:defRPr>
                <a:solidFill>
                  <a:schemeClr val="tx1"/>
                </a:solidFill>
                <a:latin typeface="Lucida Sans Unicode" pitchFamily="34" charset="0"/>
              </a:defRPr>
            </a:lvl6pPr>
            <a:lvl7pPr marL="2916227" indent="-224325" defTabSz="448650" fontAlgn="base">
              <a:spcBef>
                <a:spcPct val="0"/>
              </a:spcBef>
              <a:spcAft>
                <a:spcPct val="0"/>
              </a:spcAft>
              <a:defRPr>
                <a:solidFill>
                  <a:schemeClr val="tx1"/>
                </a:solidFill>
                <a:latin typeface="Lucida Sans Unicode" pitchFamily="34" charset="0"/>
              </a:defRPr>
            </a:lvl7pPr>
            <a:lvl8pPr marL="3364878" indent="-224325" defTabSz="448650" fontAlgn="base">
              <a:spcBef>
                <a:spcPct val="0"/>
              </a:spcBef>
              <a:spcAft>
                <a:spcPct val="0"/>
              </a:spcAft>
              <a:defRPr>
                <a:solidFill>
                  <a:schemeClr val="tx1"/>
                </a:solidFill>
                <a:latin typeface="Lucida Sans Unicode" pitchFamily="34" charset="0"/>
              </a:defRPr>
            </a:lvl8pPr>
            <a:lvl9pPr marL="3813528" indent="-224325" defTabSz="44865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6FF1D9C-E6BB-46C6-9FEF-8854DD58FA0A}" type="slidenum">
              <a:rPr lang="en-US" smtClean="0">
                <a:latin typeface="Calibri" pitchFamily="34" charset="0"/>
              </a:rPr>
              <a:pPr fontAlgn="base">
                <a:spcBef>
                  <a:spcPct val="0"/>
                </a:spcBef>
                <a:spcAft>
                  <a:spcPct val="0"/>
                </a:spcAft>
                <a:defRPr/>
              </a:pPr>
              <a:t>3</a:t>
            </a:fld>
            <a:endParaRPr lang="en-US" dirty="0"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29057" indent="-280406">
              <a:defRPr>
                <a:solidFill>
                  <a:schemeClr val="tx1"/>
                </a:solidFill>
                <a:latin typeface="Lucida Sans Unicode" pitchFamily="34" charset="0"/>
              </a:defRPr>
            </a:lvl2pPr>
            <a:lvl3pPr marL="1121626" indent="-224325">
              <a:defRPr>
                <a:solidFill>
                  <a:schemeClr val="tx1"/>
                </a:solidFill>
                <a:latin typeface="Lucida Sans Unicode" pitchFamily="34" charset="0"/>
              </a:defRPr>
            </a:lvl3pPr>
            <a:lvl4pPr marL="1570276" indent="-224325">
              <a:defRPr>
                <a:solidFill>
                  <a:schemeClr val="tx1"/>
                </a:solidFill>
                <a:latin typeface="Lucida Sans Unicode" pitchFamily="34" charset="0"/>
              </a:defRPr>
            </a:lvl4pPr>
            <a:lvl5pPr marL="2018927" indent="-224325">
              <a:defRPr>
                <a:solidFill>
                  <a:schemeClr val="tx1"/>
                </a:solidFill>
                <a:latin typeface="Lucida Sans Unicode" pitchFamily="34" charset="0"/>
              </a:defRPr>
            </a:lvl5pPr>
            <a:lvl6pPr marL="2467577" indent="-224325" defTabSz="448650" fontAlgn="base">
              <a:spcBef>
                <a:spcPct val="0"/>
              </a:spcBef>
              <a:spcAft>
                <a:spcPct val="0"/>
              </a:spcAft>
              <a:defRPr>
                <a:solidFill>
                  <a:schemeClr val="tx1"/>
                </a:solidFill>
                <a:latin typeface="Lucida Sans Unicode" pitchFamily="34" charset="0"/>
              </a:defRPr>
            </a:lvl6pPr>
            <a:lvl7pPr marL="2916227" indent="-224325" defTabSz="448650" fontAlgn="base">
              <a:spcBef>
                <a:spcPct val="0"/>
              </a:spcBef>
              <a:spcAft>
                <a:spcPct val="0"/>
              </a:spcAft>
              <a:defRPr>
                <a:solidFill>
                  <a:schemeClr val="tx1"/>
                </a:solidFill>
                <a:latin typeface="Lucida Sans Unicode" pitchFamily="34" charset="0"/>
              </a:defRPr>
            </a:lvl7pPr>
            <a:lvl8pPr marL="3364878" indent="-224325" defTabSz="448650" fontAlgn="base">
              <a:spcBef>
                <a:spcPct val="0"/>
              </a:spcBef>
              <a:spcAft>
                <a:spcPct val="0"/>
              </a:spcAft>
              <a:defRPr>
                <a:solidFill>
                  <a:schemeClr val="tx1"/>
                </a:solidFill>
                <a:latin typeface="Lucida Sans Unicode" pitchFamily="34" charset="0"/>
              </a:defRPr>
            </a:lvl8pPr>
            <a:lvl9pPr marL="3813528" indent="-224325" defTabSz="44865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6FF1D9C-E6BB-46C6-9FEF-8854DD58FA0A}" type="slidenum">
              <a:rPr lang="en-US" smtClean="0">
                <a:latin typeface="Calibri" pitchFamily="34" charset="0"/>
              </a:rPr>
              <a:pPr fontAlgn="base">
                <a:spcBef>
                  <a:spcPct val="0"/>
                </a:spcBef>
                <a:spcAft>
                  <a:spcPct val="0"/>
                </a:spcAft>
                <a:defRPr/>
              </a:pPr>
              <a:t>4</a:t>
            </a:fld>
            <a:endParaRPr lang="en-US" dirty="0" smtClean="0">
              <a:latin typeface="Calibri" pitchFamily="34" charset="0"/>
            </a:endParaRPr>
          </a:p>
        </p:txBody>
      </p:sp>
    </p:spTree>
    <p:extLst>
      <p:ext uri="{BB962C8B-B14F-4D97-AF65-F5344CB8AC3E}">
        <p14:creationId xmlns:p14="http://schemas.microsoft.com/office/powerpoint/2010/main" val="101954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29057" indent="-280406">
              <a:defRPr>
                <a:solidFill>
                  <a:schemeClr val="tx1"/>
                </a:solidFill>
                <a:latin typeface="Lucida Sans Unicode" pitchFamily="34" charset="0"/>
              </a:defRPr>
            </a:lvl2pPr>
            <a:lvl3pPr marL="1121626" indent="-224325">
              <a:defRPr>
                <a:solidFill>
                  <a:schemeClr val="tx1"/>
                </a:solidFill>
                <a:latin typeface="Lucida Sans Unicode" pitchFamily="34" charset="0"/>
              </a:defRPr>
            </a:lvl3pPr>
            <a:lvl4pPr marL="1570276" indent="-224325">
              <a:defRPr>
                <a:solidFill>
                  <a:schemeClr val="tx1"/>
                </a:solidFill>
                <a:latin typeface="Lucida Sans Unicode" pitchFamily="34" charset="0"/>
              </a:defRPr>
            </a:lvl4pPr>
            <a:lvl5pPr marL="2018927" indent="-224325">
              <a:defRPr>
                <a:solidFill>
                  <a:schemeClr val="tx1"/>
                </a:solidFill>
                <a:latin typeface="Lucida Sans Unicode" pitchFamily="34" charset="0"/>
              </a:defRPr>
            </a:lvl5pPr>
            <a:lvl6pPr marL="2467577" indent="-224325" defTabSz="448650" fontAlgn="base">
              <a:spcBef>
                <a:spcPct val="0"/>
              </a:spcBef>
              <a:spcAft>
                <a:spcPct val="0"/>
              </a:spcAft>
              <a:defRPr>
                <a:solidFill>
                  <a:schemeClr val="tx1"/>
                </a:solidFill>
                <a:latin typeface="Lucida Sans Unicode" pitchFamily="34" charset="0"/>
              </a:defRPr>
            </a:lvl6pPr>
            <a:lvl7pPr marL="2916227" indent="-224325" defTabSz="448650" fontAlgn="base">
              <a:spcBef>
                <a:spcPct val="0"/>
              </a:spcBef>
              <a:spcAft>
                <a:spcPct val="0"/>
              </a:spcAft>
              <a:defRPr>
                <a:solidFill>
                  <a:schemeClr val="tx1"/>
                </a:solidFill>
                <a:latin typeface="Lucida Sans Unicode" pitchFamily="34" charset="0"/>
              </a:defRPr>
            </a:lvl7pPr>
            <a:lvl8pPr marL="3364878" indent="-224325" defTabSz="448650" fontAlgn="base">
              <a:spcBef>
                <a:spcPct val="0"/>
              </a:spcBef>
              <a:spcAft>
                <a:spcPct val="0"/>
              </a:spcAft>
              <a:defRPr>
                <a:solidFill>
                  <a:schemeClr val="tx1"/>
                </a:solidFill>
                <a:latin typeface="Lucida Sans Unicode" pitchFamily="34" charset="0"/>
              </a:defRPr>
            </a:lvl8pPr>
            <a:lvl9pPr marL="3813528" indent="-224325" defTabSz="44865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6FF1D9C-E6BB-46C6-9FEF-8854DD58FA0A}" type="slidenum">
              <a:rPr lang="en-US" smtClean="0">
                <a:latin typeface="Calibri" pitchFamily="34" charset="0"/>
              </a:rPr>
              <a:pPr fontAlgn="base">
                <a:spcBef>
                  <a:spcPct val="0"/>
                </a:spcBef>
                <a:spcAft>
                  <a:spcPct val="0"/>
                </a:spcAft>
                <a:defRPr/>
              </a:pPr>
              <a:t>5</a:t>
            </a:fld>
            <a:endParaRPr lang="en-US" dirty="0" smtClean="0">
              <a:latin typeface="Calibri" pitchFamily="34" charset="0"/>
            </a:endParaRPr>
          </a:p>
        </p:txBody>
      </p:sp>
    </p:spTree>
    <p:extLst>
      <p:ext uri="{BB962C8B-B14F-4D97-AF65-F5344CB8AC3E}">
        <p14:creationId xmlns:p14="http://schemas.microsoft.com/office/powerpoint/2010/main" val="1753089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29057" indent="-280406">
              <a:defRPr>
                <a:solidFill>
                  <a:schemeClr val="tx1"/>
                </a:solidFill>
                <a:latin typeface="Lucida Sans Unicode" pitchFamily="34" charset="0"/>
              </a:defRPr>
            </a:lvl2pPr>
            <a:lvl3pPr marL="1121626" indent="-224325">
              <a:defRPr>
                <a:solidFill>
                  <a:schemeClr val="tx1"/>
                </a:solidFill>
                <a:latin typeface="Lucida Sans Unicode" pitchFamily="34" charset="0"/>
              </a:defRPr>
            </a:lvl3pPr>
            <a:lvl4pPr marL="1570276" indent="-224325">
              <a:defRPr>
                <a:solidFill>
                  <a:schemeClr val="tx1"/>
                </a:solidFill>
                <a:latin typeface="Lucida Sans Unicode" pitchFamily="34" charset="0"/>
              </a:defRPr>
            </a:lvl4pPr>
            <a:lvl5pPr marL="2018927" indent="-224325">
              <a:defRPr>
                <a:solidFill>
                  <a:schemeClr val="tx1"/>
                </a:solidFill>
                <a:latin typeface="Lucida Sans Unicode" pitchFamily="34" charset="0"/>
              </a:defRPr>
            </a:lvl5pPr>
            <a:lvl6pPr marL="2467577" indent="-224325" defTabSz="448650" fontAlgn="base">
              <a:spcBef>
                <a:spcPct val="0"/>
              </a:spcBef>
              <a:spcAft>
                <a:spcPct val="0"/>
              </a:spcAft>
              <a:defRPr>
                <a:solidFill>
                  <a:schemeClr val="tx1"/>
                </a:solidFill>
                <a:latin typeface="Lucida Sans Unicode" pitchFamily="34" charset="0"/>
              </a:defRPr>
            </a:lvl6pPr>
            <a:lvl7pPr marL="2916227" indent="-224325" defTabSz="448650" fontAlgn="base">
              <a:spcBef>
                <a:spcPct val="0"/>
              </a:spcBef>
              <a:spcAft>
                <a:spcPct val="0"/>
              </a:spcAft>
              <a:defRPr>
                <a:solidFill>
                  <a:schemeClr val="tx1"/>
                </a:solidFill>
                <a:latin typeface="Lucida Sans Unicode" pitchFamily="34" charset="0"/>
              </a:defRPr>
            </a:lvl7pPr>
            <a:lvl8pPr marL="3364878" indent="-224325" defTabSz="448650" fontAlgn="base">
              <a:spcBef>
                <a:spcPct val="0"/>
              </a:spcBef>
              <a:spcAft>
                <a:spcPct val="0"/>
              </a:spcAft>
              <a:defRPr>
                <a:solidFill>
                  <a:schemeClr val="tx1"/>
                </a:solidFill>
                <a:latin typeface="Lucida Sans Unicode" pitchFamily="34" charset="0"/>
              </a:defRPr>
            </a:lvl8pPr>
            <a:lvl9pPr marL="3813528" indent="-224325" defTabSz="44865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6FF1D9C-E6BB-46C6-9FEF-8854DD58FA0A}" type="slidenum">
              <a:rPr lang="en-US" smtClean="0">
                <a:latin typeface="Calibri" pitchFamily="34" charset="0"/>
              </a:rPr>
              <a:pPr fontAlgn="base">
                <a:spcBef>
                  <a:spcPct val="0"/>
                </a:spcBef>
                <a:spcAft>
                  <a:spcPct val="0"/>
                </a:spcAft>
                <a:defRPr/>
              </a:pPr>
              <a:t>6</a:t>
            </a:fld>
            <a:endParaRPr lang="en-US" dirty="0" smtClean="0">
              <a:latin typeface="Calibri" pitchFamily="34" charset="0"/>
            </a:endParaRPr>
          </a:p>
        </p:txBody>
      </p:sp>
    </p:spTree>
    <p:extLst>
      <p:ext uri="{BB962C8B-B14F-4D97-AF65-F5344CB8AC3E}">
        <p14:creationId xmlns:p14="http://schemas.microsoft.com/office/powerpoint/2010/main" val="1710973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55701" indent="-355701">
              <a:buClr>
                <a:schemeClr val="accent1"/>
              </a:buClr>
              <a:buSzPct val="105000"/>
              <a:buFont typeface="Wingdings 3" pitchFamily="18" charset="2"/>
              <a:buChar char=""/>
              <a:defRPr/>
            </a:pPr>
            <a:r>
              <a:rPr lang="en-US" dirty="0" smtClean="0"/>
              <a:t>Plan</a:t>
            </a:r>
            <a:r>
              <a:rPr lang="en-US" baseline="0" dirty="0" smtClean="0"/>
              <a:t> required by everyone who applies fertilizer materials – inorganic/commercial and manure/organic. Certified and not certified.</a:t>
            </a:r>
            <a:endParaRPr lang="en-US" dirty="0" smtClean="0"/>
          </a:p>
          <a:p>
            <a:pPr marL="355701" indent="-355701">
              <a:buClr>
                <a:schemeClr val="accent1"/>
              </a:buClr>
              <a:buSzPct val="105000"/>
              <a:buFont typeface="Wingdings 3" pitchFamily="18" charset="2"/>
              <a:buChar char=""/>
              <a:defRPr/>
            </a:pPr>
            <a:r>
              <a:rPr lang="en-US" dirty="0" smtClean="0"/>
              <a:t>Both Manure (Organic) and Inorganic Fertilizer [what you buy from your ag retailer or distributor]. Liquid or solid fertilizer included as well as anhydrous ammonia)</a:t>
            </a:r>
          </a:p>
          <a:p>
            <a:pPr marL="355701" indent="-355701">
              <a:buClr>
                <a:schemeClr val="accent1"/>
              </a:buClr>
              <a:buSzPct val="105000"/>
              <a:buFont typeface="Wingdings 3" pitchFamily="18" charset="2"/>
              <a:buChar char=""/>
              <a:defRPr/>
            </a:pPr>
            <a:r>
              <a:rPr lang="en-US" dirty="0" smtClean="0"/>
              <a:t>Rule does not really specify what is in the plan except to mention how fertilizer rates are determined.</a:t>
            </a:r>
          </a:p>
          <a:p>
            <a:pPr marL="355701" indent="-355701">
              <a:buClr>
                <a:schemeClr val="accent1"/>
              </a:buClr>
              <a:buSzPct val="105000"/>
              <a:buFont typeface="Wingdings 3" pitchFamily="18" charset="2"/>
              <a:buChar char=""/>
              <a:defRPr/>
            </a:pPr>
            <a:r>
              <a:rPr lang="en-US" dirty="0" smtClean="0"/>
              <a:t>Think paragraphs, not plan.</a:t>
            </a:r>
          </a:p>
          <a:p>
            <a:pPr marL="355701" indent="-355701">
              <a:buClr>
                <a:schemeClr val="accent1"/>
              </a:buClr>
              <a:buSzPct val="105000"/>
              <a:buFont typeface="Wingdings 3" pitchFamily="18" charset="2"/>
              <a:buChar char=""/>
              <a:defRPr/>
            </a:pPr>
            <a:r>
              <a:rPr lang="en-US" dirty="0" smtClean="0"/>
              <a:t>Maybe manure sample, or standard replacement value of 1.2 pounds per bushel of corn removed, soil sampling, tri-state fertilizer recommendations, yield records</a:t>
            </a:r>
          </a:p>
          <a:p>
            <a:pPr>
              <a:buClr>
                <a:schemeClr val="accent1"/>
              </a:buClr>
              <a:buSzPct val="105000"/>
              <a:defRPr/>
            </a:pPr>
            <a:r>
              <a:rPr lang="en-US" dirty="0" smtClean="0"/>
              <a:t>CFO is required to have manure analysis,</a:t>
            </a:r>
            <a:r>
              <a:rPr lang="en-US" baseline="0" dirty="0" smtClean="0"/>
              <a:t> non CFO does not. Recommend having analysis</a:t>
            </a:r>
            <a:endParaRPr lang="en-US" dirty="0" smtClean="0"/>
          </a:p>
          <a:p>
            <a:pPr>
              <a:buClr>
                <a:schemeClr val="accent1"/>
              </a:buClr>
              <a:buSzPct val="105000"/>
              <a:defRPr/>
            </a:pPr>
            <a:r>
              <a:rPr lang="en-US" dirty="0" smtClean="0"/>
              <a:t>A fertilizer plan is the grower’s defense against unpreventable acts of nature (storms, floods, etc).</a:t>
            </a:r>
          </a:p>
          <a:p>
            <a:pPr marL="355701" indent="-355701">
              <a:buClr>
                <a:schemeClr val="accent1"/>
              </a:buClr>
              <a:buSzPct val="105000"/>
              <a:buFont typeface="Wingdings 3" pitchFamily="18" charset="2"/>
              <a:buChar char=""/>
              <a:defRPr/>
            </a:pPr>
            <a:endParaRPr lang="en-US" dirty="0" smtClean="0"/>
          </a:p>
        </p:txBody>
      </p:sp>
      <p:sp>
        <p:nvSpPr>
          <p:cNvPr id="56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70686" indent="-296417">
              <a:defRPr>
                <a:solidFill>
                  <a:schemeClr val="tx1"/>
                </a:solidFill>
                <a:latin typeface="Lucida Sans Unicode" pitchFamily="34" charset="0"/>
              </a:defRPr>
            </a:lvl2pPr>
            <a:lvl3pPr marL="1185671" indent="-237134">
              <a:defRPr>
                <a:solidFill>
                  <a:schemeClr val="tx1"/>
                </a:solidFill>
                <a:latin typeface="Lucida Sans Unicode" pitchFamily="34" charset="0"/>
              </a:defRPr>
            </a:lvl3pPr>
            <a:lvl4pPr marL="1659939" indent="-237134">
              <a:defRPr>
                <a:solidFill>
                  <a:schemeClr val="tx1"/>
                </a:solidFill>
                <a:latin typeface="Lucida Sans Unicode" pitchFamily="34" charset="0"/>
              </a:defRPr>
            </a:lvl4pPr>
            <a:lvl5pPr marL="2134208" indent="-237134">
              <a:defRPr>
                <a:solidFill>
                  <a:schemeClr val="tx1"/>
                </a:solidFill>
                <a:latin typeface="Lucida Sans Unicode" pitchFamily="34" charset="0"/>
              </a:defRPr>
            </a:lvl5pPr>
            <a:lvl6pPr marL="2608476" indent="-237134" defTabSz="474268" fontAlgn="base">
              <a:spcBef>
                <a:spcPct val="0"/>
              </a:spcBef>
              <a:spcAft>
                <a:spcPct val="0"/>
              </a:spcAft>
              <a:defRPr>
                <a:solidFill>
                  <a:schemeClr val="tx1"/>
                </a:solidFill>
                <a:latin typeface="Lucida Sans Unicode" pitchFamily="34" charset="0"/>
              </a:defRPr>
            </a:lvl6pPr>
            <a:lvl7pPr marL="3082744" indent="-237134" defTabSz="474268" fontAlgn="base">
              <a:spcBef>
                <a:spcPct val="0"/>
              </a:spcBef>
              <a:spcAft>
                <a:spcPct val="0"/>
              </a:spcAft>
              <a:defRPr>
                <a:solidFill>
                  <a:schemeClr val="tx1"/>
                </a:solidFill>
                <a:latin typeface="Lucida Sans Unicode" pitchFamily="34" charset="0"/>
              </a:defRPr>
            </a:lvl7pPr>
            <a:lvl8pPr marL="3557013" indent="-237134" defTabSz="474268" fontAlgn="base">
              <a:spcBef>
                <a:spcPct val="0"/>
              </a:spcBef>
              <a:spcAft>
                <a:spcPct val="0"/>
              </a:spcAft>
              <a:defRPr>
                <a:solidFill>
                  <a:schemeClr val="tx1"/>
                </a:solidFill>
                <a:latin typeface="Lucida Sans Unicode" pitchFamily="34" charset="0"/>
              </a:defRPr>
            </a:lvl8pPr>
            <a:lvl9pPr marL="4031280" indent="-237134" defTabSz="474268" fontAlgn="base">
              <a:spcBef>
                <a:spcPct val="0"/>
              </a:spcBef>
              <a:spcAft>
                <a:spcPct val="0"/>
              </a:spcAft>
              <a:defRPr>
                <a:solidFill>
                  <a:schemeClr val="tx1"/>
                </a:solidFill>
                <a:latin typeface="Lucida Sans Unicode"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AF6051-D8AB-4DFB-8127-700B7D543754}" type="slidenum">
              <a:rPr kumimoji="0" lang="en-US" sz="13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dirty="0" smtClean="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51272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Staging</a:t>
            </a:r>
            <a:r>
              <a:rPr lang="en-US" baseline="0" dirty="0" smtClean="0"/>
              <a:t> is IN the field. Piles behind the barn are not staging. Barn piles are exempt from staging restrictions.</a:t>
            </a:r>
          </a:p>
          <a:p>
            <a:pPr eaLnBrk="1" hangingPunct="1">
              <a:spcBef>
                <a:spcPct val="0"/>
              </a:spcBef>
            </a:pPr>
            <a:r>
              <a:rPr lang="en-US" baseline="0" dirty="0" smtClean="0"/>
              <a:t>Piles behind the barn may be subject to IDEM Regulation and WILL BE if runoff contaminates water.</a:t>
            </a:r>
            <a:endParaRPr lang="en-US" dirty="0" smtClean="0"/>
          </a:p>
        </p:txBody>
      </p:sp>
      <p:sp>
        <p:nvSpPr>
          <p:cNvPr id="59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70686" indent="-296417">
              <a:defRPr>
                <a:solidFill>
                  <a:schemeClr val="tx1"/>
                </a:solidFill>
                <a:latin typeface="Lucida Sans Unicode" pitchFamily="34" charset="0"/>
              </a:defRPr>
            </a:lvl2pPr>
            <a:lvl3pPr marL="1185671" indent="-237134">
              <a:defRPr>
                <a:solidFill>
                  <a:schemeClr val="tx1"/>
                </a:solidFill>
                <a:latin typeface="Lucida Sans Unicode" pitchFamily="34" charset="0"/>
              </a:defRPr>
            </a:lvl3pPr>
            <a:lvl4pPr marL="1659939" indent="-237134">
              <a:defRPr>
                <a:solidFill>
                  <a:schemeClr val="tx1"/>
                </a:solidFill>
                <a:latin typeface="Lucida Sans Unicode" pitchFamily="34" charset="0"/>
              </a:defRPr>
            </a:lvl4pPr>
            <a:lvl5pPr marL="2134208" indent="-237134">
              <a:defRPr>
                <a:solidFill>
                  <a:schemeClr val="tx1"/>
                </a:solidFill>
                <a:latin typeface="Lucida Sans Unicode" pitchFamily="34" charset="0"/>
              </a:defRPr>
            </a:lvl5pPr>
            <a:lvl6pPr marL="2608476" indent="-237134" defTabSz="474268" fontAlgn="base">
              <a:spcBef>
                <a:spcPct val="0"/>
              </a:spcBef>
              <a:spcAft>
                <a:spcPct val="0"/>
              </a:spcAft>
              <a:defRPr>
                <a:solidFill>
                  <a:schemeClr val="tx1"/>
                </a:solidFill>
                <a:latin typeface="Lucida Sans Unicode" pitchFamily="34" charset="0"/>
              </a:defRPr>
            </a:lvl6pPr>
            <a:lvl7pPr marL="3082744" indent="-237134" defTabSz="474268" fontAlgn="base">
              <a:spcBef>
                <a:spcPct val="0"/>
              </a:spcBef>
              <a:spcAft>
                <a:spcPct val="0"/>
              </a:spcAft>
              <a:defRPr>
                <a:solidFill>
                  <a:schemeClr val="tx1"/>
                </a:solidFill>
                <a:latin typeface="Lucida Sans Unicode" pitchFamily="34" charset="0"/>
              </a:defRPr>
            </a:lvl7pPr>
            <a:lvl8pPr marL="3557013" indent="-237134" defTabSz="474268" fontAlgn="base">
              <a:spcBef>
                <a:spcPct val="0"/>
              </a:spcBef>
              <a:spcAft>
                <a:spcPct val="0"/>
              </a:spcAft>
              <a:defRPr>
                <a:solidFill>
                  <a:schemeClr val="tx1"/>
                </a:solidFill>
                <a:latin typeface="Lucida Sans Unicode" pitchFamily="34" charset="0"/>
              </a:defRPr>
            </a:lvl8pPr>
            <a:lvl9pPr marL="4031280" indent="-237134" defTabSz="474268" fontAlgn="base">
              <a:spcBef>
                <a:spcPct val="0"/>
              </a:spcBef>
              <a:spcAft>
                <a:spcPct val="0"/>
              </a:spcAft>
              <a:defRPr>
                <a:solidFill>
                  <a:schemeClr val="tx1"/>
                </a:solidFill>
                <a:latin typeface="Lucida Sans Unicode"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7B6B53-EE10-431F-8F95-5291056F0B41}" type="slidenum">
              <a:rPr kumimoji="0" lang="en-US" sz="13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dirty="0" smtClean="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717070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Restrictions of Staging Manure from CFO and non-CFO  are Major Changes. The restrictions  in </a:t>
            </a:r>
            <a:r>
              <a:rPr lang="en-US" i="1" dirty="0" smtClean="0"/>
              <a:t>Italics</a:t>
            </a:r>
            <a:r>
              <a:rPr lang="en-US" dirty="0" smtClean="0"/>
              <a:t> is the differences between staging of Inorganic and Manure.</a:t>
            </a:r>
          </a:p>
          <a:p>
            <a:pPr eaLnBrk="1" hangingPunct="1">
              <a:spcBef>
                <a:spcPct val="0"/>
              </a:spcBef>
            </a:pPr>
            <a:r>
              <a:rPr lang="en-US" dirty="0" smtClean="0"/>
              <a:t>Residential buildings where other</a:t>
            </a:r>
            <a:r>
              <a:rPr lang="en-US" baseline="0" dirty="0" smtClean="0"/>
              <a:t> people (not self) </a:t>
            </a:r>
            <a:r>
              <a:rPr lang="en-US" dirty="0" smtClean="0"/>
              <a:t>live.</a:t>
            </a:r>
          </a:p>
          <a:p>
            <a:pPr eaLnBrk="1" hangingPunct="1">
              <a:spcBef>
                <a:spcPct val="0"/>
              </a:spcBef>
            </a:pPr>
            <a:r>
              <a:rPr lang="en-US" dirty="0" smtClean="0"/>
              <a:t>These are IDEM CFO rules, now applicable to all manure applicators.</a:t>
            </a:r>
          </a:p>
          <a:p>
            <a:pPr eaLnBrk="1" hangingPunct="1">
              <a:spcBef>
                <a:spcPct val="0"/>
              </a:spcBef>
            </a:pPr>
            <a:r>
              <a:rPr lang="en-US" dirty="0" smtClean="0"/>
              <a:t>Civil</a:t>
            </a:r>
            <a:r>
              <a:rPr lang="en-US" baseline="0" dirty="0" smtClean="0"/>
              <a:t> penalty fine if not moved.</a:t>
            </a:r>
            <a:endParaRPr lang="en-US" dirty="0" smtClean="0"/>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70686" indent="-296417">
              <a:defRPr>
                <a:solidFill>
                  <a:schemeClr val="tx1"/>
                </a:solidFill>
                <a:latin typeface="Lucida Sans Unicode" pitchFamily="34" charset="0"/>
              </a:defRPr>
            </a:lvl2pPr>
            <a:lvl3pPr marL="1185671" indent="-237134">
              <a:defRPr>
                <a:solidFill>
                  <a:schemeClr val="tx1"/>
                </a:solidFill>
                <a:latin typeface="Lucida Sans Unicode" pitchFamily="34" charset="0"/>
              </a:defRPr>
            </a:lvl3pPr>
            <a:lvl4pPr marL="1659939" indent="-237134">
              <a:defRPr>
                <a:solidFill>
                  <a:schemeClr val="tx1"/>
                </a:solidFill>
                <a:latin typeface="Lucida Sans Unicode" pitchFamily="34" charset="0"/>
              </a:defRPr>
            </a:lvl4pPr>
            <a:lvl5pPr marL="2134208" indent="-237134">
              <a:defRPr>
                <a:solidFill>
                  <a:schemeClr val="tx1"/>
                </a:solidFill>
                <a:latin typeface="Lucida Sans Unicode" pitchFamily="34" charset="0"/>
              </a:defRPr>
            </a:lvl5pPr>
            <a:lvl6pPr marL="2608476" indent="-237134" defTabSz="474268" fontAlgn="base">
              <a:spcBef>
                <a:spcPct val="0"/>
              </a:spcBef>
              <a:spcAft>
                <a:spcPct val="0"/>
              </a:spcAft>
              <a:defRPr>
                <a:solidFill>
                  <a:schemeClr val="tx1"/>
                </a:solidFill>
                <a:latin typeface="Lucida Sans Unicode" pitchFamily="34" charset="0"/>
              </a:defRPr>
            </a:lvl6pPr>
            <a:lvl7pPr marL="3082744" indent="-237134" defTabSz="474268" fontAlgn="base">
              <a:spcBef>
                <a:spcPct val="0"/>
              </a:spcBef>
              <a:spcAft>
                <a:spcPct val="0"/>
              </a:spcAft>
              <a:defRPr>
                <a:solidFill>
                  <a:schemeClr val="tx1"/>
                </a:solidFill>
                <a:latin typeface="Lucida Sans Unicode" pitchFamily="34" charset="0"/>
              </a:defRPr>
            </a:lvl7pPr>
            <a:lvl8pPr marL="3557013" indent="-237134" defTabSz="474268" fontAlgn="base">
              <a:spcBef>
                <a:spcPct val="0"/>
              </a:spcBef>
              <a:spcAft>
                <a:spcPct val="0"/>
              </a:spcAft>
              <a:defRPr>
                <a:solidFill>
                  <a:schemeClr val="tx1"/>
                </a:solidFill>
                <a:latin typeface="Lucida Sans Unicode" pitchFamily="34" charset="0"/>
              </a:defRPr>
            </a:lvl8pPr>
            <a:lvl9pPr marL="4031280" indent="-237134" defTabSz="474268" fontAlgn="base">
              <a:spcBef>
                <a:spcPct val="0"/>
              </a:spcBef>
              <a:spcAft>
                <a:spcPct val="0"/>
              </a:spcAft>
              <a:defRPr>
                <a:solidFill>
                  <a:schemeClr val="tx1"/>
                </a:solidFill>
                <a:latin typeface="Lucida Sans Unicode"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C52E0A-DE37-4152-96D2-7BB071ED8C8C}" type="slidenum">
              <a:rPr kumimoji="0" lang="en-US" sz="13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dirty="0" smtClean="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822027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grpSp>
        <p:nvGrpSpPr>
          <p:cNvPr id="5" name="Group 14"/>
          <p:cNvGrpSpPr>
            <a:grpSpLocks/>
          </p:cNvGrpSpPr>
          <p:nvPr/>
        </p:nvGrpSpPr>
        <p:grpSpPr bwMode="auto">
          <a:xfrm>
            <a:off x="-3175" y="6170613"/>
            <a:ext cx="9147175" cy="693737"/>
            <a:chOff x="-3765" y="4832896"/>
            <a:chExt cx="9147765" cy="2032192"/>
          </a:xfrm>
        </p:grpSpPr>
        <p:sp>
          <p:nvSpPr>
            <p:cNvPr id="6" name="Freeform 5"/>
            <p:cNvSpPr>
              <a:spLocks/>
            </p:cNvSpPr>
            <p:nvPr/>
          </p:nvSpPr>
          <p:spPr bwMode="auto">
            <a:xfrm>
              <a:off x="1687032" y="4832896"/>
              <a:ext cx="7456968" cy="520837"/>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defTabSz="457200">
                <a:defRPr/>
              </a:pPr>
              <a:endParaRPr lang="en-US" dirty="0">
                <a:solidFill>
                  <a:srgbClr val="000000"/>
                </a:solidFill>
                <a:cs typeface="Arial" charset="0"/>
              </a:endParaRPr>
            </a:p>
          </p:txBody>
        </p:sp>
        <p:sp>
          <p:nvSpPr>
            <p:cNvPr id="7" name="Freeform 16"/>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1330642500 h 528"/>
                <a:gd name="T6" fmla="*/ 12003212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defTabSz="457200" fontAlgn="base">
                <a:spcBef>
                  <a:spcPct val="0"/>
                </a:spcBef>
                <a:spcAft>
                  <a:spcPct val="0"/>
                </a:spcAft>
              </a:pPr>
              <a:endParaRPr lang="en-US" dirty="0">
                <a:solidFill>
                  <a:srgbClr val="000000"/>
                </a:solidFill>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screen">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defTabSz="457200">
              <a:defRPr>
                <a:solidFill>
                  <a:srgbClr val="000000"/>
                </a:solidFill>
              </a:defRPr>
            </a:lvl1pPr>
            <a:extLst/>
          </a:lstStyle>
          <a:p>
            <a:pPr>
              <a:defRPr/>
            </a:pPr>
            <a:fld id="{2403EEDF-12ED-4FFB-9DA0-5DE3311FA436}" type="datetimeFigureOut">
              <a:rPr lang="en-US"/>
              <a:pPr>
                <a:defRPr/>
              </a:pPr>
              <a:t>8/5/2019</a:t>
            </a:fld>
            <a:endParaRPr lang="en-US" dirty="0"/>
          </a:p>
        </p:txBody>
      </p:sp>
      <p:sp>
        <p:nvSpPr>
          <p:cNvPr id="12" name="Footer Placeholder 18"/>
          <p:cNvSpPr>
            <a:spLocks noGrp="1"/>
          </p:cNvSpPr>
          <p:nvPr>
            <p:ph type="ftr" sz="quarter" idx="11"/>
          </p:nvPr>
        </p:nvSpPr>
        <p:spPr/>
        <p:txBody>
          <a:bodyPr/>
          <a:lstStyle>
            <a:lvl1pPr defTabSz="457200">
              <a:defRPr>
                <a:solidFill>
                  <a:srgbClr val="000000"/>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defTabSz="457200">
              <a:defRPr>
                <a:solidFill>
                  <a:srgbClr val="000000"/>
                </a:solidFill>
              </a:defRPr>
            </a:lvl1pPr>
            <a:extLst/>
          </a:lstStyle>
          <a:p>
            <a:pPr>
              <a:defRPr/>
            </a:pPr>
            <a:fld id="{9B419574-0090-40A8-982F-6DF5188BEFAB}" type="slidenum">
              <a:rPr lang="en-US"/>
              <a:pPr>
                <a:defRPr/>
              </a:pPr>
              <a:t>‹#›</a:t>
            </a:fld>
            <a:endParaRPr lang="en-US" dirty="0"/>
          </a:p>
        </p:txBody>
      </p:sp>
    </p:spTree>
    <p:extLst>
      <p:ext uri="{BB962C8B-B14F-4D97-AF65-F5344CB8AC3E}">
        <p14:creationId xmlns:p14="http://schemas.microsoft.com/office/powerpoint/2010/main" val="2757509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9D18ABE-BE2C-453D-8BF2-B0E77635E0F6}" type="datetimeFigureOut">
              <a:rPr lang="en-US"/>
              <a:pPr>
                <a:defRPr/>
              </a:pPr>
              <a:t>8/5/2019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B9DED394-2158-4841-B2A4-6085A71ED8E9}" type="slidenum">
              <a:rPr lang="en-US"/>
              <a:pPr>
                <a:defRPr/>
              </a:pPr>
              <a:t>‹#›</a:t>
            </a:fld>
            <a:endParaRPr lang="en-US" dirty="0"/>
          </a:p>
        </p:txBody>
      </p:sp>
    </p:spTree>
    <p:extLst>
      <p:ext uri="{BB962C8B-B14F-4D97-AF65-F5344CB8AC3E}">
        <p14:creationId xmlns:p14="http://schemas.microsoft.com/office/powerpoint/2010/main" val="2710988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AC6E81F-3020-4E7A-89EA-874FE4783DC5}" type="datetimeFigureOut">
              <a:rPr lang="en-US"/>
              <a:pPr>
                <a:defRPr/>
              </a:pPr>
              <a:t>8/5/2019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DEA0B886-4AA8-44E5-B6FE-B99CB3DDDA38}" type="slidenum">
              <a:rPr lang="en-US"/>
              <a:pPr>
                <a:defRPr/>
              </a:pPr>
              <a:t>‹#›</a:t>
            </a:fld>
            <a:endParaRPr lang="en-US" dirty="0"/>
          </a:p>
        </p:txBody>
      </p:sp>
    </p:spTree>
    <p:extLst>
      <p:ext uri="{BB962C8B-B14F-4D97-AF65-F5344CB8AC3E}">
        <p14:creationId xmlns:p14="http://schemas.microsoft.com/office/powerpoint/2010/main" val="3163485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5867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B15D1B88-F88D-4E5B-BBDE-7CB76AB619A2}" type="datetimeFigureOut">
              <a:rPr lang="en-US"/>
              <a:pPr>
                <a:defRPr/>
              </a:pPr>
              <a:t>8/5/2019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F280AAF-534E-45AC-8047-12C4FA2B4C07}" type="slidenum">
              <a:rPr lang="en-US"/>
              <a:pPr>
                <a:defRPr/>
              </a:pPr>
              <a:t>‹#›</a:t>
            </a:fld>
            <a:endParaRPr lang="en-US" dirty="0"/>
          </a:p>
        </p:txBody>
      </p:sp>
    </p:spTree>
    <p:extLst>
      <p:ext uri="{BB962C8B-B14F-4D97-AF65-F5344CB8AC3E}">
        <p14:creationId xmlns:p14="http://schemas.microsoft.com/office/powerpoint/2010/main" val="383474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defTabSz="457200">
              <a:defRPr/>
            </a:pPr>
            <a:endParaRPr lang="en-US" dirty="0">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defTabSz="457200">
              <a:defRPr/>
            </a:pPr>
            <a:endParaRPr lang="en-US" dirty="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5989BE40-AF24-4316-9778-6B65A0B1AC3F}" type="datetimeFigureOut">
              <a:rPr lang="en-US"/>
              <a:pPr>
                <a:defRPr/>
              </a:pPr>
              <a:t>8/5/2019</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4B7DDAB8-9470-437B-BDC9-FDFB623989CB}" type="slidenum">
              <a:rPr lang="en-US"/>
              <a:pPr>
                <a:defRPr/>
              </a:pPr>
              <a:t>‹#›</a:t>
            </a:fld>
            <a:endParaRPr lang="en-US" dirty="0"/>
          </a:p>
        </p:txBody>
      </p:sp>
    </p:spTree>
    <p:extLst>
      <p:ext uri="{BB962C8B-B14F-4D97-AF65-F5344CB8AC3E}">
        <p14:creationId xmlns:p14="http://schemas.microsoft.com/office/powerpoint/2010/main" val="31739884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4FE98002-CFFF-453A-97C6-A7F4D7D82C93}" type="datetimeFigureOut">
              <a:rPr lang="en-US"/>
              <a:pPr>
                <a:defRPr/>
              </a:pPr>
              <a:t>8/5/2019</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354C7A5B-9C20-4168-8043-E2D6594326D5}" type="slidenum">
              <a:rPr lang="en-US"/>
              <a:pPr>
                <a:defRPr/>
              </a:pPr>
              <a:t>‹#›</a:t>
            </a:fld>
            <a:endParaRPr lang="en-US" dirty="0"/>
          </a:p>
        </p:txBody>
      </p:sp>
    </p:spTree>
    <p:extLst>
      <p:ext uri="{BB962C8B-B14F-4D97-AF65-F5344CB8AC3E}">
        <p14:creationId xmlns:p14="http://schemas.microsoft.com/office/powerpoint/2010/main" val="37103798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39E19FBF-46F5-480A-ADA5-503201C27ACF}" type="datetimeFigureOut">
              <a:rPr lang="en-US"/>
              <a:pPr>
                <a:defRPr/>
              </a:pPr>
              <a:t>8/5/2019</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BE8C8085-9C89-4DFB-93C9-4A06235EFFDC}" type="slidenum">
              <a:rPr lang="en-US"/>
              <a:pPr>
                <a:defRPr/>
              </a:pPr>
              <a:t>‹#›</a:t>
            </a:fld>
            <a:endParaRPr lang="en-US" dirty="0"/>
          </a:p>
        </p:txBody>
      </p:sp>
    </p:spTree>
    <p:extLst>
      <p:ext uri="{BB962C8B-B14F-4D97-AF65-F5344CB8AC3E}">
        <p14:creationId xmlns:p14="http://schemas.microsoft.com/office/powerpoint/2010/main" val="372708187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5CEDEBD7-0A60-441F-B308-AEB13D7AF9CC}" type="datetimeFigureOut">
              <a:rPr lang="en-US"/>
              <a:pPr>
                <a:defRPr/>
              </a:pPr>
              <a:t>8/5/2019</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F6867728-CC77-433B-B4E3-8777CCADC59D}" type="slidenum">
              <a:rPr lang="en-US"/>
              <a:pPr>
                <a:defRPr/>
              </a:pPr>
              <a:t>‹#›</a:t>
            </a:fld>
            <a:endParaRPr lang="en-US" dirty="0"/>
          </a:p>
        </p:txBody>
      </p:sp>
    </p:spTree>
    <p:extLst>
      <p:ext uri="{BB962C8B-B14F-4D97-AF65-F5344CB8AC3E}">
        <p14:creationId xmlns:p14="http://schemas.microsoft.com/office/powerpoint/2010/main" val="125655089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a:defRPr>
                <a:solidFill>
                  <a:schemeClr val="tx1"/>
                </a:solidFill>
              </a:defRPr>
            </a:lvl1pPr>
            <a:extLst/>
          </a:lstStyle>
          <a:p>
            <a:pPr>
              <a:defRPr/>
            </a:pPr>
            <a:fld id="{B16EE558-9855-4179-A9F9-4BF411FAC495}" type="datetimeFigureOut">
              <a:rPr lang="en-US">
                <a:solidFill>
                  <a:srgbClr val="000000"/>
                </a:solidFill>
              </a:rPr>
              <a:pPr>
                <a:defRPr/>
              </a:pPr>
              <a:t>8/5/2019</a:t>
            </a:fld>
            <a:endParaRPr lang="en-US" dirty="0">
              <a:solidFill>
                <a:srgbClr val="000000"/>
              </a:solidFill>
            </a:endParaRPr>
          </a:p>
        </p:txBody>
      </p:sp>
      <p:sp>
        <p:nvSpPr>
          <p:cNvPr id="3" name="Footer Placeholder 2"/>
          <p:cNvSpPr>
            <a:spLocks noGrp="1"/>
          </p:cNvSpPr>
          <p:nvPr>
            <p:ph type="ftr" sz="quarter" idx="11"/>
          </p:nvPr>
        </p:nvSpPr>
        <p:spPr/>
        <p:txBody>
          <a:bodyPr/>
          <a:lstStyle>
            <a:lvl1pPr defTabSz="457200">
              <a:defRPr>
                <a:solidFill>
                  <a:schemeClr val="tx1"/>
                </a:solidFill>
              </a:defRPr>
            </a:lvl1pPr>
            <a:extLst/>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lvl1pPr defTabSz="457200">
              <a:defRPr>
                <a:solidFill>
                  <a:schemeClr val="tx1"/>
                </a:solidFill>
              </a:defRPr>
            </a:lvl1pPr>
            <a:extLst/>
          </a:lstStyle>
          <a:p>
            <a:pPr>
              <a:defRPr/>
            </a:pPr>
            <a:fld id="{5D70C74C-FC26-4769-A0E7-E793EDE733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3717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85140E81-BFD7-482E-91E8-B6436944BDD8}" type="datetimeFigureOut">
              <a:rPr lang="en-US"/>
              <a:pPr>
                <a:defRPr/>
              </a:pPr>
              <a:t>8/5/2019</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0F58ACF8-2FD1-4B5C-835C-82A43223CE39}" type="slidenum">
              <a:rPr lang="en-US"/>
              <a:pPr>
                <a:defRPr/>
              </a:pPr>
              <a:t>‹#›</a:t>
            </a:fld>
            <a:endParaRPr lang="en-US" dirty="0"/>
          </a:p>
        </p:txBody>
      </p:sp>
    </p:spTree>
    <p:extLst>
      <p:ext uri="{BB962C8B-B14F-4D97-AF65-F5344CB8AC3E}">
        <p14:creationId xmlns:p14="http://schemas.microsoft.com/office/powerpoint/2010/main" val="249952610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defTabSz="457200">
              <a:defRPr/>
            </a:pPr>
            <a:endParaRPr lang="en-US" dirty="0">
              <a:solidFill>
                <a:prstClr val="white"/>
              </a:solidFill>
              <a:cs typeface="Arial" charset="0"/>
            </a:endParaRPr>
          </a:p>
        </p:txBody>
      </p:sp>
      <p:sp>
        <p:nvSpPr>
          <p:cNvPr id="6" name="Freeform 14"/>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defTabSz="457200" fontAlgn="base">
              <a:spcBef>
                <a:spcPct val="0"/>
              </a:spcBef>
              <a:spcAft>
                <a:spcPct val="0"/>
              </a:spcAft>
            </a:pPr>
            <a:endParaRPr lang="en-US" dirty="0">
              <a:solidFill>
                <a:prstClr val="white"/>
              </a:solidFill>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3" cstate="screen">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defTabSz="457200">
              <a:defRPr/>
            </a:pPr>
            <a:endParaRPr lang="en-US"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defTabSz="457200">
              <a:defRPr/>
            </a:pPr>
            <a:endParaRPr lang="en-US"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rgbClr val="000000"/>
                </a:solidFill>
              </a:defRPr>
            </a:lvl1pPr>
            <a:extLst/>
          </a:lstStyle>
          <a:p>
            <a:pPr>
              <a:defRPr/>
            </a:pPr>
            <a:fld id="{5B76B612-387E-42D3-8F50-66874ED53DFD}" type="datetimeFigureOut">
              <a:rPr lang="en-US"/>
              <a:pPr>
                <a:defRPr/>
              </a:pPr>
              <a:t>8/5/2019</a:t>
            </a:fld>
            <a:endParaRPr lang="en-US" dirty="0"/>
          </a:p>
        </p:txBody>
      </p:sp>
      <p:sp>
        <p:nvSpPr>
          <p:cNvPr id="12" name="Footer Placeholder 5"/>
          <p:cNvSpPr>
            <a:spLocks noGrp="1"/>
          </p:cNvSpPr>
          <p:nvPr>
            <p:ph type="ftr" sz="quarter" idx="11"/>
          </p:nvPr>
        </p:nvSpPr>
        <p:spPr/>
        <p:txBody>
          <a:bodyPr/>
          <a:lstStyle>
            <a:lvl1pPr>
              <a:defRPr>
                <a:solidFill>
                  <a:srgbClr val="000000"/>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a:solidFill>
                  <a:srgbClr val="000000"/>
                </a:solidFill>
              </a:defRPr>
            </a:lvl1pPr>
            <a:extLst/>
          </a:lstStyle>
          <a:p>
            <a:pPr>
              <a:defRPr/>
            </a:pPr>
            <a:fld id="{92112192-6F61-4EA1-A213-1C10C86308F0}" type="slidenum">
              <a:rPr lang="en-US"/>
              <a:pPr>
                <a:defRPr/>
              </a:pPr>
              <a:t>‹#›</a:t>
            </a:fld>
            <a:endParaRPr lang="en-US" dirty="0"/>
          </a:p>
        </p:txBody>
      </p:sp>
    </p:spTree>
    <p:extLst>
      <p:ext uri="{BB962C8B-B14F-4D97-AF65-F5344CB8AC3E}">
        <p14:creationId xmlns:p14="http://schemas.microsoft.com/office/powerpoint/2010/main" val="386500947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220663" y="220663"/>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smtClean="0"/>
              <a:t>Click to edit Master title style</a:t>
            </a:r>
            <a:endParaRPr lang="en-US" dirty="0"/>
          </a:p>
        </p:txBody>
      </p:sp>
      <p:sp>
        <p:nvSpPr>
          <p:cNvPr id="1027" name="Text Placeholder 29"/>
          <p:cNvSpPr>
            <a:spLocks noGrp="1"/>
          </p:cNvSpPr>
          <p:nvPr>
            <p:ph type="body" idx="1"/>
          </p:nvPr>
        </p:nvSpPr>
        <p:spPr bwMode="auto">
          <a:xfrm>
            <a:off x="546100" y="12858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defTabSz="914400" eaLnBrk="1" fontAlgn="auto" latinLnBrk="0" hangingPunct="1">
              <a:spcBef>
                <a:spcPts val="0"/>
              </a:spcBef>
              <a:spcAft>
                <a:spcPts val="0"/>
              </a:spcAft>
              <a:defRPr kumimoji="0" sz="1000">
                <a:solidFill>
                  <a:srgbClr val="000000"/>
                </a:solidFill>
                <a:latin typeface="+mn-lt"/>
                <a:cs typeface="+mn-cs"/>
              </a:defRPr>
            </a:lvl1pPr>
            <a:extLst/>
          </a:lstStyle>
          <a:p>
            <a:pPr>
              <a:defRPr/>
            </a:pPr>
            <a:fld id="{77D6A3E1-6B0E-45F4-ABCE-CDE73905F8E4}" type="datetimeFigureOut">
              <a:rPr lang="en-US"/>
              <a:pPr>
                <a:defRPr/>
              </a:pPr>
              <a:t>8/5/2019</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defTabSz="914400" eaLnBrk="1" fontAlgn="auto" latinLnBrk="0" hangingPunct="1">
              <a:spcBef>
                <a:spcPts val="0"/>
              </a:spcBef>
              <a:spcAft>
                <a:spcPts val="0"/>
              </a:spcAft>
              <a:defRPr kumimoji="0" sz="1000">
                <a:solidFill>
                  <a:srgbClr val="000000"/>
                </a:solidFill>
                <a:latin typeface="+mn-lt"/>
                <a:cs typeface="+mn-cs"/>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defTabSz="914400" eaLnBrk="1" fontAlgn="auto" latinLnBrk="0" hangingPunct="1">
              <a:spcBef>
                <a:spcPts val="0"/>
              </a:spcBef>
              <a:spcAft>
                <a:spcPts val="0"/>
              </a:spcAft>
              <a:defRPr kumimoji="0" sz="1000" b="0">
                <a:solidFill>
                  <a:srgbClr val="000000"/>
                </a:solidFill>
                <a:latin typeface="+mn-lt"/>
                <a:cs typeface="+mn-cs"/>
              </a:defRPr>
            </a:lvl1pPr>
            <a:extLst/>
          </a:lstStyle>
          <a:p>
            <a:pPr>
              <a:defRPr/>
            </a:pPr>
            <a:fld id="{9B900141-30C0-460C-AE67-F4D52D6D2761}" type="slidenum">
              <a:rPr lang="en-US"/>
              <a:pPr>
                <a:defRPr/>
              </a:pPr>
              <a:t>‹#›</a:t>
            </a:fld>
            <a:endParaRPr lang="en-US" dirty="0"/>
          </a:p>
        </p:txBody>
      </p:sp>
      <p:grpSp>
        <p:nvGrpSpPr>
          <p:cNvPr id="1031" name="Group 1"/>
          <p:cNvGrpSpPr>
            <a:grpSpLocks/>
          </p:cNvGrpSpPr>
          <p:nvPr userDrawn="1"/>
        </p:nvGrpSpPr>
        <p:grpSpPr bwMode="auto">
          <a:xfrm>
            <a:off x="4538663" y="-95250"/>
            <a:ext cx="4618037" cy="1189038"/>
            <a:chOff x="3899211" y="-59945"/>
            <a:chExt cx="5334323" cy="1761693"/>
          </a:xfrm>
        </p:grpSpPr>
        <p:sp>
          <p:nvSpPr>
            <p:cNvPr id="13" name="Freeform 12"/>
            <p:cNvSpPr>
              <a:spLocks/>
            </p:cNvSpPr>
            <p:nvPr/>
          </p:nvSpPr>
          <p:spPr bwMode="auto">
            <a:xfrm rot="10800000">
              <a:off x="3899211" y="-59945"/>
              <a:ext cx="4518313" cy="147709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defTabSz="457200">
                <a:defRPr/>
              </a:pPr>
              <a:endParaRPr lang="en-US" dirty="0">
                <a:solidFill>
                  <a:srgbClr val="000000"/>
                </a:solidFill>
                <a:cs typeface="Arial" charset="0"/>
              </a:endParaRPr>
            </a:p>
          </p:txBody>
        </p:sp>
        <p:sp>
          <p:nvSpPr>
            <p:cNvPr id="1033" name="Freeform 11"/>
            <p:cNvSpPr>
              <a:spLocks/>
            </p:cNvSpPr>
            <p:nvPr/>
          </p:nvSpPr>
          <p:spPr bwMode="auto">
            <a:xfrm rot="10800000">
              <a:off x="4638962" y="-21545"/>
              <a:ext cx="4505038" cy="1687286"/>
            </a:xfrm>
            <a:custGeom>
              <a:avLst/>
              <a:gdLst>
                <a:gd name="T0" fmla="*/ 0 w 5591"/>
                <a:gd name="T1" fmla="*/ 0 h 588"/>
                <a:gd name="T2" fmla="*/ 2147483647 w 5591"/>
                <a:gd name="T3" fmla="*/ 0 h 588"/>
                <a:gd name="T4" fmla="*/ 2147483647 w 5591"/>
                <a:gd name="T5" fmla="*/ 2147483647 h 588"/>
                <a:gd name="T6" fmla="*/ 31164614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defTabSz="457200" fontAlgn="base">
                <a:spcBef>
                  <a:spcPct val="0"/>
                </a:spcBef>
                <a:spcAft>
                  <a:spcPct val="0"/>
                </a:spcAft>
              </a:pPr>
              <a:endParaRPr lang="en-US" dirty="0">
                <a:solidFill>
                  <a:srgbClr val="000000"/>
                </a:solidFill>
                <a:cs typeface="Arial" charset="0"/>
              </a:endParaRPr>
            </a:p>
          </p:txBody>
        </p:sp>
        <p:sp>
          <p:nvSpPr>
            <p:cNvPr id="14" name="Right Triangle 13"/>
            <p:cNvSpPr>
              <a:spLocks/>
            </p:cNvSpPr>
            <p:nvPr/>
          </p:nvSpPr>
          <p:spPr bwMode="auto">
            <a:xfrm rot="10800000">
              <a:off x="5057365" y="0"/>
              <a:ext cx="4176169" cy="1701748"/>
            </a:xfrm>
            <a:prstGeom prst="rtTriangle">
              <a:avLst/>
            </a:prstGeom>
            <a:blipFill>
              <a:blip r:embed="rId13" cstate="screen">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grpSp>
    </p:spTree>
    <p:extLst>
      <p:ext uri="{BB962C8B-B14F-4D97-AF65-F5344CB8AC3E}">
        <p14:creationId xmlns:p14="http://schemas.microsoft.com/office/powerpoint/2010/main" val="846398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 Master.t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
          </a:xfrm>
          <a:prstGeom prst="rect">
            <a:avLst/>
          </a:prstGeom>
        </p:spPr>
      </p:pic>
      <p:sp>
        <p:nvSpPr>
          <p:cNvPr id="8" name="Rectangle 15"/>
          <p:cNvSpPr>
            <a:spLocks noGrp="1" noChangeArrowheads="1"/>
          </p:cNvSpPr>
          <p:nvPr userDrawn="1"/>
        </p:nvSpPr>
        <p:spPr bwMode="auto">
          <a:xfrm>
            <a:off x="0" y="6620607"/>
            <a:ext cx="9144000" cy="252200"/>
          </a:xfrm>
          <a:prstGeom prst="rect">
            <a:avLst/>
          </a:prstGeom>
          <a:noFill/>
          <a:ln w="9525">
            <a:noFill/>
            <a:miter lim="800000"/>
            <a:headEnd/>
            <a:tailEnd/>
          </a:ln>
        </p:spPr>
        <p:txBody>
          <a:bodyPr>
            <a:prstTxWarp prst="textNoShape">
              <a:avLst/>
            </a:prstTxWarp>
          </a:bodyPr>
          <a:lstStyle/>
          <a:p>
            <a:pPr algn="ctr" defTabSz="342900"/>
            <a:r>
              <a:rPr lang="en-US" sz="525" dirty="0">
                <a:solidFill>
                  <a:prstClr val="black"/>
                </a:solidFill>
                <a:latin typeface="Arial Narrow" pitchFamily="-111" charset="0"/>
              </a:rPr>
              <a:t>Purdue University Cooperative Extension Service is an equal access/equal opportunity institution.</a:t>
            </a:r>
          </a:p>
        </p:txBody>
      </p:sp>
    </p:spTree>
    <p:extLst>
      <p:ext uri="{BB962C8B-B14F-4D97-AF65-F5344CB8AC3E}">
        <p14:creationId xmlns:p14="http://schemas.microsoft.com/office/powerpoint/2010/main" val="3244587346"/>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pwaller@purdue.edu" TargetMode="External"/><Relationship Id="rId2" Type="http://schemas.openxmlformats.org/officeDocument/2006/relationships/hyperlink" Target="http://www.oisc.purdue.ed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txBox="1">
            <a:spLocks/>
          </p:cNvSpPr>
          <p:nvPr/>
        </p:nvSpPr>
        <p:spPr>
          <a:xfrm>
            <a:off x="4572664" y="4668761"/>
            <a:ext cx="2955251" cy="668619"/>
          </a:xfrm>
          <a:prstGeom prst="rect">
            <a:avLst/>
          </a:prstGeom>
        </p:spPr>
        <p:txBody>
          <a:bodyPr vert="horz" lIns="91440" tIns="45720" rIns="91440" bIns="45720" rtlCol="0" anchor="t"/>
          <a:lstStyle>
            <a:defPPr>
              <a:defRPr lang="en-US"/>
            </a:defPPr>
            <a:lvl1pPr marL="0" algn="l" defTabSz="457200" rtl="0" eaLnBrk="1" latinLnBrk="0" hangingPunct="1">
              <a:defRPr sz="1200" b="1" i="0" kern="1200">
                <a:solidFill>
                  <a:srgbClr val="A3792C"/>
                </a:solidFill>
                <a:latin typeface="Times"/>
                <a:ea typeface="+mn-ea"/>
                <a:cs typeface="Time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ts val="600"/>
              </a:spcAft>
            </a:pPr>
            <a:r>
              <a:rPr lang="en-US" sz="1400" dirty="0" smtClean="0">
                <a:latin typeface="Arial"/>
                <a:cs typeface="Arial"/>
              </a:rPr>
              <a:t>Trish Dunn</a:t>
            </a:r>
          </a:p>
          <a:p>
            <a:pPr fontAlgn="base">
              <a:spcBef>
                <a:spcPct val="0"/>
              </a:spcBef>
              <a:spcAft>
                <a:spcPts val="600"/>
              </a:spcAft>
            </a:pPr>
            <a:r>
              <a:rPr lang="en-US" sz="1400" dirty="0" smtClean="0">
                <a:latin typeface="Arial"/>
                <a:cs typeface="Arial"/>
              </a:rPr>
              <a:t>Fertilizer Control Specialist – Office of Indiana State Chemist</a:t>
            </a:r>
          </a:p>
          <a:p>
            <a:pPr fontAlgn="base">
              <a:spcBef>
                <a:spcPct val="0"/>
              </a:spcBef>
              <a:spcAft>
                <a:spcPts val="600"/>
              </a:spcAft>
            </a:pPr>
            <a:endParaRPr lang="en-US" sz="1400" dirty="0" smtClean="0">
              <a:latin typeface="Arial"/>
              <a:cs typeface="Arial"/>
            </a:endParaRPr>
          </a:p>
        </p:txBody>
      </p:sp>
      <p:grpSp>
        <p:nvGrpSpPr>
          <p:cNvPr id="13" name="Group 12"/>
          <p:cNvGrpSpPr/>
          <p:nvPr/>
        </p:nvGrpSpPr>
        <p:grpSpPr>
          <a:xfrm>
            <a:off x="0" y="1745673"/>
            <a:ext cx="6246421" cy="2565069"/>
            <a:chOff x="-13512" y="4147563"/>
            <a:chExt cx="6975508" cy="2304038"/>
          </a:xfrm>
        </p:grpSpPr>
        <p:sp>
          <p:nvSpPr>
            <p:cNvPr id="14" name="Rectangle 13"/>
            <p:cNvSpPr/>
            <p:nvPr/>
          </p:nvSpPr>
          <p:spPr>
            <a:xfrm>
              <a:off x="-13511" y="4147563"/>
              <a:ext cx="6975507" cy="2304038"/>
            </a:xfrm>
            <a:prstGeom prst="rect">
              <a:avLst/>
            </a:prstGeom>
            <a:solidFill>
              <a:srgbClr val="D19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pic>
          <p:nvPicPr>
            <p:cNvPr id="15" name="Picture 14" descr="Lines_30blk.pdf"/>
            <p:cNvPicPr>
              <a:picLocks noChangeAspect="1"/>
            </p:cNvPicPr>
            <p:nvPr/>
          </p:nvPicPr>
          <p:blipFill rotWithShape="1">
            <a:blip r:embed="rId3" cstate="email">
              <a:extLst>
                <a:ext uri="{28A0092B-C50C-407E-A947-70E740481C1C}">
                  <a14:useLocalDpi xmlns:a14="http://schemas.microsoft.com/office/drawing/2010/main"/>
                </a:ext>
              </a:extLst>
            </a:blip>
            <a:srcRect l="1525" t="22542" r="22190"/>
            <a:stretch/>
          </p:blipFill>
          <p:spPr>
            <a:xfrm>
              <a:off x="-13512" y="4147563"/>
              <a:ext cx="6975507" cy="2304038"/>
            </a:xfrm>
            <a:prstGeom prst="rect">
              <a:avLst/>
            </a:prstGeom>
          </p:spPr>
        </p:pic>
      </p:grpSp>
      <p:sp>
        <p:nvSpPr>
          <p:cNvPr id="18" name="Title 1"/>
          <p:cNvSpPr txBox="1">
            <a:spLocks/>
          </p:cNvSpPr>
          <p:nvPr/>
        </p:nvSpPr>
        <p:spPr>
          <a:xfrm>
            <a:off x="810088" y="2024119"/>
            <a:ext cx="611137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endParaRPr lang="en-US" dirty="0">
              <a:solidFill>
                <a:prstClr val="white"/>
              </a:solidFill>
              <a:latin typeface="Impact"/>
              <a:cs typeface="Impact"/>
            </a:endParaRPr>
          </a:p>
        </p:txBody>
      </p:sp>
      <p:sp>
        <p:nvSpPr>
          <p:cNvPr id="19" name="Title 1"/>
          <p:cNvSpPr txBox="1">
            <a:spLocks/>
          </p:cNvSpPr>
          <p:nvPr/>
        </p:nvSpPr>
        <p:spPr>
          <a:xfrm>
            <a:off x="225631" y="1750987"/>
            <a:ext cx="669583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lnSpc>
                <a:spcPct val="80000"/>
              </a:lnSpc>
              <a:spcAft>
                <a:spcPct val="0"/>
              </a:spcAft>
            </a:pPr>
            <a:r>
              <a:rPr lang="en-US" sz="6000" dirty="0" smtClean="0">
                <a:solidFill>
                  <a:srgbClr val="000000">
                    <a:lumMod val="65000"/>
                    <a:lumOff val="35000"/>
                  </a:srgbClr>
                </a:solidFill>
                <a:latin typeface="Impact"/>
                <a:cs typeface="Impact"/>
              </a:rPr>
              <a:t>Federal &amp; State</a:t>
            </a:r>
          </a:p>
          <a:p>
            <a:pPr algn="l" fontAlgn="base">
              <a:lnSpc>
                <a:spcPct val="80000"/>
              </a:lnSpc>
              <a:spcAft>
                <a:spcPct val="0"/>
              </a:spcAft>
            </a:pPr>
            <a:r>
              <a:rPr lang="en-US" sz="6000" dirty="0" smtClean="0">
                <a:solidFill>
                  <a:srgbClr val="000000">
                    <a:lumMod val="65000"/>
                    <a:lumOff val="35000"/>
                  </a:srgbClr>
                </a:solidFill>
                <a:latin typeface="Impact"/>
                <a:cs typeface="Impact"/>
              </a:rPr>
              <a:t>Manure Application</a:t>
            </a:r>
          </a:p>
          <a:p>
            <a:pPr algn="l" fontAlgn="base">
              <a:lnSpc>
                <a:spcPct val="80000"/>
              </a:lnSpc>
              <a:spcAft>
                <a:spcPct val="0"/>
              </a:spcAft>
            </a:pPr>
            <a:r>
              <a:rPr lang="en-US" sz="6000" dirty="0" smtClean="0">
                <a:solidFill>
                  <a:srgbClr val="000000">
                    <a:lumMod val="65000"/>
                    <a:lumOff val="35000"/>
                  </a:srgbClr>
                </a:solidFill>
                <a:latin typeface="Impact"/>
                <a:cs typeface="Impact"/>
              </a:rPr>
              <a:t>Regulations</a:t>
            </a:r>
            <a:endParaRPr lang="en-US" sz="6000" dirty="0">
              <a:solidFill>
                <a:srgbClr val="000000">
                  <a:lumMod val="65000"/>
                  <a:lumOff val="35000"/>
                </a:srgbClr>
              </a:solidFill>
              <a:latin typeface="Impact"/>
              <a:cs typeface="Impact"/>
            </a:endParaRPr>
          </a:p>
        </p:txBody>
      </p:sp>
      <p:sp>
        <p:nvSpPr>
          <p:cNvPr id="20" name="Subtitle 2"/>
          <p:cNvSpPr txBox="1">
            <a:spLocks/>
          </p:cNvSpPr>
          <p:nvPr/>
        </p:nvSpPr>
        <p:spPr>
          <a:xfrm>
            <a:off x="322410" y="3552920"/>
            <a:ext cx="6502273" cy="5145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Aft>
                <a:spcPct val="0"/>
              </a:spcAft>
              <a:buFont typeface="Arial"/>
              <a:buNone/>
            </a:pPr>
            <a:endParaRPr lang="en-US" dirty="0">
              <a:solidFill>
                <a:prstClr val="white"/>
              </a:solidFill>
              <a:latin typeface="Impact"/>
              <a:cs typeface="Impact"/>
            </a:endParaRPr>
          </a:p>
        </p:txBody>
      </p:sp>
      <p:pic>
        <p:nvPicPr>
          <p:cNvPr id="2" name="Picture 1"/>
          <p:cNvPicPr>
            <a:picLocks noChangeAspect="1"/>
          </p:cNvPicPr>
          <p:nvPr/>
        </p:nvPicPr>
        <p:blipFill rotWithShape="1">
          <a:blip r:embed="rId4"/>
          <a:srcRect l="-18800" t="-96224" r="88000" b="103557"/>
          <a:stretch/>
        </p:blipFill>
        <p:spPr>
          <a:xfrm>
            <a:off x="-190500" y="2357437"/>
            <a:ext cx="2933700" cy="1985963"/>
          </a:xfrm>
          <a:prstGeom prst="rect">
            <a:avLst/>
          </a:prstGeom>
        </p:spPr>
      </p:pic>
      <p:pic>
        <p:nvPicPr>
          <p:cNvPr id="4" name="Picture 3"/>
          <p:cNvPicPr>
            <a:picLocks noChangeAspect="1"/>
          </p:cNvPicPr>
          <p:nvPr/>
        </p:nvPicPr>
        <p:blipFill rotWithShape="1">
          <a:blip r:embed="rId5"/>
          <a:srcRect l="-400" t="10667" r="84000" b="28889"/>
          <a:stretch/>
        </p:blipFill>
        <p:spPr>
          <a:xfrm>
            <a:off x="7315200" y="5410200"/>
            <a:ext cx="1562100" cy="1295400"/>
          </a:xfrm>
          <a:prstGeom prst="rect">
            <a:avLst/>
          </a:prstGeom>
        </p:spPr>
      </p:pic>
    </p:spTree>
    <p:extLst>
      <p:ext uri="{BB962C8B-B14F-4D97-AF65-F5344CB8AC3E}">
        <p14:creationId xmlns:p14="http://schemas.microsoft.com/office/powerpoint/2010/main" val="1498067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4918" y="1524000"/>
            <a:ext cx="8229600" cy="4876800"/>
          </a:xfrm>
        </p:spPr>
        <p:txBody>
          <a:bodyPr/>
          <a:lstStyle/>
          <a:p>
            <a:r>
              <a:rPr lang="en-US" dirty="0" smtClean="0"/>
              <a:t>CFO manure requires a certification from OISC</a:t>
            </a:r>
          </a:p>
          <a:p>
            <a:r>
              <a:rPr lang="en-US" dirty="0" smtClean="0"/>
              <a:t>CFO markets and distributes manure </a:t>
            </a:r>
          </a:p>
          <a:p>
            <a:endParaRPr lang="en-US" dirty="0"/>
          </a:p>
          <a:p>
            <a:r>
              <a:rPr lang="en-US" dirty="0" smtClean="0"/>
              <a:t>Any person who uses (applies, handles, transports) 10 cubic yards or 4,000 gallons of any type of fertilizer material (manure, commercial fertilizer) is required to follow staging setbacks, have an application plan, and follow application setbacks (same as permitted CFOs).</a:t>
            </a:r>
            <a:endParaRPr lang="en-US" dirty="0"/>
          </a:p>
        </p:txBody>
      </p:sp>
      <p:sp>
        <p:nvSpPr>
          <p:cNvPr id="3" name="Title 2"/>
          <p:cNvSpPr>
            <a:spLocks noGrp="1"/>
          </p:cNvSpPr>
          <p:nvPr>
            <p:ph type="title"/>
          </p:nvPr>
        </p:nvSpPr>
        <p:spPr/>
        <p:txBody>
          <a:bodyPr/>
          <a:lstStyle/>
          <a:p>
            <a:r>
              <a:rPr lang="en-US" dirty="0" smtClean="0"/>
              <a:t>IDEM </a:t>
            </a:r>
            <a:r>
              <a:rPr lang="en-US" dirty="0" smtClean="0">
                <a:sym typeface="Wingdings" panose="05000000000000000000" pitchFamily="2" charset="2"/>
              </a:rPr>
              <a:t> OISC</a:t>
            </a:r>
            <a:endParaRPr lang="en-US" dirty="0"/>
          </a:p>
        </p:txBody>
      </p:sp>
    </p:spTree>
    <p:extLst>
      <p:ext uri="{BB962C8B-B14F-4D97-AF65-F5344CB8AC3E}">
        <p14:creationId xmlns:p14="http://schemas.microsoft.com/office/powerpoint/2010/main" val="2676213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400" y="261938"/>
            <a:ext cx="8196263" cy="797141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000000"/>
              </a:solidFill>
              <a:effectLst/>
              <a:uLnTx/>
              <a:uFillTx/>
              <a:latin typeface="Lucida Sans Unicod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Lucida Sans Unicode"/>
                <a:ea typeface="+mn-ea"/>
                <a:cs typeface="+mn-cs"/>
              </a:rPr>
              <a:t>Application/Nutrient Management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Lucida Sans Unicode"/>
              <a:ea typeface="+mn-ea"/>
              <a:cs typeface="+mn-cs"/>
            </a:endParaRPr>
          </a:p>
          <a:p>
            <a:pPr marL="342900" marR="0" lvl="0" indent="-342900" algn="l" defTabSz="914400" rtl="0" eaLnBrk="1" fontAlgn="auto" latinLnBrk="0" hangingPunct="1">
              <a:lnSpc>
                <a:spcPct val="100000"/>
              </a:lnSpc>
              <a:spcBef>
                <a:spcPts val="0"/>
              </a:spcBef>
              <a:spcAft>
                <a:spcPts val="0"/>
              </a:spcAft>
              <a:buClr>
                <a:srgbClr val="CEB966"/>
              </a:buClr>
              <a:buSzPct val="105000"/>
              <a:buFont typeface="Wingdings 3" pitchFamily="18" charset="2"/>
              <a:buChar char=""/>
              <a:tabLst/>
              <a:defRPr/>
            </a:pPr>
            <a:r>
              <a:rPr kumimoji="0" lang="en-US" sz="2800" b="0" i="0" u="none" strike="noStrike" kern="1200" cap="none" spc="0" normalizeH="0" baseline="0" noProof="0" dirty="0" smtClean="0">
                <a:ln>
                  <a:noFill/>
                </a:ln>
                <a:solidFill>
                  <a:srgbClr val="000000"/>
                </a:solidFill>
                <a:effectLst/>
                <a:uLnTx/>
                <a:uFillTx/>
                <a:latin typeface="Lucida Sans Unicode"/>
                <a:ea typeface="+mn-ea"/>
                <a:cs typeface="+mn-cs"/>
              </a:rPr>
              <a:t>Fertilizer Plan required by </a:t>
            </a:r>
            <a:r>
              <a:rPr kumimoji="0" lang="en-US" sz="3200" b="1" i="0" u="none" strike="noStrike" kern="1200" cap="none" spc="0" normalizeH="0" baseline="0" noProof="0" dirty="0" smtClean="0">
                <a:ln>
                  <a:noFill/>
                </a:ln>
                <a:solidFill>
                  <a:srgbClr val="000000"/>
                </a:solidFill>
                <a:effectLst/>
                <a:uLnTx/>
                <a:uFillTx/>
                <a:latin typeface="Lucida Sans Unicode"/>
                <a:ea typeface="+mn-ea"/>
                <a:cs typeface="+mn-cs"/>
              </a:rPr>
              <a:t>ALL</a:t>
            </a:r>
            <a:r>
              <a:rPr kumimoji="0" lang="en-US" sz="2800" b="0" i="0" u="none" strike="noStrike" kern="1200" cap="none" spc="0" normalizeH="0" baseline="0" noProof="0" dirty="0" smtClean="0">
                <a:ln>
                  <a:noFill/>
                </a:ln>
                <a:solidFill>
                  <a:srgbClr val="000000"/>
                </a:solidFill>
                <a:effectLst/>
                <a:uLnTx/>
                <a:uFillTx/>
                <a:latin typeface="Lucida Sans Unicode"/>
                <a:ea typeface="+mn-ea"/>
                <a:cs typeface="+mn-cs"/>
              </a:rPr>
              <a:t> growers.</a:t>
            </a:r>
          </a:p>
          <a:p>
            <a:pPr marL="457200" marR="0" lvl="1" indent="0" algn="l" defTabSz="914400" rtl="0" eaLnBrk="1" fontAlgn="auto" latinLnBrk="0" hangingPunct="1">
              <a:lnSpc>
                <a:spcPct val="100000"/>
              </a:lnSpc>
              <a:spcBef>
                <a:spcPts val="0"/>
              </a:spcBef>
              <a:spcAft>
                <a:spcPts val="0"/>
              </a:spcAft>
              <a:buClr>
                <a:srgbClr val="CEB966"/>
              </a:buClr>
              <a:buSzPct val="105000"/>
              <a:buFontTx/>
              <a:buNone/>
              <a:tabLst/>
              <a:defRPr/>
            </a:pPr>
            <a:r>
              <a:rPr kumimoji="0" lang="en-US" sz="2800" b="0" i="0" u="none" strike="noStrike" kern="1200" cap="none" spc="0" normalizeH="0" baseline="0" noProof="0" dirty="0" smtClean="0">
                <a:ln>
                  <a:noFill/>
                </a:ln>
                <a:solidFill>
                  <a:srgbClr val="000000"/>
                </a:solidFill>
                <a:effectLst/>
                <a:uLnTx/>
                <a:uFillTx/>
                <a:latin typeface="Lucida Sans Unicode"/>
                <a:ea typeface="+mn-ea"/>
                <a:cs typeface="+mn-cs"/>
              </a:rPr>
              <a:t>Required </a:t>
            </a:r>
            <a:r>
              <a:rPr kumimoji="0" lang="en-US" sz="2800" b="0" i="0" u="none" strike="noStrike" kern="1200" cap="none" spc="0" normalizeH="0" baseline="0" noProof="0" dirty="0">
                <a:ln>
                  <a:noFill/>
                </a:ln>
                <a:solidFill>
                  <a:srgbClr val="000000"/>
                </a:solidFill>
                <a:effectLst/>
                <a:uLnTx/>
                <a:uFillTx/>
                <a:latin typeface="Lucida Sans Unicode"/>
                <a:ea typeface="+mn-ea"/>
                <a:cs typeface="+mn-cs"/>
              </a:rPr>
              <a:t>for both </a:t>
            </a:r>
            <a:r>
              <a:rPr kumimoji="0" lang="en-US" sz="2800" b="0" i="0" u="none" strike="noStrike" kern="1200" cap="none" spc="0" normalizeH="0" baseline="0" noProof="0" dirty="0" smtClean="0">
                <a:ln>
                  <a:noFill/>
                </a:ln>
                <a:solidFill>
                  <a:srgbClr val="000000"/>
                </a:solidFill>
                <a:effectLst/>
                <a:uLnTx/>
                <a:uFillTx/>
                <a:latin typeface="Lucida Sans Unicode"/>
                <a:ea typeface="+mn-ea"/>
                <a:cs typeface="+mn-cs"/>
              </a:rPr>
              <a:t>Manure </a:t>
            </a:r>
            <a:r>
              <a:rPr kumimoji="0" lang="en-US" sz="2400" b="0" i="0" u="none" strike="noStrike" kern="1200" cap="none" spc="0" normalizeH="0" baseline="0" noProof="0" dirty="0" smtClean="0">
                <a:ln>
                  <a:noFill/>
                </a:ln>
                <a:solidFill>
                  <a:srgbClr val="000000"/>
                </a:solidFill>
                <a:effectLst/>
                <a:uLnTx/>
                <a:uFillTx/>
                <a:latin typeface="Lucida Sans Unicode"/>
                <a:ea typeface="+mn-ea"/>
                <a:cs typeface="+mn-cs"/>
              </a:rPr>
              <a:t>(organic)</a:t>
            </a:r>
            <a:r>
              <a:rPr kumimoji="0" lang="en-US" sz="2800" b="0" i="0" u="none" strike="noStrike" kern="1200" cap="none" spc="0" normalizeH="0" baseline="0" noProof="0" dirty="0" smtClean="0">
                <a:ln>
                  <a:noFill/>
                </a:ln>
                <a:solidFill>
                  <a:srgbClr val="000000"/>
                </a:solidFill>
                <a:effectLst/>
                <a:uLnTx/>
                <a:uFillTx/>
                <a:latin typeface="Lucida Sans Unicode"/>
                <a:ea typeface="+mn-ea"/>
                <a:cs typeface="+mn-cs"/>
              </a:rPr>
              <a:t> </a:t>
            </a:r>
            <a:r>
              <a:rPr kumimoji="0" lang="en-US" sz="2800" b="0" i="0" u="none" strike="noStrike" kern="1200" cap="none" spc="0" normalizeH="0" baseline="0" noProof="0" dirty="0">
                <a:ln>
                  <a:noFill/>
                </a:ln>
                <a:solidFill>
                  <a:srgbClr val="000000"/>
                </a:solidFill>
                <a:effectLst/>
                <a:uLnTx/>
                <a:uFillTx/>
                <a:latin typeface="Lucida Sans Unicode"/>
                <a:ea typeface="+mn-ea"/>
                <a:cs typeface="+mn-cs"/>
              </a:rPr>
              <a:t>and Inorganic Fertilizer applications</a:t>
            </a:r>
          </a:p>
          <a:p>
            <a:pPr marL="342900" marR="0" lvl="0" indent="-342900" algn="l" defTabSz="914400" rtl="0" eaLnBrk="1" fontAlgn="auto" latinLnBrk="0" hangingPunct="1">
              <a:lnSpc>
                <a:spcPct val="100000"/>
              </a:lnSpc>
              <a:spcBef>
                <a:spcPts val="1200"/>
              </a:spcBef>
              <a:spcAft>
                <a:spcPts val="0"/>
              </a:spcAft>
              <a:buClr>
                <a:srgbClr val="CEB966"/>
              </a:buClr>
              <a:buSzPct val="105000"/>
              <a:buFont typeface="Wingdings 3" pitchFamily="18" charset="2"/>
              <a:buChar char=""/>
              <a:tabLst/>
              <a:defRPr/>
            </a:pPr>
            <a:r>
              <a:rPr kumimoji="0" lang="en-US" sz="2800" b="0" i="0" u="none" strike="noStrike" kern="1200" cap="none" spc="0" normalizeH="0" baseline="0" noProof="0" dirty="0">
                <a:ln>
                  <a:noFill/>
                </a:ln>
                <a:solidFill>
                  <a:srgbClr val="000000"/>
                </a:solidFill>
                <a:effectLst/>
                <a:uLnTx/>
                <a:uFillTx/>
                <a:latin typeface="Lucida Sans Unicode"/>
                <a:ea typeface="+mn-ea"/>
                <a:cs typeface="+mn-cs"/>
              </a:rPr>
              <a:t>The Fertilizer Plan, at a minimum, is a </a:t>
            </a:r>
            <a:r>
              <a:rPr kumimoji="0" lang="en-US" sz="2800" b="1" i="0" u="none" strike="noStrike" kern="1200" cap="none" spc="0" normalizeH="0" baseline="0" noProof="0" dirty="0" smtClean="0">
                <a:ln>
                  <a:noFill/>
                </a:ln>
                <a:solidFill>
                  <a:srgbClr val="000000"/>
                </a:solidFill>
                <a:effectLst/>
                <a:uLnTx/>
                <a:uFillTx/>
                <a:latin typeface="Lucida Sans Unicode"/>
                <a:ea typeface="+mn-ea"/>
                <a:cs typeface="+mn-cs"/>
              </a:rPr>
              <a:t>WRITTEN</a:t>
            </a:r>
            <a:r>
              <a:rPr kumimoji="0" lang="en-US" sz="2800" b="0" i="0" u="none" strike="noStrike" kern="1200" cap="none" spc="0" normalizeH="0" baseline="0" noProof="0" dirty="0" smtClean="0">
                <a:ln>
                  <a:noFill/>
                </a:ln>
                <a:solidFill>
                  <a:srgbClr val="000000"/>
                </a:solidFill>
                <a:effectLst/>
                <a:uLnTx/>
                <a:uFillTx/>
                <a:latin typeface="Lucida Sans Unicode"/>
                <a:ea typeface="+mn-ea"/>
                <a:cs typeface="+mn-cs"/>
              </a:rPr>
              <a:t> </a:t>
            </a:r>
            <a:r>
              <a:rPr kumimoji="0" lang="en-US" sz="2800" b="0" i="0" u="none" strike="noStrike" kern="1200" cap="none" spc="0" normalizeH="0" baseline="0" noProof="0" dirty="0">
                <a:ln>
                  <a:noFill/>
                </a:ln>
                <a:solidFill>
                  <a:srgbClr val="000000"/>
                </a:solidFill>
                <a:effectLst/>
                <a:uLnTx/>
                <a:uFillTx/>
                <a:latin typeface="Lucida Sans Unicode"/>
                <a:ea typeface="+mn-ea"/>
                <a:cs typeface="+mn-cs"/>
              </a:rPr>
              <a:t>plan that ties the application of fertilizer to agronomic rates. </a:t>
            </a:r>
          </a:p>
          <a:p>
            <a:pPr marL="342900" marR="0" lvl="0" indent="-342900" algn="l" defTabSz="914400" rtl="0" eaLnBrk="1" fontAlgn="auto" latinLnBrk="0" hangingPunct="1">
              <a:lnSpc>
                <a:spcPct val="100000"/>
              </a:lnSpc>
              <a:spcBef>
                <a:spcPts val="1200"/>
              </a:spcBef>
              <a:spcAft>
                <a:spcPts val="0"/>
              </a:spcAft>
              <a:buClr>
                <a:srgbClr val="CEB966"/>
              </a:buClr>
              <a:buSzPct val="105000"/>
              <a:buFont typeface="Wingdings 3" pitchFamily="18" charset="2"/>
              <a:buChar char=""/>
              <a:tabLst/>
              <a:defRPr/>
            </a:pPr>
            <a:r>
              <a:rPr kumimoji="0" lang="en-US" sz="2800" b="0" i="0" u="none" strike="noStrike" kern="1200" cap="none" spc="0" normalizeH="0" baseline="0" noProof="0" dirty="0">
                <a:ln>
                  <a:noFill/>
                </a:ln>
                <a:solidFill>
                  <a:srgbClr val="000000"/>
                </a:solidFill>
                <a:effectLst/>
                <a:uLnTx/>
                <a:uFillTx/>
                <a:latin typeface="Lucida Sans Unicode"/>
                <a:ea typeface="+mn-ea"/>
                <a:cs typeface="+mn-cs"/>
              </a:rPr>
              <a:t>Must include how fertilizer rates are determined.</a:t>
            </a:r>
          </a:p>
          <a:p>
            <a:pPr marL="342900" marR="0" lvl="0" indent="-342900" algn="l" defTabSz="914400" rtl="0" eaLnBrk="1" fontAlgn="auto" latinLnBrk="0" hangingPunct="1">
              <a:lnSpc>
                <a:spcPct val="100000"/>
              </a:lnSpc>
              <a:spcBef>
                <a:spcPts val="1200"/>
              </a:spcBef>
              <a:spcAft>
                <a:spcPts val="0"/>
              </a:spcAft>
              <a:buClr>
                <a:srgbClr val="CEB966"/>
              </a:buClr>
              <a:buSzPct val="105000"/>
              <a:buFont typeface="Wingdings 3" pitchFamily="18" charset="2"/>
              <a:buChar char=""/>
              <a:tabLst/>
              <a:defRPr/>
            </a:pPr>
            <a:r>
              <a:rPr kumimoji="0" lang="en-US" sz="2800" b="0" i="0" u="none" strike="noStrike" kern="1200" cap="none" spc="0" normalizeH="0" baseline="0" noProof="0" dirty="0">
                <a:ln>
                  <a:noFill/>
                </a:ln>
                <a:solidFill>
                  <a:srgbClr val="000000"/>
                </a:solidFill>
                <a:effectLst/>
                <a:uLnTx/>
                <a:uFillTx/>
                <a:latin typeface="Lucida Sans Unicode"/>
                <a:ea typeface="+mn-ea"/>
                <a:cs typeface="+mn-cs"/>
              </a:rPr>
              <a:t>The purpose is that you have thought about 	</a:t>
            </a:r>
            <a:r>
              <a:rPr kumimoji="0" lang="en-US" sz="2800" b="0" i="0" u="none" strike="noStrike" kern="1200" cap="none" spc="0" normalizeH="0" baseline="0" noProof="0" dirty="0" smtClean="0">
                <a:ln>
                  <a:noFill/>
                </a:ln>
                <a:solidFill>
                  <a:srgbClr val="000000"/>
                </a:solidFill>
                <a:effectLst/>
                <a:uLnTx/>
                <a:uFillTx/>
                <a:latin typeface="Lucida Sans Unicode"/>
                <a:ea typeface="+mn-ea"/>
                <a:cs typeface="+mn-cs"/>
              </a:rPr>
              <a:t>the rate to meet the crop’s need</a:t>
            </a:r>
            <a:r>
              <a:rPr kumimoji="0" lang="en-US" sz="2800" b="0" i="1" u="none" strike="noStrike" kern="1200" cap="none" spc="0" normalizeH="0" baseline="0" noProof="0" dirty="0" smtClean="0">
                <a:ln>
                  <a:noFill/>
                </a:ln>
                <a:solidFill>
                  <a:srgbClr val="7030A0"/>
                </a:solidFill>
                <a:effectLst/>
                <a:uLnTx/>
                <a:uFillTx/>
                <a:latin typeface="Lucida Sans Unicode"/>
                <a:ea typeface="+mn-ea"/>
                <a:cs typeface="+mn-cs"/>
              </a:rPr>
              <a:t>.</a:t>
            </a:r>
            <a:endParaRPr kumimoji="0" lang="en-US" sz="2800" b="0" i="1" u="none" strike="noStrike" kern="1200" cap="none" spc="0" normalizeH="0" baseline="0" noProof="0" dirty="0">
              <a:ln>
                <a:noFill/>
              </a:ln>
              <a:solidFill>
                <a:srgbClr val="7030A0"/>
              </a:solidFill>
              <a:effectLst/>
              <a:uLnTx/>
              <a:uFillTx/>
              <a:latin typeface="Lucida Sans Unicode"/>
              <a:ea typeface="+mn-ea"/>
              <a:cs typeface="+mn-cs"/>
            </a:endParaRPr>
          </a:p>
          <a:p>
            <a:pPr marL="1371600" marR="0" lvl="3" indent="0" algn="l" defTabSz="914400" rtl="0" eaLnBrk="1" fontAlgn="auto" latinLnBrk="0" hangingPunct="1">
              <a:lnSpc>
                <a:spcPct val="100000"/>
              </a:lnSpc>
              <a:spcBef>
                <a:spcPts val="1200"/>
              </a:spcBef>
              <a:spcAft>
                <a:spcPts val="0"/>
              </a:spcAft>
              <a:buClr>
                <a:srgbClr val="CEB966"/>
              </a:buClr>
              <a:buSzPct val="105000"/>
              <a:buFontTx/>
              <a:buNone/>
              <a:tabLst/>
              <a:defRPr/>
            </a:pPr>
            <a:r>
              <a:rPr kumimoji="0" lang="en-US" sz="2800" b="0" i="0" u="none" strike="noStrike" kern="1200" cap="none" spc="0" normalizeH="0" baseline="0" noProof="0" dirty="0" smtClean="0">
                <a:ln>
                  <a:noFill/>
                </a:ln>
                <a:solidFill>
                  <a:srgbClr val="000000"/>
                </a:solidFill>
                <a:effectLst/>
                <a:uLnTx/>
                <a:uFillTx/>
                <a:latin typeface="Lucida Sans Unicode"/>
                <a:ea typeface="+mn-ea"/>
                <a:cs typeface="+mn-cs"/>
              </a:rPr>
              <a:t> </a:t>
            </a:r>
            <a:endParaRPr kumimoji="0" lang="en-US" sz="2800" b="0" i="0" u="none" strike="noStrike" kern="1200" cap="none" spc="0" normalizeH="0" baseline="0" noProof="0" dirty="0">
              <a:ln>
                <a:noFill/>
              </a:ln>
              <a:solidFill>
                <a:srgbClr val="000000"/>
              </a:solidFill>
              <a:effectLst/>
              <a:uLnTx/>
              <a:uFillTx/>
              <a:latin typeface="Lucida Sans Unicode"/>
              <a:ea typeface="+mn-ea"/>
              <a:cs typeface="+mn-cs"/>
            </a:endParaRPr>
          </a:p>
          <a:p>
            <a:pPr marL="342900" marR="0" lvl="0" indent="-342900" algn="l" defTabSz="914400" rtl="0" eaLnBrk="1" fontAlgn="auto" latinLnBrk="0" hangingPunct="1">
              <a:lnSpc>
                <a:spcPct val="100000"/>
              </a:lnSpc>
              <a:spcBef>
                <a:spcPts val="0"/>
              </a:spcBef>
              <a:spcAft>
                <a:spcPts val="0"/>
              </a:spcAft>
              <a:buClr>
                <a:srgbClr val="CEB966"/>
              </a:buClr>
              <a:buSzPct val="105000"/>
              <a:buFont typeface="Wingdings 3" pitchFamily="18" charset="2"/>
              <a:buChar char=""/>
              <a:tabLst/>
              <a:defRPr/>
            </a:pPr>
            <a:endParaRPr kumimoji="0" lang="en-US" sz="2400" b="0" i="0" u="none" strike="noStrike" kern="1200" cap="none" spc="0" normalizeH="0" baseline="0" noProof="0" dirty="0">
              <a:ln>
                <a:noFill/>
              </a:ln>
              <a:solidFill>
                <a:srgbClr val="000000"/>
              </a:solidFill>
              <a:effectLst/>
              <a:uLnTx/>
              <a:uFillTx/>
              <a:latin typeface="Lucida Sans Unicod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Lucida Sans Unicod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Lucida Sans Unicode"/>
              <a:ea typeface="+mn-ea"/>
              <a:cs typeface="+mn-cs"/>
            </a:endParaRPr>
          </a:p>
        </p:txBody>
      </p:sp>
    </p:spTree>
    <p:extLst>
      <p:ext uri="{BB962C8B-B14F-4D97-AF65-F5344CB8AC3E}">
        <p14:creationId xmlns:p14="http://schemas.microsoft.com/office/powerpoint/2010/main" val="133164057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48034" y="765773"/>
            <a:ext cx="8459787"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defTabSz="4572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defTabSz="4572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defTabSz="4572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defTabSz="457200" eaLnBrk="0" fontAlgn="base" hangingPunct="0">
              <a:spcBef>
                <a:spcPct val="0"/>
              </a:spcBef>
              <a:spcAft>
                <a:spcPct val="0"/>
              </a:spcAft>
              <a:defRPr>
                <a:solidFill>
                  <a:schemeClr val="tx1"/>
                </a:solidFill>
                <a:latin typeface="Lucida Sans Unicode"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Lucida Sans Unicode" pitchFamily="34" charset="0"/>
                <a:ea typeface="+mn-ea"/>
                <a:cs typeface="Arial" charset="0"/>
              </a:rPr>
              <a:t>Staging</a:t>
            </a:r>
            <a:r>
              <a:rPr kumimoji="0" lang="en-US" sz="2800" b="0" i="0" u="none" strike="noStrike" kern="1200" cap="none" spc="0" normalizeH="0" baseline="0" noProof="0" dirty="0">
                <a:ln>
                  <a:noFill/>
                </a:ln>
                <a:solidFill>
                  <a:srgbClr val="000000"/>
                </a:solidFill>
                <a:effectLst/>
                <a:uLnTx/>
                <a:uFillTx/>
                <a:latin typeface="Lucida Sans Unicode" pitchFamily="34" charset="0"/>
                <a:ea typeface="+mn-ea"/>
                <a:cs typeface="Arial"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srgbClr val="000000"/>
              </a:solidFill>
              <a:effectLst/>
              <a:uLnTx/>
              <a:uFillTx/>
              <a:latin typeface="Lucida Sans Unicode" pitchFamily="34"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Lucida Sans Unicode" pitchFamily="34" charset="0"/>
                <a:ea typeface="+mn-ea"/>
                <a:cs typeface="Arial" charset="0"/>
              </a:rPr>
              <a:t>Staging </a:t>
            </a:r>
            <a:r>
              <a:rPr kumimoji="0" lang="en-US" sz="2800" b="0" i="0" u="none" strike="noStrike" kern="1200" cap="none" spc="0" normalizeH="0" baseline="0" noProof="0" dirty="0">
                <a:ln>
                  <a:noFill/>
                </a:ln>
                <a:solidFill>
                  <a:srgbClr val="000000"/>
                </a:solidFill>
                <a:effectLst/>
                <a:uLnTx/>
                <a:uFillTx/>
                <a:latin typeface="Lucida Sans Unicode" pitchFamily="34" charset="0"/>
                <a:ea typeface="+mn-ea"/>
                <a:cs typeface="Arial" charset="0"/>
              </a:rPr>
              <a:t>is the </a:t>
            </a:r>
            <a:r>
              <a:rPr kumimoji="0" lang="en-US" sz="2800" b="1" i="1" u="none" strike="noStrike" kern="1200" cap="none" spc="0" normalizeH="0" baseline="0" noProof="0" dirty="0">
                <a:ln>
                  <a:noFill/>
                </a:ln>
                <a:solidFill>
                  <a:srgbClr val="FF0000"/>
                </a:solidFill>
                <a:effectLst/>
                <a:uLnTx/>
                <a:uFillTx/>
                <a:latin typeface="Lucida Sans Unicode" pitchFamily="34" charset="0"/>
                <a:ea typeface="+mn-ea"/>
                <a:cs typeface="Arial" charset="0"/>
              </a:rPr>
              <a:t>temporary</a:t>
            </a:r>
            <a:r>
              <a:rPr kumimoji="0" lang="en-US" sz="2800" b="1" i="0" u="none" strike="noStrike" kern="1200" cap="none" spc="0" normalizeH="0" baseline="0" noProof="0" dirty="0">
                <a:ln>
                  <a:noFill/>
                </a:ln>
                <a:solidFill>
                  <a:srgbClr val="000000"/>
                </a:solidFill>
                <a:effectLst/>
                <a:uLnTx/>
                <a:uFillTx/>
                <a:latin typeface="Lucida Sans Unicode" pitchFamily="34" charset="0"/>
                <a:ea typeface="+mn-ea"/>
                <a:cs typeface="Arial" charset="0"/>
              </a:rPr>
              <a:t> </a:t>
            </a:r>
            <a:r>
              <a:rPr kumimoji="0" lang="en-US" sz="2800" b="0" i="0" u="none" strike="noStrike" kern="1200" cap="none" spc="0" normalizeH="0" baseline="0" noProof="0" dirty="0">
                <a:ln>
                  <a:noFill/>
                </a:ln>
                <a:solidFill>
                  <a:srgbClr val="000000"/>
                </a:solidFill>
                <a:effectLst/>
                <a:uLnTx/>
                <a:uFillTx/>
                <a:latin typeface="Lucida Sans Unicode" pitchFamily="34" charset="0"/>
                <a:ea typeface="+mn-ea"/>
                <a:cs typeface="Arial" charset="0"/>
              </a:rPr>
              <a:t>placement of product in a pile </a:t>
            </a:r>
            <a:r>
              <a:rPr kumimoji="0" lang="en-US" sz="2800" b="0" i="0" u="none" strike="noStrike" kern="1200" cap="none" spc="0" normalizeH="0" baseline="0" noProof="0" dirty="0" smtClean="0">
                <a:ln>
                  <a:noFill/>
                </a:ln>
                <a:solidFill>
                  <a:srgbClr val="000000"/>
                </a:solidFill>
                <a:effectLst/>
                <a:uLnTx/>
                <a:uFillTx/>
                <a:latin typeface="Lucida Sans Unicode" pitchFamily="34" charset="0"/>
                <a:ea typeface="+mn-ea"/>
                <a:cs typeface="Arial" charset="0"/>
              </a:rPr>
              <a:t>in preparation of field </a:t>
            </a:r>
            <a:r>
              <a:rPr kumimoji="0" lang="en-US" sz="2800" b="0" i="0" u="none" strike="noStrike" kern="1200" cap="none" spc="0" normalizeH="0" baseline="0" noProof="0" dirty="0">
                <a:ln>
                  <a:noFill/>
                </a:ln>
                <a:solidFill>
                  <a:srgbClr val="000000"/>
                </a:solidFill>
                <a:effectLst/>
                <a:uLnTx/>
                <a:uFillTx/>
                <a:latin typeface="Lucida Sans Unicode" pitchFamily="34" charset="0"/>
                <a:ea typeface="+mn-ea"/>
                <a:cs typeface="Arial" charset="0"/>
              </a:rPr>
              <a:t>application. The </a:t>
            </a:r>
            <a:r>
              <a:rPr kumimoji="0" lang="en-US" sz="2800" b="0" i="0" u="none" strike="noStrike" kern="1200" cap="none" spc="0" normalizeH="0" baseline="0" noProof="0" dirty="0" smtClean="0">
                <a:ln>
                  <a:noFill/>
                </a:ln>
                <a:solidFill>
                  <a:srgbClr val="000000"/>
                </a:solidFill>
                <a:effectLst/>
                <a:uLnTx/>
                <a:uFillTx/>
                <a:latin typeface="Lucida Sans Unicode" pitchFamily="34" charset="0"/>
                <a:ea typeface="+mn-ea"/>
                <a:cs typeface="Arial" charset="0"/>
              </a:rPr>
              <a:t>fertilizer material </a:t>
            </a:r>
            <a:r>
              <a:rPr kumimoji="0" lang="en-US" sz="2800" b="0" i="0" u="none" strike="noStrike" kern="1200" cap="none" spc="0" normalizeH="0" baseline="0" noProof="0" dirty="0">
                <a:ln>
                  <a:noFill/>
                </a:ln>
                <a:solidFill>
                  <a:srgbClr val="000000"/>
                </a:solidFill>
                <a:effectLst/>
                <a:uLnTx/>
                <a:uFillTx/>
                <a:latin typeface="Lucida Sans Unicode" pitchFamily="34" charset="0"/>
                <a:ea typeface="+mn-ea"/>
                <a:cs typeface="Arial" charset="0"/>
              </a:rPr>
              <a:t>is meant to be used now, rather than later</a:t>
            </a:r>
            <a:r>
              <a:rPr kumimoji="0" lang="en-US" sz="2800" b="0" i="0" u="none" strike="noStrike" kern="1200" cap="none" spc="0" normalizeH="0" baseline="0" noProof="0" dirty="0" smtClean="0">
                <a:ln>
                  <a:noFill/>
                </a:ln>
                <a:solidFill>
                  <a:srgbClr val="000000"/>
                </a:solidFill>
                <a:effectLst/>
                <a:uLnTx/>
                <a:uFillTx/>
                <a:latin typeface="Lucida Sans Unicode" pitchFamily="34" charset="0"/>
                <a:ea typeface="+mn-ea"/>
                <a:cs typeface="Arial"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Lucida Sans Unicode" pitchFamily="34"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Lucida Sans Unicode" pitchFamily="34" charset="0"/>
                <a:ea typeface="+mn-ea"/>
                <a:cs typeface="Arial" charset="0"/>
              </a:rPr>
              <a:t>Piles </a:t>
            </a:r>
            <a:r>
              <a:rPr kumimoji="0" lang="en-US" sz="2800" b="0" i="0" u="none" strike="noStrike" kern="1200" cap="none" spc="0" normalizeH="0" baseline="0" noProof="0" dirty="0">
                <a:ln>
                  <a:noFill/>
                </a:ln>
                <a:solidFill>
                  <a:srgbClr val="000000"/>
                </a:solidFill>
                <a:effectLst/>
                <a:uLnTx/>
                <a:uFillTx/>
                <a:latin typeface="Lucida Sans Unicode" pitchFamily="34" charset="0"/>
                <a:ea typeface="+mn-ea"/>
                <a:cs typeface="Arial" charset="0"/>
              </a:rPr>
              <a:t>behind the barn are subject to IDEM Regulation and WILL BE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Lucida Sans Unicode" pitchFamily="34" charset="0"/>
                <a:ea typeface="+mn-ea"/>
                <a:cs typeface="Arial" charset="0"/>
              </a:rPr>
              <a:t>violation if runoff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Lucida Sans Unicode" pitchFamily="34" charset="0"/>
                <a:ea typeface="+mn-ea"/>
                <a:cs typeface="Arial" charset="0"/>
              </a:rPr>
              <a:t>contaminates water and/or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Lucida Sans Unicode" pitchFamily="34" charset="0"/>
                <a:ea typeface="+mn-ea"/>
                <a:cs typeface="Arial" charset="0"/>
              </a:rPr>
              <a:t>leaves the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Lucida Sans Unicode" pitchFamily="34"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000000"/>
                </a:solidFill>
                <a:effectLst/>
                <a:uLnTx/>
                <a:uFillTx/>
                <a:latin typeface="Lucida Sans Unicode" pitchFamily="34" charset="0"/>
                <a:ea typeface="+mn-ea"/>
                <a:cs typeface="Arial" charset="0"/>
              </a:rPr>
              <a:t> </a:t>
            </a:r>
            <a:endParaRPr kumimoji="0" lang="en-US" sz="1800" b="1" i="1" u="none" strike="noStrike" kern="1200" cap="none" spc="0" normalizeH="0" baseline="0" noProof="0" dirty="0">
              <a:ln>
                <a:noFill/>
              </a:ln>
              <a:solidFill>
                <a:srgbClr val="000000"/>
              </a:solidFill>
              <a:effectLst/>
              <a:uLnTx/>
              <a:uFillTx/>
              <a:latin typeface="Lucida Sans Unicode" pitchFamily="34" charset="0"/>
              <a:ea typeface="+mn-ea"/>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5430973" y="4391247"/>
            <a:ext cx="3713025" cy="2460857"/>
          </a:xfrm>
          <a:prstGeom prst="rect">
            <a:avLst/>
          </a:prstGeom>
          <a:ln>
            <a:noFill/>
          </a:ln>
          <a:effectLst>
            <a:softEdge rad="112500"/>
          </a:effectLst>
        </p:spPr>
      </p:pic>
    </p:spTree>
    <p:extLst>
      <p:ext uri="{BB962C8B-B14F-4D97-AF65-F5344CB8AC3E}">
        <p14:creationId xmlns:p14="http://schemas.microsoft.com/office/powerpoint/2010/main" val="69340265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609" y="486846"/>
            <a:ext cx="8814391" cy="66941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small" spc="0" normalizeH="0" baseline="0" noProof="0" dirty="0">
                <a:ln w="10541" cmpd="sng">
                  <a:solidFill>
                    <a:srgbClr val="000000"/>
                  </a:solidFill>
                  <a:prstDash val="solid"/>
                </a:ln>
                <a:gradFill>
                  <a:gsLst>
                    <a:gs pos="0">
                      <a:srgbClr val="CEB966">
                        <a:tint val="40000"/>
                        <a:satMod val="250000"/>
                      </a:srgbClr>
                    </a:gs>
                    <a:gs pos="9000">
                      <a:srgbClr val="CEB966">
                        <a:tint val="52000"/>
                        <a:satMod val="300000"/>
                      </a:srgbClr>
                    </a:gs>
                    <a:gs pos="50000">
                      <a:srgbClr val="CEB966">
                        <a:shade val="20000"/>
                        <a:satMod val="300000"/>
                      </a:srgbClr>
                    </a:gs>
                    <a:gs pos="79000">
                      <a:srgbClr val="CEB966">
                        <a:tint val="52000"/>
                        <a:satMod val="300000"/>
                      </a:srgbClr>
                    </a:gs>
                    <a:gs pos="100000">
                      <a:srgbClr val="CEB966">
                        <a:tint val="40000"/>
                        <a:satMod val="250000"/>
                      </a:srgbClr>
                    </a:gs>
                  </a:gsLst>
                  <a:lin ang="5400000"/>
                </a:gradFill>
                <a:effectLst/>
                <a:uLnTx/>
                <a:uFillTx/>
                <a:latin typeface="Lucida Sans Unicode"/>
                <a:ea typeface="+mn-ea"/>
                <a:cs typeface="+mn-cs"/>
              </a:rPr>
              <a:t>Manure</a:t>
            </a:r>
            <a:r>
              <a:rPr kumimoji="0" lang="en-US" sz="3200" b="1" i="0" u="none" strike="noStrike" kern="1200" cap="none" spc="0" normalizeH="0" baseline="0" noProof="0" dirty="0">
                <a:ln>
                  <a:noFill/>
                </a:ln>
                <a:solidFill>
                  <a:srgbClr val="000000"/>
                </a:solidFill>
                <a:effectLst/>
                <a:uLnTx/>
                <a:uFillTx/>
                <a:latin typeface="Lucida Sans Unicode"/>
                <a:ea typeface="+mn-ea"/>
                <a:cs typeface="+mn-cs"/>
              </a:rPr>
              <a:t> </a:t>
            </a:r>
            <a:r>
              <a:rPr kumimoji="0" lang="en-US" sz="2800" b="0" i="0" u="none" strike="noStrike" kern="1200" cap="none" spc="0" normalizeH="0" baseline="0" noProof="0" dirty="0">
                <a:ln>
                  <a:noFill/>
                </a:ln>
                <a:solidFill>
                  <a:srgbClr val="000000"/>
                </a:solidFill>
                <a:effectLst/>
                <a:uLnTx/>
                <a:uFillTx/>
                <a:latin typeface="Lucida Sans Unicode"/>
                <a:ea typeface="+mn-ea"/>
                <a:cs typeface="+mn-cs"/>
              </a:rPr>
              <a:t>(Organic)</a:t>
            </a:r>
            <a:r>
              <a:rPr kumimoji="0" lang="en-US" sz="3200" b="0" i="0" u="none" strike="noStrike" kern="1200" cap="none" spc="0" normalizeH="0" baseline="0" noProof="0" dirty="0">
                <a:ln>
                  <a:noFill/>
                </a:ln>
                <a:solidFill>
                  <a:srgbClr val="000000"/>
                </a:solidFill>
                <a:effectLst/>
                <a:uLnTx/>
                <a:uFillTx/>
                <a:latin typeface="Lucida Sans Unicode"/>
                <a:ea typeface="+mn-ea"/>
                <a:cs typeface="+mn-cs"/>
              </a:rPr>
              <a:t> </a:t>
            </a:r>
            <a:r>
              <a:rPr kumimoji="0" lang="en-US" sz="3200" b="1" i="0" u="none" strike="noStrike" kern="1200" cap="none" spc="0" normalizeH="0" baseline="0" noProof="0" dirty="0" smtClean="0">
                <a:ln>
                  <a:noFill/>
                </a:ln>
                <a:solidFill>
                  <a:srgbClr val="000000"/>
                </a:solidFill>
                <a:effectLst/>
                <a:uLnTx/>
                <a:uFillTx/>
                <a:latin typeface="Lucida Sans Unicode"/>
                <a:ea typeface="+mn-ea"/>
                <a:cs typeface="+mn-cs"/>
              </a:rPr>
              <a:t>Staging </a:t>
            </a:r>
            <a:r>
              <a:rPr kumimoji="0" lang="en-US" sz="3200" b="1" i="0" u="none" strike="noStrike" kern="1200" cap="none" spc="0" normalizeH="0" baseline="0" noProof="0" dirty="0">
                <a:ln>
                  <a:noFill/>
                </a:ln>
                <a:solidFill>
                  <a:srgbClr val="000000"/>
                </a:solidFill>
                <a:effectLst/>
                <a:uLnTx/>
                <a:uFillTx/>
                <a:latin typeface="Lucida Sans Unicode"/>
                <a:ea typeface="+mn-ea"/>
                <a:cs typeface="+mn-cs"/>
              </a:rPr>
              <a:t>Restrictions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Lucida Sans Unicode"/>
              <a:ea typeface="+mn-ea"/>
              <a:cs typeface="+mn-cs"/>
            </a:endParaRPr>
          </a:p>
          <a:p>
            <a:pPr marL="342900" marR="0" lvl="0" indent="-342900" algn="l" defTabSz="914400" rtl="0" eaLnBrk="1" fontAlgn="auto" latinLnBrk="0" hangingPunct="1">
              <a:lnSpc>
                <a:spcPct val="100000"/>
              </a:lnSpc>
              <a:spcBef>
                <a:spcPts val="0"/>
              </a:spcBef>
              <a:spcAft>
                <a:spcPts val="0"/>
              </a:spcAft>
              <a:buClr>
                <a:srgbClr val="CEB966"/>
              </a:buClr>
              <a:buSzPct val="105000"/>
              <a:buFont typeface="Wingdings 3" pitchFamily="18" charset="2"/>
              <a:buChar char=""/>
              <a:tabLst/>
              <a:defRPr/>
            </a:pPr>
            <a:r>
              <a:rPr kumimoji="0" lang="en-US" sz="3200" b="0" i="0" u="none" strike="noStrike" kern="1200" cap="none" spc="0" normalizeH="0" baseline="0" noProof="0" dirty="0">
                <a:ln>
                  <a:noFill/>
                </a:ln>
                <a:solidFill>
                  <a:srgbClr val="000000"/>
                </a:solidFill>
                <a:effectLst/>
                <a:uLnTx/>
                <a:uFillTx/>
                <a:latin typeface="Lucida Sans Unicode"/>
                <a:ea typeface="+mn-ea"/>
                <a:cs typeface="+mn-cs"/>
              </a:rPr>
              <a:t>100 feet from property line </a:t>
            </a:r>
            <a:r>
              <a:rPr kumimoji="0" lang="en-US" sz="3200" b="0" i="0" u="none" strike="noStrike" kern="1200" cap="none" spc="0" normalizeH="0" baseline="0" noProof="0" dirty="0" smtClean="0">
                <a:ln>
                  <a:noFill/>
                </a:ln>
                <a:solidFill>
                  <a:srgbClr val="000000"/>
                </a:solidFill>
                <a:effectLst/>
                <a:uLnTx/>
                <a:uFillTx/>
                <a:latin typeface="Lucida Sans Unicode"/>
                <a:ea typeface="+mn-ea"/>
                <a:cs typeface="+mn-cs"/>
              </a:rPr>
              <a:t>and </a:t>
            </a:r>
            <a:r>
              <a:rPr kumimoji="0" lang="en-US" sz="3200" b="0" i="0" u="none" strike="noStrike" kern="1200" cap="none" spc="0" normalizeH="0" baseline="0" noProof="0" dirty="0">
                <a:ln>
                  <a:noFill/>
                </a:ln>
                <a:solidFill>
                  <a:srgbClr val="000000"/>
                </a:solidFill>
                <a:effectLst/>
                <a:uLnTx/>
                <a:uFillTx/>
                <a:latin typeface="Lucida Sans Unicode"/>
                <a:ea typeface="+mn-ea"/>
                <a:cs typeface="+mn-cs"/>
              </a:rPr>
              <a:t>public </a:t>
            </a:r>
            <a:r>
              <a:rPr kumimoji="0" lang="en-US" sz="3200" b="0" i="0" u="none" strike="noStrike" kern="1200" cap="none" spc="0" normalizeH="0" baseline="0" noProof="0" dirty="0" smtClean="0">
                <a:ln>
                  <a:noFill/>
                </a:ln>
                <a:solidFill>
                  <a:srgbClr val="000000"/>
                </a:solidFill>
                <a:effectLst/>
                <a:uLnTx/>
                <a:uFillTx/>
                <a:latin typeface="Lucida Sans Unicode"/>
                <a:ea typeface="+mn-ea"/>
                <a:cs typeface="+mn-cs"/>
              </a:rPr>
              <a:t>road</a:t>
            </a:r>
          </a:p>
          <a:p>
            <a:pPr marL="0" marR="0" lvl="0" indent="0" algn="l" defTabSz="914400" rtl="0" eaLnBrk="1" fontAlgn="auto" latinLnBrk="0" hangingPunct="1">
              <a:lnSpc>
                <a:spcPct val="100000"/>
              </a:lnSpc>
              <a:spcBef>
                <a:spcPts val="0"/>
              </a:spcBef>
              <a:spcAft>
                <a:spcPts val="0"/>
              </a:spcAft>
              <a:buClr>
                <a:srgbClr val="CEB966"/>
              </a:buClr>
              <a:buSzPct val="105000"/>
              <a:buFontTx/>
              <a:buNone/>
              <a:tabLst/>
              <a:defRPr/>
            </a:pPr>
            <a:r>
              <a:rPr kumimoji="0" lang="en-US" sz="3200" b="0" i="0" u="none" strike="noStrike" kern="1200" cap="none" spc="0" normalizeH="0" baseline="0" noProof="0" dirty="0" smtClean="0">
                <a:ln>
                  <a:noFill/>
                </a:ln>
                <a:solidFill>
                  <a:srgbClr val="000000"/>
                </a:solidFill>
                <a:effectLst/>
                <a:uLnTx/>
                <a:uFillTx/>
                <a:latin typeface="Lucida Sans Unicode"/>
                <a:ea typeface="+mn-ea"/>
                <a:cs typeface="+mn-cs"/>
              </a:rPr>
              <a:t> </a:t>
            </a:r>
          </a:p>
          <a:p>
            <a:pPr marL="342900" marR="0" lvl="0" indent="-342900" algn="l" defTabSz="914400" rtl="0" eaLnBrk="1" fontAlgn="auto" latinLnBrk="0" hangingPunct="1">
              <a:lnSpc>
                <a:spcPct val="100000"/>
              </a:lnSpc>
              <a:spcBef>
                <a:spcPts val="600"/>
              </a:spcBef>
              <a:spcAft>
                <a:spcPts val="0"/>
              </a:spcAft>
              <a:buClr>
                <a:srgbClr val="CEB966"/>
              </a:buClr>
              <a:buSzPct val="105000"/>
              <a:buFont typeface="Wingdings 3" pitchFamily="18" charset="2"/>
              <a:buChar char=""/>
              <a:tabLst/>
              <a:defRPr/>
            </a:pPr>
            <a:r>
              <a:rPr kumimoji="0" lang="en-US" sz="3200" b="0" i="0" u="none" strike="noStrike" kern="1200" cap="none" spc="0" normalizeH="0" baseline="0" noProof="0" dirty="0" smtClean="0">
                <a:ln>
                  <a:noFill/>
                </a:ln>
                <a:solidFill>
                  <a:srgbClr val="000000"/>
                </a:solidFill>
                <a:effectLst/>
                <a:uLnTx/>
                <a:uFillTx/>
                <a:latin typeface="Lucida Sans Unicode"/>
                <a:ea typeface="+mn-ea"/>
                <a:cs typeface="+mn-cs"/>
              </a:rPr>
              <a:t>400 </a:t>
            </a:r>
            <a:r>
              <a:rPr kumimoji="0" lang="en-US" sz="3200" b="0" i="0" u="none" strike="noStrike" kern="1200" cap="none" spc="0" normalizeH="0" baseline="0" noProof="0" dirty="0">
                <a:ln>
                  <a:noFill/>
                </a:ln>
                <a:solidFill>
                  <a:srgbClr val="000000"/>
                </a:solidFill>
                <a:effectLst/>
                <a:uLnTx/>
                <a:uFillTx/>
                <a:latin typeface="Lucida Sans Unicode"/>
                <a:ea typeface="+mn-ea"/>
                <a:cs typeface="+mn-cs"/>
              </a:rPr>
              <a:t>feet from residential </a:t>
            </a:r>
            <a:r>
              <a:rPr kumimoji="0" lang="en-US" sz="3200" b="0" i="0" u="none" strike="noStrike" kern="1200" cap="none" spc="0" normalizeH="0" baseline="0" noProof="0" dirty="0" smtClean="0">
                <a:ln>
                  <a:noFill/>
                </a:ln>
                <a:solidFill>
                  <a:srgbClr val="000000"/>
                </a:solidFill>
                <a:effectLst/>
                <a:uLnTx/>
                <a:uFillTx/>
                <a:latin typeface="Lucida Sans Unicode"/>
                <a:ea typeface="+mn-ea"/>
                <a:cs typeface="+mn-cs"/>
              </a:rPr>
              <a:t>buildings</a:t>
            </a:r>
          </a:p>
          <a:p>
            <a:pPr marL="342900" marR="0" lvl="0" indent="-342900" algn="l" defTabSz="914400" rtl="0" eaLnBrk="1" fontAlgn="auto" latinLnBrk="0" hangingPunct="1">
              <a:lnSpc>
                <a:spcPct val="100000"/>
              </a:lnSpc>
              <a:spcBef>
                <a:spcPts val="600"/>
              </a:spcBef>
              <a:spcAft>
                <a:spcPts val="0"/>
              </a:spcAft>
              <a:buClr>
                <a:srgbClr val="CEB966"/>
              </a:buClr>
              <a:buSzPct val="105000"/>
              <a:buFont typeface="Wingdings 3" pitchFamily="18" charset="2"/>
              <a:buChar char=""/>
              <a:tabLst/>
              <a:defRPr/>
            </a:pPr>
            <a:endParaRPr kumimoji="0" lang="en-US" sz="3200" b="0" i="0" u="none" strike="noStrike" kern="1200" cap="none" spc="0" normalizeH="0" baseline="0" noProof="0" dirty="0" smtClean="0">
              <a:ln>
                <a:noFill/>
              </a:ln>
              <a:solidFill>
                <a:srgbClr val="000000"/>
              </a:solidFill>
              <a:effectLst/>
              <a:uLnTx/>
              <a:uFillTx/>
              <a:latin typeface="Lucida Sans Unicode"/>
              <a:ea typeface="+mn-ea"/>
              <a:cs typeface="+mn-cs"/>
            </a:endParaRPr>
          </a:p>
          <a:p>
            <a:pPr marL="342900" marR="0" lvl="0" indent="-342900" algn="l" defTabSz="914400" rtl="0" eaLnBrk="1" fontAlgn="auto" latinLnBrk="0" hangingPunct="1">
              <a:lnSpc>
                <a:spcPct val="100000"/>
              </a:lnSpc>
              <a:spcBef>
                <a:spcPts val="600"/>
              </a:spcBef>
              <a:spcAft>
                <a:spcPts val="0"/>
              </a:spcAft>
              <a:buClr>
                <a:srgbClr val="CEB966"/>
              </a:buClr>
              <a:buSzPct val="105000"/>
              <a:buFont typeface="Wingdings 3" pitchFamily="18" charset="2"/>
              <a:buChar char=""/>
              <a:tabLst/>
              <a:defRPr/>
            </a:pPr>
            <a:r>
              <a:rPr kumimoji="0" lang="en-US" sz="3200" b="0" i="0" u="none" strike="noStrike" kern="1200" cap="none" spc="0" normalizeH="0" baseline="0" noProof="0" dirty="0">
                <a:ln>
                  <a:noFill/>
                </a:ln>
                <a:solidFill>
                  <a:srgbClr val="000000"/>
                </a:solidFill>
                <a:effectLst/>
                <a:uLnTx/>
                <a:uFillTx/>
                <a:latin typeface="Lucida Sans Unicode"/>
                <a:ea typeface="+mn-ea"/>
                <a:cs typeface="+mn-cs"/>
              </a:rPr>
              <a:t>Do not place within 300 feet of surface water, drainage inlets or water wells</a:t>
            </a:r>
          </a:p>
          <a:p>
            <a:pPr marL="342900" marR="0" lvl="0" indent="-342900" algn="l" defTabSz="914400" rtl="0" eaLnBrk="1" fontAlgn="auto" latinLnBrk="0" hangingPunct="1">
              <a:lnSpc>
                <a:spcPct val="100000"/>
              </a:lnSpc>
              <a:spcBef>
                <a:spcPts val="600"/>
              </a:spcBef>
              <a:spcAft>
                <a:spcPts val="0"/>
              </a:spcAft>
              <a:buClr>
                <a:srgbClr val="CEB966"/>
              </a:buClr>
              <a:buSzPct val="105000"/>
              <a:buFont typeface="Wingdings 3" pitchFamily="18" charset="2"/>
              <a:buChar char=""/>
              <a:tabLst/>
              <a:defRPr/>
            </a:pPr>
            <a:endParaRPr kumimoji="0" lang="en-US" sz="3200" b="0" i="0" u="none" strike="noStrike" kern="1200" cap="none" spc="0" normalizeH="0" baseline="0" noProof="0" dirty="0" smtClean="0">
              <a:ln>
                <a:noFill/>
              </a:ln>
              <a:solidFill>
                <a:srgbClr val="000000"/>
              </a:solidFill>
              <a:effectLst/>
              <a:uLnTx/>
              <a:uFillTx/>
              <a:latin typeface="Lucida Sans Unicode"/>
              <a:ea typeface="+mn-ea"/>
              <a:cs typeface="+mn-cs"/>
            </a:endParaRPr>
          </a:p>
          <a:p>
            <a:pPr marL="342900" marR="0" lvl="0" indent="-342900" algn="l" defTabSz="914400" rtl="0" eaLnBrk="1" fontAlgn="auto" latinLnBrk="0" hangingPunct="1">
              <a:lnSpc>
                <a:spcPct val="100000"/>
              </a:lnSpc>
              <a:spcBef>
                <a:spcPts val="600"/>
              </a:spcBef>
              <a:spcAft>
                <a:spcPts val="0"/>
              </a:spcAft>
              <a:buClr>
                <a:srgbClr val="CEB966"/>
              </a:buClr>
              <a:buSzPct val="105000"/>
              <a:buFont typeface="Wingdings 3" pitchFamily="18" charset="2"/>
              <a:buChar char=""/>
              <a:tabLst/>
              <a:defRPr/>
            </a:pPr>
            <a:r>
              <a:rPr kumimoji="0" lang="en-US" sz="3200" b="0" i="0" u="none" strike="noStrike" kern="1200" cap="none" spc="0" normalizeH="0" baseline="0" noProof="0" dirty="0" smtClean="0">
                <a:ln>
                  <a:noFill/>
                </a:ln>
                <a:solidFill>
                  <a:srgbClr val="000000"/>
                </a:solidFill>
                <a:effectLst/>
                <a:uLnTx/>
                <a:uFillTx/>
                <a:latin typeface="Lucida Sans Unicode"/>
                <a:ea typeface="+mn-ea"/>
                <a:cs typeface="+mn-cs"/>
              </a:rPr>
              <a:t>Manure </a:t>
            </a:r>
            <a:r>
              <a:rPr kumimoji="0" lang="en-US" sz="3200" b="0" i="0" u="none" strike="noStrike" kern="1200" cap="none" spc="0" normalizeH="0" baseline="0" noProof="0" dirty="0">
                <a:ln>
                  <a:noFill/>
                </a:ln>
                <a:solidFill>
                  <a:srgbClr val="000000"/>
                </a:solidFill>
                <a:effectLst/>
                <a:uLnTx/>
                <a:uFillTx/>
                <a:latin typeface="Lucida Sans Unicode"/>
                <a:ea typeface="+mn-ea"/>
                <a:cs typeface="+mn-cs"/>
              </a:rPr>
              <a:t>cannot be staged on the side of a </a:t>
            </a:r>
            <a:r>
              <a:rPr kumimoji="0" lang="en-US" sz="3200" b="0" i="0" u="none" strike="noStrike" kern="1200" cap="none" spc="0" normalizeH="0" baseline="0" noProof="0" dirty="0" smtClean="0">
                <a:ln>
                  <a:noFill/>
                </a:ln>
                <a:solidFill>
                  <a:srgbClr val="000000"/>
                </a:solidFill>
                <a:effectLst/>
                <a:uLnTx/>
                <a:uFillTx/>
                <a:latin typeface="Lucida Sans Unicode"/>
                <a:ea typeface="+mn-ea"/>
                <a:cs typeface="+mn-cs"/>
              </a:rPr>
              <a:t>hill</a:t>
            </a:r>
            <a:endParaRPr kumimoji="0" lang="en-US" sz="2400" b="0" i="1" u="none" strike="noStrike" kern="1200" cap="none" spc="0" normalizeH="0" baseline="0" noProof="0" dirty="0">
              <a:ln>
                <a:noFill/>
              </a:ln>
              <a:solidFill>
                <a:srgbClr val="000000"/>
              </a:solidFill>
              <a:effectLst/>
              <a:uLnTx/>
              <a:uFillTx/>
              <a:latin typeface="Lucida Sans Unicode"/>
              <a:ea typeface="+mn-ea"/>
              <a:cs typeface="+mn-cs"/>
            </a:endParaRPr>
          </a:p>
          <a:p>
            <a:pPr marL="342900" marR="0" lvl="0" indent="-342900" algn="l" defTabSz="914400" rtl="0" eaLnBrk="1" fontAlgn="auto" latinLnBrk="0" hangingPunct="1">
              <a:lnSpc>
                <a:spcPct val="100000"/>
              </a:lnSpc>
              <a:spcBef>
                <a:spcPts val="0"/>
              </a:spcBef>
              <a:spcAft>
                <a:spcPts val="0"/>
              </a:spcAft>
              <a:buClr>
                <a:srgbClr val="CEB966"/>
              </a:buClr>
              <a:buSzPct val="105000"/>
              <a:buFont typeface="Wingdings 3" pitchFamily="18" charset="2"/>
              <a:buChar char=""/>
              <a:tabLst/>
              <a:defRPr/>
            </a:pPr>
            <a:endParaRPr kumimoji="0" lang="en-US" sz="2400" b="0" i="0" u="none" strike="noStrike" kern="1200" cap="none" spc="0" normalizeH="0" baseline="0" noProof="0" dirty="0">
              <a:ln>
                <a:noFill/>
              </a:ln>
              <a:solidFill>
                <a:srgbClr val="000000"/>
              </a:solidFill>
              <a:effectLst/>
              <a:uLnTx/>
              <a:uFillTx/>
              <a:latin typeface="Lucida Sans Unicode"/>
              <a:ea typeface="+mn-ea"/>
              <a:cs typeface="+mn-cs"/>
            </a:endParaRPr>
          </a:p>
        </p:txBody>
      </p:sp>
    </p:spTree>
    <p:extLst>
      <p:ext uri="{BB962C8B-B14F-4D97-AF65-F5344CB8AC3E}">
        <p14:creationId xmlns:p14="http://schemas.microsoft.com/office/powerpoint/2010/main" val="345760725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835" y="436521"/>
            <a:ext cx="7870825" cy="532453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
                <a:srgbClr val="CEB966"/>
              </a:buClr>
              <a:buSzPct val="105000"/>
              <a:buFontTx/>
              <a:buNone/>
              <a:tabLst/>
              <a:defRPr/>
            </a:pPr>
            <a:r>
              <a:rPr kumimoji="0" lang="en-US" sz="3200" b="1" i="0" u="none" strike="noStrike" kern="1200" cap="small" spc="0" normalizeH="0" baseline="0" noProof="0" dirty="0">
                <a:ln w="10541" cmpd="sng">
                  <a:solidFill>
                    <a:srgbClr val="000000"/>
                  </a:solidFill>
                  <a:prstDash val="solid"/>
                </a:ln>
                <a:gradFill>
                  <a:gsLst>
                    <a:gs pos="0">
                      <a:srgbClr val="CEB966">
                        <a:tint val="40000"/>
                        <a:satMod val="250000"/>
                      </a:srgbClr>
                    </a:gs>
                    <a:gs pos="9000">
                      <a:srgbClr val="CEB966">
                        <a:tint val="52000"/>
                        <a:satMod val="300000"/>
                      </a:srgbClr>
                    </a:gs>
                    <a:gs pos="50000">
                      <a:srgbClr val="CEB966">
                        <a:shade val="20000"/>
                        <a:satMod val="300000"/>
                      </a:srgbClr>
                    </a:gs>
                    <a:gs pos="79000">
                      <a:srgbClr val="CEB966">
                        <a:tint val="52000"/>
                        <a:satMod val="300000"/>
                      </a:srgbClr>
                    </a:gs>
                    <a:gs pos="100000">
                      <a:srgbClr val="CEB966">
                        <a:tint val="40000"/>
                        <a:satMod val="250000"/>
                      </a:srgbClr>
                    </a:gs>
                  </a:gsLst>
                  <a:lin ang="5400000"/>
                </a:gradFill>
                <a:effectLst/>
                <a:uLnTx/>
                <a:uFillTx/>
                <a:latin typeface="Lucida Sans Unicode"/>
                <a:ea typeface="+mn-ea"/>
                <a:cs typeface="+mn-cs"/>
              </a:rPr>
              <a:t>Manure</a:t>
            </a:r>
            <a:r>
              <a:rPr kumimoji="0" lang="en-US" sz="2800" b="1" i="0" u="none" strike="noStrike" kern="1200" cap="none" spc="0" normalizeH="0" baseline="0" noProof="0" dirty="0">
                <a:ln>
                  <a:noFill/>
                </a:ln>
                <a:solidFill>
                  <a:srgbClr val="000000"/>
                </a:solidFill>
                <a:effectLst/>
                <a:uLnTx/>
                <a:uFillTx/>
                <a:latin typeface="Lucida Sans Unicode"/>
                <a:ea typeface="+mn-ea"/>
                <a:cs typeface="+mn-cs"/>
              </a:rPr>
              <a:t> </a:t>
            </a:r>
            <a:r>
              <a:rPr kumimoji="0" lang="en-US" sz="2400" b="0" i="0" u="none" strike="noStrike" kern="1200" cap="none" spc="0" normalizeH="0" baseline="0" noProof="0" dirty="0" smtClean="0">
                <a:ln>
                  <a:noFill/>
                </a:ln>
                <a:solidFill>
                  <a:srgbClr val="000000"/>
                </a:solidFill>
                <a:effectLst/>
                <a:uLnTx/>
                <a:uFillTx/>
                <a:latin typeface="Lucida Sans Unicode"/>
                <a:ea typeface="+mn-ea"/>
                <a:cs typeface="+mn-cs"/>
              </a:rPr>
              <a:t>(Organic</a:t>
            </a:r>
            <a:r>
              <a:rPr kumimoji="0" lang="en-US" sz="2400" b="0" i="0" u="none" strike="noStrike" kern="1200" cap="none" spc="0" normalizeH="0" baseline="0" noProof="0" dirty="0">
                <a:ln>
                  <a:noFill/>
                </a:ln>
                <a:solidFill>
                  <a:srgbClr val="000000"/>
                </a:solidFill>
                <a:effectLst/>
                <a:uLnTx/>
                <a:uFillTx/>
                <a:latin typeface="Lucida Sans Unicode"/>
                <a:ea typeface="+mn-ea"/>
                <a:cs typeface="+mn-cs"/>
              </a:rPr>
              <a:t>)</a:t>
            </a:r>
            <a:r>
              <a:rPr kumimoji="0" lang="en-US" sz="2800" b="0" i="0" u="none" strike="noStrike" kern="1200" cap="none" spc="0" normalizeH="0" baseline="0" noProof="0" dirty="0">
                <a:ln>
                  <a:noFill/>
                </a:ln>
                <a:solidFill>
                  <a:srgbClr val="000000"/>
                </a:solidFill>
                <a:effectLst/>
                <a:uLnTx/>
                <a:uFillTx/>
                <a:latin typeface="Lucida Sans Unicode"/>
                <a:ea typeface="+mn-ea"/>
                <a:cs typeface="+mn-cs"/>
              </a:rPr>
              <a:t> </a:t>
            </a:r>
            <a:r>
              <a:rPr kumimoji="0" lang="en-US" sz="2800" b="1" i="0" u="none" strike="noStrike" kern="1200" cap="none" spc="0" normalizeH="0" baseline="0" noProof="0" dirty="0" smtClean="0">
                <a:ln>
                  <a:noFill/>
                </a:ln>
                <a:solidFill>
                  <a:srgbClr val="000000"/>
                </a:solidFill>
                <a:effectLst/>
                <a:uLnTx/>
                <a:uFillTx/>
                <a:latin typeface="Lucida Sans Unicode"/>
                <a:ea typeface="+mn-ea"/>
                <a:cs typeface="+mn-cs"/>
              </a:rPr>
              <a:t>Staging Restrictions</a:t>
            </a:r>
          </a:p>
          <a:p>
            <a:pPr marL="0" marR="0" lvl="0" indent="0" algn="l" defTabSz="914400" rtl="0" eaLnBrk="1" fontAlgn="auto" latinLnBrk="0" hangingPunct="1">
              <a:lnSpc>
                <a:spcPct val="100000"/>
              </a:lnSpc>
              <a:spcBef>
                <a:spcPts val="0"/>
              </a:spcBef>
              <a:spcAft>
                <a:spcPts val="0"/>
              </a:spcAft>
              <a:buClr>
                <a:srgbClr val="CEB966"/>
              </a:buClr>
              <a:buSzPct val="105000"/>
              <a:buFontTx/>
              <a:buNone/>
              <a:tabLst/>
              <a:defRPr/>
            </a:pPr>
            <a:endParaRPr kumimoji="0" lang="en-US" sz="2800" b="0" i="0" u="none" strike="noStrike" kern="1200" cap="none" spc="0" normalizeH="0" baseline="0" noProof="0" dirty="0">
              <a:ln>
                <a:noFill/>
              </a:ln>
              <a:solidFill>
                <a:srgbClr val="000000"/>
              </a:solidFill>
              <a:effectLst/>
              <a:uLnTx/>
              <a:uFillTx/>
              <a:latin typeface="Lucida Sans Unicode"/>
              <a:ea typeface="+mn-ea"/>
              <a:cs typeface="+mn-cs"/>
            </a:endParaRPr>
          </a:p>
          <a:p>
            <a:pPr marL="342900" marR="0" lvl="0" indent="-342900" algn="l" defTabSz="914400" rtl="0" eaLnBrk="1" fontAlgn="auto" latinLnBrk="0" hangingPunct="1">
              <a:lnSpc>
                <a:spcPct val="100000"/>
              </a:lnSpc>
              <a:spcBef>
                <a:spcPts val="0"/>
              </a:spcBef>
              <a:spcAft>
                <a:spcPts val="0"/>
              </a:spcAft>
              <a:buClr>
                <a:srgbClr val="CEB966"/>
              </a:buClr>
              <a:buSzPct val="105000"/>
              <a:buFont typeface="Wingdings 3" pitchFamily="18" charset="2"/>
              <a:buChar char=""/>
              <a:tabLst/>
              <a:defRPr/>
            </a:pPr>
            <a:endParaRPr kumimoji="0" lang="en-US" sz="2800" b="0" i="0" u="none" strike="noStrike" kern="1200" cap="none" spc="0" normalizeH="0" baseline="0" noProof="0" dirty="0" smtClean="0">
              <a:ln>
                <a:noFill/>
              </a:ln>
              <a:solidFill>
                <a:srgbClr val="000000"/>
              </a:solidFill>
              <a:effectLst/>
              <a:uLnTx/>
              <a:uFillTx/>
              <a:latin typeface="Lucida Sans Unicode"/>
              <a:ea typeface="+mn-ea"/>
              <a:cs typeface="+mn-cs"/>
            </a:endParaRPr>
          </a:p>
          <a:p>
            <a:pPr marL="342900" marR="0" lvl="0" indent="-342900" algn="l" defTabSz="914400" rtl="0" eaLnBrk="1" fontAlgn="auto" latinLnBrk="0" hangingPunct="1">
              <a:lnSpc>
                <a:spcPct val="100000"/>
              </a:lnSpc>
              <a:spcBef>
                <a:spcPts val="0"/>
              </a:spcBef>
              <a:spcAft>
                <a:spcPts val="0"/>
              </a:spcAft>
              <a:buClr>
                <a:srgbClr val="CEB966"/>
              </a:buClr>
              <a:buSzPct val="105000"/>
              <a:buFont typeface="Wingdings 3" pitchFamily="18" charset="2"/>
              <a:buChar char=""/>
              <a:tabLst/>
              <a:defRPr/>
            </a:pPr>
            <a:r>
              <a:rPr kumimoji="0" lang="en-US" sz="2800" b="0" i="0" u="none" strike="noStrike" kern="1200" cap="none" spc="0" normalizeH="0" baseline="0" noProof="0" dirty="0" smtClean="0">
                <a:ln>
                  <a:noFill/>
                </a:ln>
                <a:solidFill>
                  <a:srgbClr val="000000"/>
                </a:solidFill>
                <a:effectLst/>
                <a:uLnTx/>
                <a:uFillTx/>
                <a:latin typeface="Lucida Sans Unicode"/>
                <a:ea typeface="+mn-ea"/>
                <a:cs typeface="+mn-cs"/>
              </a:rPr>
              <a:t>Cannot </a:t>
            </a:r>
            <a:r>
              <a:rPr kumimoji="0" lang="en-US" sz="2800" b="0" i="0" u="none" strike="noStrike" kern="1200" cap="none" spc="0" normalizeH="0" baseline="0" noProof="0" dirty="0">
                <a:ln>
                  <a:noFill/>
                </a:ln>
                <a:solidFill>
                  <a:srgbClr val="000000"/>
                </a:solidFill>
                <a:effectLst/>
                <a:uLnTx/>
                <a:uFillTx/>
                <a:latin typeface="Lucida Sans Unicode"/>
                <a:ea typeface="+mn-ea"/>
                <a:cs typeface="+mn-cs"/>
              </a:rPr>
              <a:t>place in standing water, a waterway or floodway</a:t>
            </a:r>
          </a:p>
          <a:p>
            <a:pPr marL="342900" marR="0" lvl="0" indent="-342900" algn="l" defTabSz="914400" rtl="0" eaLnBrk="1" fontAlgn="auto" latinLnBrk="0" hangingPunct="1">
              <a:lnSpc>
                <a:spcPct val="100000"/>
              </a:lnSpc>
              <a:spcBef>
                <a:spcPts val="0"/>
              </a:spcBef>
              <a:spcAft>
                <a:spcPts val="0"/>
              </a:spcAft>
              <a:buClr>
                <a:srgbClr val="CEB966"/>
              </a:buClr>
              <a:buSzPct val="105000"/>
              <a:buFont typeface="Wingdings 3" pitchFamily="18" charset="2"/>
              <a:buChar char=""/>
              <a:tabLst/>
              <a:defRPr/>
            </a:pPr>
            <a:endParaRPr kumimoji="0" lang="en-US" sz="2800" b="0" i="0" u="none" strike="noStrike" kern="1200" cap="none" spc="0" normalizeH="0" baseline="0" noProof="0" dirty="0">
              <a:ln>
                <a:noFill/>
              </a:ln>
              <a:solidFill>
                <a:srgbClr val="000000"/>
              </a:solidFill>
              <a:effectLst/>
              <a:uLnTx/>
              <a:uFillTx/>
              <a:latin typeface="Lucida Sans Unicode"/>
              <a:ea typeface="+mn-ea"/>
              <a:cs typeface="+mn-cs"/>
            </a:endParaRPr>
          </a:p>
          <a:p>
            <a:pPr marL="342900" marR="0" lvl="0" indent="-342900" algn="l" defTabSz="914400" rtl="0" eaLnBrk="1" fontAlgn="auto" latinLnBrk="0" hangingPunct="1">
              <a:lnSpc>
                <a:spcPct val="100000"/>
              </a:lnSpc>
              <a:spcBef>
                <a:spcPts val="0"/>
              </a:spcBef>
              <a:spcAft>
                <a:spcPts val="0"/>
              </a:spcAft>
              <a:buClr>
                <a:srgbClr val="CEB966"/>
              </a:buClr>
              <a:buSzPct val="105000"/>
              <a:buFont typeface="Wingdings 3" pitchFamily="18" charset="2"/>
              <a:buChar char=""/>
              <a:tabLst/>
              <a:defRPr/>
            </a:pPr>
            <a:r>
              <a:rPr kumimoji="0" lang="en-US" sz="2800" b="0" i="0" u="none" strike="noStrike" kern="1200" cap="none" spc="0" normalizeH="0" baseline="0" noProof="0" dirty="0">
                <a:ln>
                  <a:noFill/>
                </a:ln>
                <a:solidFill>
                  <a:srgbClr val="000000"/>
                </a:solidFill>
                <a:effectLst/>
                <a:uLnTx/>
                <a:uFillTx/>
                <a:latin typeface="Lucida Sans Unicode"/>
                <a:ea typeface="+mn-ea"/>
                <a:cs typeface="+mn-cs"/>
              </a:rPr>
              <a:t>After 72 hours, the pile needs to be covered or </a:t>
            </a:r>
            <a:r>
              <a:rPr kumimoji="0" lang="en-US" sz="2800" b="0" i="0" u="none" strike="noStrike" kern="1200" cap="none" spc="0" normalizeH="0" baseline="0" noProof="0" dirty="0" smtClean="0">
                <a:ln>
                  <a:noFill/>
                </a:ln>
                <a:solidFill>
                  <a:srgbClr val="000000"/>
                </a:solidFill>
                <a:effectLst/>
                <a:uLnTx/>
                <a:uFillTx/>
                <a:latin typeface="Lucida Sans Unicode"/>
                <a:ea typeface="+mn-ea"/>
                <a:cs typeface="+mn-cs"/>
              </a:rPr>
              <a:t>bermed</a:t>
            </a:r>
          </a:p>
          <a:p>
            <a:pPr marL="342900" marR="0" lvl="0" indent="-342900" algn="l" defTabSz="914400" rtl="0" eaLnBrk="1" fontAlgn="auto" latinLnBrk="0" hangingPunct="1">
              <a:lnSpc>
                <a:spcPct val="100000"/>
              </a:lnSpc>
              <a:spcBef>
                <a:spcPts val="0"/>
              </a:spcBef>
              <a:spcAft>
                <a:spcPts val="0"/>
              </a:spcAft>
              <a:buClr>
                <a:srgbClr val="CEB966"/>
              </a:buClr>
              <a:buSzPct val="105000"/>
              <a:buFont typeface="Wingdings 3" pitchFamily="18" charset="2"/>
              <a:buChar char=""/>
              <a:tabLst/>
              <a:defRPr/>
            </a:pPr>
            <a:endParaRPr kumimoji="0" lang="en-US" sz="2800" b="0" i="0" u="none" strike="noStrike" kern="1200" cap="none" spc="0" normalizeH="0" baseline="0" noProof="0" dirty="0">
              <a:ln>
                <a:noFill/>
              </a:ln>
              <a:solidFill>
                <a:srgbClr val="000000"/>
              </a:solidFill>
              <a:effectLst/>
              <a:uLnTx/>
              <a:uFillTx/>
              <a:latin typeface="Lucida Sans Unicode"/>
              <a:ea typeface="+mn-ea"/>
              <a:cs typeface="+mn-cs"/>
            </a:endParaRPr>
          </a:p>
          <a:p>
            <a:pPr marL="342900" marR="0" lvl="0" indent="-342900" algn="l" defTabSz="914400" rtl="0" eaLnBrk="1" fontAlgn="auto" latinLnBrk="0" hangingPunct="1">
              <a:lnSpc>
                <a:spcPct val="100000"/>
              </a:lnSpc>
              <a:spcBef>
                <a:spcPts val="0"/>
              </a:spcBef>
              <a:spcAft>
                <a:spcPts val="0"/>
              </a:spcAft>
              <a:buClr>
                <a:srgbClr val="CEB966"/>
              </a:buClr>
              <a:buSzPct val="105000"/>
              <a:buFont typeface="Wingdings 3" pitchFamily="18" charset="2"/>
              <a:buChar char=""/>
              <a:tabLst/>
              <a:defRPr/>
            </a:pPr>
            <a:r>
              <a:rPr kumimoji="0" lang="en-US" sz="2800" b="0" i="0" u="none" strike="noStrike" kern="1200" cap="none" spc="0" normalizeH="0" baseline="0" noProof="0" dirty="0">
                <a:ln>
                  <a:noFill/>
                </a:ln>
                <a:solidFill>
                  <a:srgbClr val="000000"/>
                </a:solidFill>
                <a:effectLst/>
                <a:uLnTx/>
                <a:uFillTx/>
                <a:latin typeface="Lucida Sans Unicode"/>
                <a:ea typeface="+mn-ea"/>
                <a:cs typeface="+mn-cs"/>
              </a:rPr>
              <a:t>Applied within 90 days</a:t>
            </a:r>
          </a:p>
          <a:p>
            <a:pPr marL="342900" marR="0" lvl="0" indent="-342900" algn="l" defTabSz="914400" rtl="0" eaLnBrk="1" fontAlgn="auto" latinLnBrk="0" hangingPunct="1">
              <a:lnSpc>
                <a:spcPct val="100000"/>
              </a:lnSpc>
              <a:spcBef>
                <a:spcPts val="0"/>
              </a:spcBef>
              <a:spcAft>
                <a:spcPts val="0"/>
              </a:spcAft>
              <a:buClr>
                <a:srgbClr val="CEB966"/>
              </a:buClr>
              <a:buSzPct val="105000"/>
              <a:buFont typeface="Wingdings 3" pitchFamily="18" charset="2"/>
              <a:buChar char=""/>
              <a:tabLst/>
              <a:defRPr/>
            </a:pPr>
            <a:endParaRPr kumimoji="0" lang="en-US" sz="2800" b="0" i="0" u="none" strike="noStrike" kern="1200" cap="none" spc="0" normalizeH="0" baseline="0" noProof="0" dirty="0">
              <a:ln>
                <a:noFill/>
              </a:ln>
              <a:solidFill>
                <a:srgbClr val="000000"/>
              </a:solidFill>
              <a:effectLst/>
              <a:uLnTx/>
              <a:uFillTx/>
              <a:latin typeface="Lucida Sans Unicode"/>
              <a:ea typeface="+mn-ea"/>
              <a:cs typeface="+mn-cs"/>
            </a:endParaRPr>
          </a:p>
          <a:p>
            <a:pPr marL="342900" marR="0" lvl="0" indent="-342900" algn="l" defTabSz="914400" rtl="0" eaLnBrk="1" fontAlgn="auto" latinLnBrk="0" hangingPunct="1">
              <a:lnSpc>
                <a:spcPct val="100000"/>
              </a:lnSpc>
              <a:spcBef>
                <a:spcPts val="0"/>
              </a:spcBef>
              <a:spcAft>
                <a:spcPts val="0"/>
              </a:spcAft>
              <a:buClr>
                <a:srgbClr val="CEB966"/>
              </a:buClr>
              <a:buSzPct val="105000"/>
              <a:buFont typeface="Wingdings 3" pitchFamily="18" charset="2"/>
              <a:buChar char=""/>
              <a:tabLst/>
              <a:defRPr/>
            </a:pPr>
            <a:endParaRPr kumimoji="0" lang="en-US" sz="2800" b="0" i="0" u="none" strike="noStrike" kern="1200" cap="none" spc="0" normalizeH="0" baseline="0" noProof="0" dirty="0">
              <a:ln>
                <a:noFill/>
              </a:ln>
              <a:solidFill>
                <a:srgbClr val="000000"/>
              </a:solidFill>
              <a:effectLst/>
              <a:uLnTx/>
              <a:uFillTx/>
              <a:latin typeface="Lucida Sans Unicode"/>
              <a:ea typeface="+mn-ea"/>
              <a:cs typeface="+mn-cs"/>
            </a:endParaRPr>
          </a:p>
        </p:txBody>
      </p:sp>
    </p:spTree>
    <p:extLst>
      <p:ext uri="{BB962C8B-B14F-4D97-AF65-F5344CB8AC3E}">
        <p14:creationId xmlns:p14="http://schemas.microsoft.com/office/powerpoint/2010/main" val="3893035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100" y="436275"/>
            <a:ext cx="8420100" cy="6124754"/>
          </a:xfrm>
          <a:prstGeom prst="rect">
            <a:avLst/>
          </a:prstGeom>
          <a:noFill/>
        </p:spPr>
        <p:txBody>
          <a:bodyPr>
            <a:spAutoFit/>
          </a:bodyPr>
          <a:lstStyle/>
          <a:p>
            <a:pPr defTabSz="457200">
              <a:defRPr/>
            </a:pPr>
            <a:r>
              <a:rPr lang="en-US" sz="3200" b="1" cap="small" dirty="0">
                <a:ln w="10541" cmpd="sng">
                  <a:solidFill>
                    <a:srgbClr val="000000"/>
                  </a:solidFill>
                  <a:prstDash val="solid"/>
                </a:ln>
                <a:gradFill>
                  <a:gsLst>
                    <a:gs pos="0">
                      <a:srgbClr val="CEB966">
                        <a:tint val="40000"/>
                        <a:satMod val="250000"/>
                      </a:srgbClr>
                    </a:gs>
                    <a:gs pos="9000">
                      <a:srgbClr val="CEB966">
                        <a:tint val="52000"/>
                        <a:satMod val="300000"/>
                      </a:srgbClr>
                    </a:gs>
                    <a:gs pos="50000">
                      <a:srgbClr val="CEB966">
                        <a:shade val="20000"/>
                        <a:satMod val="300000"/>
                      </a:srgbClr>
                    </a:gs>
                    <a:gs pos="79000">
                      <a:srgbClr val="CEB966">
                        <a:tint val="52000"/>
                        <a:satMod val="300000"/>
                      </a:srgbClr>
                    </a:gs>
                    <a:gs pos="100000">
                      <a:srgbClr val="CEB966">
                        <a:tint val="40000"/>
                        <a:satMod val="250000"/>
                      </a:srgbClr>
                    </a:gs>
                  </a:gsLst>
                  <a:lin ang="5400000"/>
                </a:gradFill>
                <a:cs typeface="Arial" charset="0"/>
              </a:rPr>
              <a:t>Fertilizer Material</a:t>
            </a:r>
            <a:r>
              <a:rPr lang="en-US" sz="3200" b="1" dirty="0" smtClean="0">
                <a:solidFill>
                  <a:srgbClr val="000000"/>
                </a:solidFill>
                <a:cs typeface="Arial" charset="0"/>
              </a:rPr>
              <a:t> Application </a:t>
            </a:r>
            <a:r>
              <a:rPr lang="en-US" sz="3200" b="1" dirty="0">
                <a:solidFill>
                  <a:srgbClr val="000000"/>
                </a:solidFill>
                <a:cs typeface="Arial" charset="0"/>
              </a:rPr>
              <a:t>Restrictions</a:t>
            </a:r>
          </a:p>
          <a:p>
            <a:pPr defTabSz="457200">
              <a:defRPr/>
            </a:pPr>
            <a:endParaRPr lang="en-US" sz="2400" b="1" dirty="0">
              <a:solidFill>
                <a:srgbClr val="000000"/>
              </a:solidFill>
              <a:cs typeface="Arial" charset="0"/>
            </a:endParaRPr>
          </a:p>
          <a:p>
            <a:pPr marL="342900" indent="-342900" defTabSz="457200">
              <a:buClr>
                <a:srgbClr val="CEB966"/>
              </a:buClr>
              <a:buSzPct val="105000"/>
              <a:buFont typeface="Wingdings 3" pitchFamily="18" charset="2"/>
              <a:buChar char=""/>
              <a:defRPr/>
            </a:pPr>
            <a:r>
              <a:rPr lang="en-US" sz="2800" dirty="0">
                <a:solidFill>
                  <a:srgbClr val="000000"/>
                </a:solidFill>
                <a:cs typeface="Arial" charset="0"/>
              </a:rPr>
              <a:t>Cannot be applied directly to water</a:t>
            </a:r>
          </a:p>
          <a:p>
            <a:pPr marL="342900" indent="-342900" defTabSz="457200">
              <a:lnSpc>
                <a:spcPct val="150000"/>
              </a:lnSpc>
              <a:buClr>
                <a:srgbClr val="CEB966"/>
              </a:buClr>
              <a:buSzPct val="105000"/>
              <a:buFont typeface="Wingdings 3" pitchFamily="18" charset="2"/>
              <a:buChar char=""/>
              <a:defRPr/>
            </a:pPr>
            <a:r>
              <a:rPr lang="en-US" sz="2800" dirty="0">
                <a:solidFill>
                  <a:srgbClr val="000000"/>
                </a:solidFill>
                <a:cs typeface="Arial" charset="0"/>
              </a:rPr>
              <a:t>Cannot be applied from a public road</a:t>
            </a:r>
          </a:p>
          <a:p>
            <a:pPr marL="342900" indent="-342900" defTabSz="457200">
              <a:lnSpc>
                <a:spcPct val="150000"/>
              </a:lnSpc>
              <a:buClr>
                <a:srgbClr val="CEB966"/>
              </a:buClr>
              <a:buSzPct val="105000"/>
              <a:buFont typeface="Wingdings 3" pitchFamily="18" charset="2"/>
              <a:buChar char=""/>
              <a:defRPr/>
            </a:pPr>
            <a:r>
              <a:rPr lang="en-US" sz="2800" dirty="0">
                <a:solidFill>
                  <a:srgbClr val="000000"/>
                </a:solidFill>
                <a:cs typeface="Arial" charset="0"/>
              </a:rPr>
              <a:t>Cannot be applied to saturated ground</a:t>
            </a:r>
          </a:p>
          <a:p>
            <a:pPr defTabSz="457200">
              <a:buClr>
                <a:srgbClr val="CEB966"/>
              </a:buClr>
              <a:buSzPct val="105000"/>
              <a:defRPr/>
            </a:pPr>
            <a:endParaRPr lang="en-US" sz="2800" dirty="0">
              <a:solidFill>
                <a:srgbClr val="000000"/>
              </a:solidFill>
              <a:cs typeface="Arial" charset="0"/>
            </a:endParaRPr>
          </a:p>
          <a:p>
            <a:pPr defTabSz="457200">
              <a:buClr>
                <a:srgbClr val="CEB966"/>
              </a:buClr>
              <a:buSzPct val="105000"/>
              <a:defRPr/>
            </a:pPr>
            <a:r>
              <a:rPr lang="en-US" sz="2800" dirty="0">
                <a:solidFill>
                  <a:srgbClr val="000000"/>
                </a:solidFill>
                <a:cs typeface="Arial" charset="0"/>
              </a:rPr>
              <a:t>If you can get in the field, then it’s not </a:t>
            </a:r>
            <a:r>
              <a:rPr lang="en-US" sz="2800" dirty="0" smtClean="0">
                <a:solidFill>
                  <a:srgbClr val="000000"/>
                </a:solidFill>
                <a:cs typeface="Arial" charset="0"/>
              </a:rPr>
              <a:t>saturated</a:t>
            </a:r>
            <a:endParaRPr lang="en-US" sz="2400" dirty="0">
              <a:solidFill>
                <a:srgbClr val="000000"/>
              </a:solidFill>
              <a:cs typeface="Arial" charset="0"/>
            </a:endParaRPr>
          </a:p>
          <a:p>
            <a:pPr defTabSz="457200">
              <a:defRPr/>
            </a:pPr>
            <a:endParaRPr lang="en-US" sz="2400" dirty="0">
              <a:solidFill>
                <a:srgbClr val="000000"/>
              </a:solidFill>
              <a:cs typeface="Arial" charset="0"/>
            </a:endParaRPr>
          </a:p>
          <a:p>
            <a:pPr defTabSz="457200">
              <a:defRPr/>
            </a:pPr>
            <a:endParaRPr lang="en-US" sz="2800" dirty="0">
              <a:solidFill>
                <a:srgbClr val="000000"/>
              </a:solidFill>
              <a:cs typeface="Arial" charset="0"/>
            </a:endParaRPr>
          </a:p>
          <a:p>
            <a:pPr defTabSz="457200">
              <a:defRPr/>
            </a:pPr>
            <a:r>
              <a:rPr lang="en-US" sz="2800" dirty="0">
                <a:solidFill>
                  <a:srgbClr val="000000"/>
                </a:solidFill>
                <a:cs typeface="Arial" charset="0"/>
              </a:rPr>
              <a:t> 				No other application restrictions for </a:t>
            </a:r>
            <a:r>
              <a:rPr lang="en-US" sz="2800" dirty="0" smtClean="0">
                <a:solidFill>
                  <a:srgbClr val="000000"/>
                </a:solidFill>
                <a:cs typeface="Arial" charset="0"/>
              </a:rPr>
              <a:t>					Inorganic.</a:t>
            </a:r>
            <a:endParaRPr lang="en-US" sz="2800" dirty="0">
              <a:solidFill>
                <a:srgbClr val="000000"/>
              </a:solidFill>
              <a:cs typeface="Arial" charset="0"/>
            </a:endParaRPr>
          </a:p>
        </p:txBody>
      </p:sp>
    </p:spTree>
    <p:extLst>
      <p:ext uri="{BB962C8B-B14F-4D97-AF65-F5344CB8AC3E}">
        <p14:creationId xmlns:p14="http://schemas.microsoft.com/office/powerpoint/2010/main" val="25635509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52401" y="381001"/>
            <a:ext cx="76200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defTabSz="4572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defTabSz="4572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defTabSz="4572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defTabSz="4572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buClr>
                <a:schemeClr val="accent1"/>
              </a:buClr>
              <a:buSzPct val="105000"/>
            </a:pPr>
            <a:r>
              <a:rPr lang="en-US" sz="3200" b="1" cap="small"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Manure </a:t>
            </a:r>
            <a:r>
              <a:rPr lang="en-US" sz="2400" dirty="0"/>
              <a:t>(</a:t>
            </a:r>
            <a:r>
              <a:rPr lang="en-US" sz="2400" dirty="0" smtClean="0"/>
              <a:t>Organic)</a:t>
            </a:r>
            <a:r>
              <a:rPr lang="en-US" sz="2800" dirty="0" smtClean="0"/>
              <a:t> </a:t>
            </a:r>
            <a:r>
              <a:rPr lang="en-US" sz="2800" b="1" dirty="0" smtClean="0"/>
              <a:t>Application </a:t>
            </a:r>
            <a:r>
              <a:rPr lang="en-US" sz="2800" b="1" dirty="0"/>
              <a:t>Restrictions</a:t>
            </a:r>
          </a:p>
          <a:p>
            <a:pPr eaLnBrk="1" hangingPunct="1"/>
            <a:r>
              <a:rPr lang="en-US" sz="2400" dirty="0" smtClean="0"/>
              <a:t> </a:t>
            </a:r>
            <a:endParaRPr lang="en-US" sz="2400" dirty="0"/>
          </a:p>
          <a:p>
            <a:pPr eaLnBrk="1" hangingPunct="1"/>
            <a:r>
              <a:rPr lang="en-US" sz="2400" dirty="0"/>
              <a:t>Affects </a:t>
            </a:r>
            <a:r>
              <a:rPr lang="en-US" sz="2400" b="1" i="1" dirty="0" smtClean="0"/>
              <a:t>ANYONE  </a:t>
            </a:r>
            <a:r>
              <a:rPr lang="en-US" sz="2400" dirty="0" smtClean="0"/>
              <a:t>applying </a:t>
            </a:r>
            <a:r>
              <a:rPr lang="en-US" sz="2400" dirty="0"/>
              <a:t>manure. </a:t>
            </a:r>
          </a:p>
          <a:p>
            <a:pPr eaLnBrk="1" hangingPunct="1"/>
            <a:endParaRPr lang="en-US" sz="2400" dirty="0"/>
          </a:p>
          <a:p>
            <a:pPr eaLnBrk="1" hangingPunct="1"/>
            <a:endParaRPr lang="en-US" sz="2400" dirty="0"/>
          </a:p>
          <a:p>
            <a:pPr eaLnBrk="1" hangingPunct="1"/>
            <a:r>
              <a:rPr lang="en-US" sz="2400" dirty="0"/>
              <a:t> </a:t>
            </a:r>
          </a:p>
        </p:txBody>
      </p:sp>
      <p:graphicFrame>
        <p:nvGraphicFramePr>
          <p:cNvPr id="6" name="Table 5"/>
          <p:cNvGraphicFramePr>
            <a:graphicFrameLocks noGrp="1"/>
          </p:cNvGraphicFramePr>
          <p:nvPr>
            <p:extLst/>
          </p:nvPr>
        </p:nvGraphicFramePr>
        <p:xfrm>
          <a:off x="451263" y="1746250"/>
          <a:ext cx="8443355" cy="4870434"/>
        </p:xfrm>
        <a:graphic>
          <a:graphicData uri="http://schemas.openxmlformats.org/drawingml/2006/table">
            <a:tbl>
              <a:tblPr firstRow="1" bandRow="1">
                <a:tableStyleId>{5C22544A-7EE6-4342-B048-85BDC9FD1C3A}</a:tableStyleId>
              </a:tblPr>
              <a:tblGrid>
                <a:gridCol w="2648197">
                  <a:extLst>
                    <a:ext uri="{9D8B030D-6E8A-4147-A177-3AD203B41FA5}">
                      <a16:colId xmlns:a16="http://schemas.microsoft.com/office/drawing/2014/main" val="20000"/>
                    </a:ext>
                  </a:extLst>
                </a:gridCol>
                <a:gridCol w="2945080">
                  <a:extLst>
                    <a:ext uri="{9D8B030D-6E8A-4147-A177-3AD203B41FA5}">
                      <a16:colId xmlns:a16="http://schemas.microsoft.com/office/drawing/2014/main" val="20001"/>
                    </a:ext>
                  </a:extLst>
                </a:gridCol>
                <a:gridCol w="2850078">
                  <a:extLst>
                    <a:ext uri="{9D8B030D-6E8A-4147-A177-3AD203B41FA5}">
                      <a16:colId xmlns:a16="http://schemas.microsoft.com/office/drawing/2014/main" val="20002"/>
                    </a:ext>
                  </a:extLst>
                </a:gridCol>
              </a:tblGrid>
              <a:tr h="1920059">
                <a:tc>
                  <a:txBody>
                    <a:bodyPr/>
                    <a:lstStyle/>
                    <a:p>
                      <a:endParaRPr lang="en-US" sz="1800" dirty="0"/>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2800" cap="small" baseline="0" dirty="0" smtClean="0">
                          <a:solidFill>
                            <a:schemeClr val="tx1"/>
                          </a:solidFill>
                        </a:rPr>
                        <a:t>Liquid</a:t>
                      </a:r>
                      <a:r>
                        <a:rPr lang="en-US" sz="2400" baseline="0" dirty="0" smtClean="0">
                          <a:solidFill>
                            <a:schemeClr val="tx1"/>
                          </a:solidFill>
                        </a:rPr>
                        <a:t> Injection or Single-pass </a:t>
                      </a:r>
                    </a:p>
                    <a:p>
                      <a:r>
                        <a:rPr lang="en-US" sz="2400" baseline="0" dirty="0" smtClean="0">
                          <a:solidFill>
                            <a:schemeClr val="tx1"/>
                          </a:solidFill>
                        </a:rPr>
                        <a:t>Incorporation of </a:t>
                      </a:r>
                      <a:r>
                        <a:rPr lang="en-US" sz="2800" cap="small" baseline="0" dirty="0" smtClean="0">
                          <a:solidFill>
                            <a:schemeClr val="tx1"/>
                          </a:solidFill>
                        </a:rPr>
                        <a:t>Liquid </a:t>
                      </a:r>
                      <a:r>
                        <a:rPr lang="en-US" sz="2400" baseline="0" dirty="0" smtClean="0">
                          <a:solidFill>
                            <a:schemeClr val="tx1"/>
                          </a:solidFill>
                        </a:rPr>
                        <a:t>or </a:t>
                      </a:r>
                      <a:r>
                        <a:rPr kumimoji="0" lang="en-US" sz="2800" b="1" kern="1200" cap="small" baseline="0" dirty="0" smtClean="0">
                          <a:solidFill>
                            <a:schemeClr val="tx1"/>
                          </a:solidFill>
                          <a:latin typeface="+mn-lt"/>
                          <a:ea typeface="+mn-ea"/>
                          <a:cs typeface="+mn-cs"/>
                        </a:rPr>
                        <a:t>Solid</a:t>
                      </a:r>
                      <a:endParaRPr kumimoji="0" lang="en-US" sz="2800" b="1" kern="1200" cap="small" baseline="0" dirty="0">
                        <a:solidFill>
                          <a:schemeClr val="tx1"/>
                        </a:solidFill>
                        <a:latin typeface="+mn-lt"/>
                        <a:ea typeface="+mn-ea"/>
                        <a:cs typeface="+mn-cs"/>
                      </a:endParaRPr>
                    </a:p>
                  </a:txBody>
                  <a:tcPr marL="91436" marR="91436" marT="45705" marB="457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0" lang="en-US" sz="2800" b="1" kern="1200" cap="small" baseline="0" dirty="0" smtClean="0">
                          <a:solidFill>
                            <a:schemeClr val="tx1"/>
                          </a:solidFill>
                          <a:latin typeface="+mn-lt"/>
                          <a:ea typeface="+mn-ea"/>
                          <a:cs typeface="+mn-cs"/>
                        </a:rPr>
                        <a:t>Liquid </a:t>
                      </a:r>
                      <a:r>
                        <a:rPr lang="en-US" sz="2400" dirty="0" smtClean="0">
                          <a:solidFill>
                            <a:schemeClr val="tx1"/>
                          </a:solidFill>
                        </a:rPr>
                        <a:t>Incorporation</a:t>
                      </a:r>
                      <a:r>
                        <a:rPr lang="en-US" sz="2400" baseline="0" dirty="0" smtClean="0">
                          <a:solidFill>
                            <a:schemeClr val="tx1"/>
                          </a:solidFill>
                        </a:rPr>
                        <a:t> </a:t>
                      </a:r>
                      <a:r>
                        <a:rPr lang="en-US" sz="2000" baseline="0" dirty="0" smtClean="0">
                          <a:solidFill>
                            <a:schemeClr val="tx1"/>
                          </a:solidFill>
                        </a:rPr>
                        <a:t>(within 24 hr) </a:t>
                      </a:r>
                      <a:r>
                        <a:rPr lang="en-US" sz="2400" baseline="0" dirty="0" smtClean="0">
                          <a:solidFill>
                            <a:schemeClr val="tx1"/>
                          </a:solidFill>
                        </a:rPr>
                        <a:t>or</a:t>
                      </a:r>
                      <a:r>
                        <a:rPr lang="en-US" sz="2400" dirty="0" smtClean="0">
                          <a:solidFill>
                            <a:schemeClr val="tx1"/>
                          </a:solidFill>
                        </a:rPr>
                        <a:t> Surface</a:t>
                      </a:r>
                      <a:r>
                        <a:rPr lang="en-US" sz="2400" baseline="0" dirty="0" smtClean="0">
                          <a:solidFill>
                            <a:schemeClr val="tx1"/>
                          </a:solidFill>
                        </a:rPr>
                        <a:t>-applied </a:t>
                      </a:r>
                      <a:r>
                        <a:rPr kumimoji="0" lang="en-US" sz="2800" b="1" kern="1200" cap="small" baseline="0" dirty="0" smtClean="0">
                          <a:solidFill>
                            <a:schemeClr val="tx1"/>
                          </a:solidFill>
                          <a:latin typeface="+mn-lt"/>
                          <a:ea typeface="+mn-ea"/>
                          <a:cs typeface="+mn-cs"/>
                        </a:rPr>
                        <a:t>Solid</a:t>
                      </a:r>
                      <a:endParaRPr kumimoji="0" lang="en-US" sz="2800" b="1" kern="1200" cap="small" baseline="0" dirty="0">
                        <a:solidFill>
                          <a:schemeClr val="tx1"/>
                        </a:solidFill>
                        <a:latin typeface="+mn-lt"/>
                        <a:ea typeface="+mn-ea"/>
                        <a:cs typeface="+mn-cs"/>
                      </a:endParaRPr>
                    </a:p>
                  </a:txBody>
                  <a:tcPr marL="91436" marR="91436" marT="45705" marB="457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1044">
                <a:tc>
                  <a:txBody>
                    <a:bodyPr/>
                    <a:lstStyle/>
                    <a:p>
                      <a:r>
                        <a:rPr lang="en-US" sz="2000" dirty="0" smtClean="0"/>
                        <a:t>Public Water Supply</a:t>
                      </a:r>
                      <a:endParaRPr lang="en-US" sz="2000" dirty="0"/>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0AD"/>
                    </a:solidFill>
                  </a:tcPr>
                </a:tc>
                <a:tc>
                  <a:txBody>
                    <a:bodyPr/>
                    <a:lstStyle/>
                    <a:p>
                      <a:r>
                        <a:rPr lang="en-US" sz="2000" dirty="0" smtClean="0"/>
                        <a:t>500 feet</a:t>
                      </a:r>
                      <a:endParaRPr lang="en-US" sz="2000" dirty="0"/>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0AD"/>
                    </a:solidFill>
                  </a:tcPr>
                </a:tc>
                <a:tc>
                  <a:txBody>
                    <a:bodyPr/>
                    <a:lstStyle/>
                    <a:p>
                      <a:r>
                        <a:rPr lang="en-US" sz="2000" dirty="0" smtClean="0"/>
                        <a:t>500 feet</a:t>
                      </a:r>
                      <a:endParaRPr lang="en-US" sz="2000" dirty="0"/>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0AD"/>
                    </a:solidFill>
                  </a:tcPr>
                </a:tc>
                <a:extLst>
                  <a:ext uri="{0D108BD9-81ED-4DB2-BD59-A6C34878D82A}">
                    <a16:rowId xmlns:a16="http://schemas.microsoft.com/office/drawing/2014/main" val="10001"/>
                  </a:ext>
                </a:extLst>
              </a:tr>
              <a:tr h="396185">
                <a:tc>
                  <a:txBody>
                    <a:bodyPr/>
                    <a:lstStyle/>
                    <a:p>
                      <a:r>
                        <a:rPr lang="en-US" sz="2000" dirty="0" smtClean="0"/>
                        <a:t>Surface</a:t>
                      </a:r>
                      <a:r>
                        <a:rPr lang="en-US" sz="2000" baseline="0" dirty="0" smtClean="0"/>
                        <a:t> Waters</a:t>
                      </a:r>
                      <a:endParaRPr lang="en-US" sz="2000" dirty="0"/>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r>
                        <a:rPr lang="en-US" sz="2000" dirty="0" smtClean="0"/>
                        <a:t>25 feet</a:t>
                      </a:r>
                      <a:endParaRPr lang="en-US" sz="2000" dirty="0"/>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r>
                        <a:rPr lang="en-US" sz="2000" dirty="0" smtClean="0"/>
                        <a:t> 50 feet</a:t>
                      </a:r>
                      <a:endParaRPr lang="en-US" sz="2000" dirty="0"/>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6185">
                <a:tc>
                  <a:txBody>
                    <a:bodyPr/>
                    <a:lstStyle/>
                    <a:p>
                      <a:r>
                        <a:rPr lang="en-US" sz="2000" dirty="0" smtClean="0"/>
                        <a:t>Sinkholes</a:t>
                      </a:r>
                      <a:endParaRPr lang="en-US" sz="2000" dirty="0"/>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0A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25 feet</a:t>
                      </a:r>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0A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 50 feet</a:t>
                      </a:r>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0AD"/>
                    </a:solidFill>
                  </a:tcPr>
                </a:tc>
                <a:extLst>
                  <a:ext uri="{0D108BD9-81ED-4DB2-BD59-A6C34878D82A}">
                    <a16:rowId xmlns:a16="http://schemas.microsoft.com/office/drawing/2014/main" val="10003"/>
                  </a:ext>
                </a:extLst>
              </a:tr>
              <a:tr h="396185">
                <a:tc>
                  <a:txBody>
                    <a:bodyPr/>
                    <a:lstStyle/>
                    <a:p>
                      <a:r>
                        <a:rPr lang="en-US" sz="2000" dirty="0" smtClean="0"/>
                        <a:t>Water Wells</a:t>
                      </a:r>
                      <a:endParaRPr lang="en-US" sz="2000" dirty="0"/>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50 feet</a:t>
                      </a:r>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 50 feet</a:t>
                      </a:r>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6185">
                <a:tc>
                  <a:txBody>
                    <a:bodyPr/>
                    <a:lstStyle/>
                    <a:p>
                      <a:r>
                        <a:rPr lang="en-US" sz="2000" dirty="0" smtClean="0"/>
                        <a:t>Drainage</a:t>
                      </a:r>
                      <a:r>
                        <a:rPr lang="en-US" sz="2000" baseline="0" dirty="0" smtClean="0"/>
                        <a:t> Inlets</a:t>
                      </a:r>
                      <a:endParaRPr lang="en-US" sz="2000" dirty="0"/>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0AD"/>
                    </a:solidFill>
                  </a:tcPr>
                </a:tc>
                <a:tc>
                  <a:txBody>
                    <a:bodyPr/>
                    <a:lstStyle/>
                    <a:p>
                      <a:r>
                        <a:rPr lang="en-US" sz="2000" dirty="0" smtClean="0"/>
                        <a:t> 5 feet</a:t>
                      </a:r>
                      <a:endParaRPr lang="en-US" sz="2000" dirty="0"/>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0A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 50 feet</a:t>
                      </a:r>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0AD"/>
                    </a:solidFill>
                  </a:tcPr>
                </a:tc>
                <a:extLst>
                  <a:ext uri="{0D108BD9-81ED-4DB2-BD59-A6C34878D82A}">
                    <a16:rowId xmlns:a16="http://schemas.microsoft.com/office/drawing/2014/main" val="10005"/>
                  </a:ext>
                </a:extLst>
              </a:tr>
              <a:tr h="396185">
                <a:tc>
                  <a:txBody>
                    <a:bodyPr/>
                    <a:lstStyle/>
                    <a:p>
                      <a:r>
                        <a:rPr lang="en-US" sz="2000" dirty="0" smtClean="0"/>
                        <a:t>Property Lines</a:t>
                      </a:r>
                      <a:endParaRPr lang="en-US" sz="2000" dirty="0"/>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r>
                        <a:rPr lang="en-US" sz="2000" dirty="0" smtClean="0"/>
                        <a:t> 0 feet</a:t>
                      </a:r>
                      <a:endParaRPr lang="en-US" sz="2000" dirty="0"/>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 10 feet</a:t>
                      </a:r>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96185">
                <a:tc>
                  <a:txBody>
                    <a:bodyPr/>
                    <a:lstStyle/>
                    <a:p>
                      <a:r>
                        <a:rPr lang="en-US" sz="2000" dirty="0" smtClean="0"/>
                        <a:t>Public Roads</a:t>
                      </a:r>
                      <a:endParaRPr lang="en-US" sz="2000" dirty="0"/>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0AD"/>
                    </a:solidFill>
                  </a:tcPr>
                </a:tc>
                <a:tc>
                  <a:txBody>
                    <a:bodyPr/>
                    <a:lstStyle/>
                    <a:p>
                      <a:r>
                        <a:rPr lang="en-US" sz="2000" dirty="0" smtClean="0"/>
                        <a:t> 0 feet</a:t>
                      </a:r>
                      <a:endParaRPr lang="en-US" sz="2000" dirty="0"/>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0AD"/>
                    </a:solidFill>
                  </a:tcPr>
                </a:tc>
                <a:tc>
                  <a:txBody>
                    <a:bodyPr/>
                    <a:lstStyle/>
                    <a:p>
                      <a:r>
                        <a:rPr lang="en-US" sz="2000" dirty="0" smtClean="0"/>
                        <a:t> 10 feet</a:t>
                      </a:r>
                      <a:endParaRPr lang="en-US" sz="2000" dirty="0"/>
                    </a:p>
                  </a:txBody>
                  <a:tcPr marL="91436" marR="91436" marT="45705" marB="457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0AD"/>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7472914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76200" y="358240"/>
            <a:ext cx="8097756"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defTabSz="4572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defTabSz="4572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defTabSz="4572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defTabSz="4572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buClr>
                <a:schemeClr val="accent1"/>
              </a:buClr>
              <a:buSzPct val="105000"/>
            </a:pPr>
            <a:r>
              <a:rPr lang="en-US" sz="3200" b="1" cap="small"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Manure</a:t>
            </a:r>
            <a:r>
              <a:rPr lang="en-US" sz="2800" b="1" dirty="0" smtClean="0"/>
              <a:t> </a:t>
            </a:r>
            <a:r>
              <a:rPr lang="en-US" sz="2400" dirty="0"/>
              <a:t>(</a:t>
            </a:r>
            <a:r>
              <a:rPr lang="en-US" sz="2400" dirty="0" smtClean="0"/>
              <a:t>Organic)</a:t>
            </a:r>
            <a:r>
              <a:rPr lang="en-US" sz="3200" dirty="0" smtClean="0"/>
              <a:t> </a:t>
            </a:r>
            <a:r>
              <a:rPr lang="en-US" sz="2800" b="1" dirty="0" smtClean="0"/>
              <a:t>Application </a:t>
            </a:r>
            <a:r>
              <a:rPr lang="en-US" sz="2800" b="1" dirty="0"/>
              <a:t>Restrictions</a:t>
            </a:r>
          </a:p>
          <a:p>
            <a:pPr eaLnBrk="1" hangingPunct="1">
              <a:lnSpc>
                <a:spcPct val="150000"/>
              </a:lnSpc>
            </a:pPr>
            <a:r>
              <a:rPr lang="en-US" sz="2400" dirty="0" smtClean="0"/>
              <a:t>Watch </a:t>
            </a:r>
            <a:r>
              <a:rPr lang="en-US" sz="2400" dirty="0"/>
              <a:t>out for property lines and wells</a:t>
            </a:r>
          </a:p>
        </p:txBody>
      </p:sp>
      <p:graphicFrame>
        <p:nvGraphicFramePr>
          <p:cNvPr id="4" name="Table 3"/>
          <p:cNvGraphicFramePr>
            <a:graphicFrameLocks noGrp="1"/>
          </p:cNvGraphicFramePr>
          <p:nvPr>
            <p:extLst/>
          </p:nvPr>
        </p:nvGraphicFramePr>
        <p:xfrm>
          <a:off x="465138" y="1497013"/>
          <a:ext cx="8142288" cy="4781549"/>
        </p:xfrm>
        <a:graphic>
          <a:graphicData uri="http://schemas.openxmlformats.org/drawingml/2006/table">
            <a:tbl>
              <a:tblPr firstRow="1" bandRow="1">
                <a:tableStyleId>{5C22544A-7EE6-4342-B048-85BDC9FD1C3A}</a:tableStyleId>
              </a:tblPr>
              <a:tblGrid>
                <a:gridCol w="2714096">
                  <a:extLst>
                    <a:ext uri="{9D8B030D-6E8A-4147-A177-3AD203B41FA5}">
                      <a16:colId xmlns:a16="http://schemas.microsoft.com/office/drawing/2014/main" val="20000"/>
                    </a:ext>
                  </a:extLst>
                </a:gridCol>
                <a:gridCol w="3294107">
                  <a:extLst>
                    <a:ext uri="{9D8B030D-6E8A-4147-A177-3AD203B41FA5}">
                      <a16:colId xmlns:a16="http://schemas.microsoft.com/office/drawing/2014/main" val="20001"/>
                    </a:ext>
                  </a:extLst>
                </a:gridCol>
                <a:gridCol w="2134085">
                  <a:extLst>
                    <a:ext uri="{9D8B030D-6E8A-4147-A177-3AD203B41FA5}">
                      <a16:colId xmlns:a16="http://schemas.microsoft.com/office/drawing/2014/main" val="20002"/>
                    </a:ext>
                  </a:extLst>
                </a:gridCol>
              </a:tblGrid>
              <a:tr h="1281159">
                <a:tc rowSpan="2">
                  <a:txBody>
                    <a:bodyPr/>
                    <a:lstStyle/>
                    <a:p>
                      <a:endParaRPr lang="en-US" sz="1600" dirty="0"/>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2">
                  <a:txBody>
                    <a:bodyPr/>
                    <a:lstStyle/>
                    <a:p>
                      <a:r>
                        <a:rPr kumimoji="0" lang="en-US" sz="2400" b="1" kern="1200" baseline="0" dirty="0" smtClean="0">
                          <a:solidFill>
                            <a:schemeClr val="tx1"/>
                          </a:solidFill>
                          <a:latin typeface="+mn-lt"/>
                          <a:ea typeface="+mn-ea"/>
                          <a:cs typeface="+mn-cs"/>
                        </a:rPr>
                        <a:t>Surface-applied Liquid</a:t>
                      </a:r>
                      <a:r>
                        <a:rPr kumimoji="0" lang="en-US" sz="2400" b="1" kern="1200" baseline="0" dirty="0" smtClean="0">
                          <a:solidFill>
                            <a:schemeClr val="tx1"/>
                          </a:solidFill>
                          <a:latin typeface="+mn-lt"/>
                          <a:ea typeface="+mn-ea"/>
                          <a:cs typeface="+mn-cs"/>
                          <a:sym typeface="Symbol"/>
                        </a:rPr>
                        <a:t></a:t>
                      </a:r>
                      <a:r>
                        <a:rPr kumimoji="0" lang="en-US" sz="2400" b="1" kern="1200" baseline="0" dirty="0" smtClean="0">
                          <a:solidFill>
                            <a:schemeClr val="tx1"/>
                          </a:solidFill>
                          <a:latin typeface="+mn-lt"/>
                          <a:ea typeface="+mn-ea"/>
                          <a:cs typeface="+mn-cs"/>
                        </a:rPr>
                        <a:t/>
                      </a:r>
                      <a:br>
                        <a:rPr kumimoji="0" lang="en-US" sz="2400" b="1" kern="1200" baseline="0" dirty="0" smtClean="0">
                          <a:solidFill>
                            <a:schemeClr val="tx1"/>
                          </a:solidFill>
                          <a:latin typeface="+mn-lt"/>
                          <a:ea typeface="+mn-ea"/>
                          <a:cs typeface="+mn-cs"/>
                        </a:rPr>
                      </a:br>
                      <a:r>
                        <a:rPr kumimoji="0" lang="en-US" sz="2400" b="1" kern="1200" baseline="0" dirty="0" smtClean="0">
                          <a:solidFill>
                            <a:schemeClr val="tx1"/>
                          </a:solidFill>
                          <a:latin typeface="+mn-lt"/>
                          <a:ea typeface="+mn-ea"/>
                          <a:cs typeface="+mn-cs"/>
                        </a:rPr>
                        <a:t>no incorporation or injection of manure</a:t>
                      </a:r>
                      <a:endParaRPr kumimoji="0" lang="en-US" sz="2400" b="1" kern="1200" baseline="0" dirty="0">
                        <a:solidFill>
                          <a:schemeClr val="tx1"/>
                        </a:solidFill>
                        <a:latin typeface="+mn-lt"/>
                        <a:ea typeface="+mn-ea"/>
                        <a:cs typeface="+mn-cs"/>
                      </a:endParaRP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US" sz="1600" dirty="0"/>
                    </a:p>
                  </a:txBody>
                  <a:tcPr marL="82919" marR="82919" marT="41460" marB="41460"/>
                </a:tc>
                <a:extLst>
                  <a:ext uri="{0D108BD9-81ED-4DB2-BD59-A6C34878D82A}">
                    <a16:rowId xmlns:a16="http://schemas.microsoft.com/office/drawing/2014/main" val="10000"/>
                  </a:ext>
                </a:extLst>
              </a:tr>
              <a:tr h="700100">
                <a:tc vMerge="1">
                  <a:txBody>
                    <a:bodyPr/>
                    <a:lstStyle/>
                    <a:p>
                      <a:endParaRPr kumimoji="0" lang="en-US" sz="2000" kern="1200" dirty="0">
                        <a:solidFill>
                          <a:schemeClr val="dk1"/>
                        </a:solidFill>
                        <a:latin typeface="+mn-lt"/>
                        <a:ea typeface="+mn-ea"/>
                        <a:cs typeface="+mn-cs"/>
                      </a:endParaRP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0" lang="en-US" sz="2000" kern="1200" dirty="0" smtClean="0">
                          <a:solidFill>
                            <a:schemeClr val="dk1"/>
                          </a:solidFill>
                          <a:latin typeface="+mn-lt"/>
                          <a:ea typeface="+mn-ea"/>
                          <a:cs typeface="+mn-cs"/>
                        </a:rPr>
                        <a:t>Less than 6% Slope or</a:t>
                      </a:r>
                    </a:p>
                    <a:p>
                      <a:pPr algn="ctr"/>
                      <a:r>
                        <a:rPr kumimoji="0" lang="en-US" sz="2000" kern="1200" dirty="0" smtClean="0">
                          <a:solidFill>
                            <a:schemeClr val="dk1"/>
                          </a:solidFill>
                          <a:latin typeface="+mn-lt"/>
                          <a:ea typeface="+mn-ea"/>
                          <a:cs typeface="+mn-cs"/>
                        </a:rPr>
                        <a:t>Residue Cover</a:t>
                      </a:r>
                      <a:endParaRPr kumimoji="0" lang="en-US" sz="2000" kern="1200" dirty="0">
                        <a:solidFill>
                          <a:schemeClr val="dk1"/>
                        </a:solidFill>
                        <a:latin typeface="+mn-lt"/>
                        <a:ea typeface="+mn-ea"/>
                        <a:cs typeface="+mn-cs"/>
                      </a:endParaRP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0" lang="en-US" sz="2000" kern="1200" dirty="0" smtClean="0">
                          <a:solidFill>
                            <a:schemeClr val="dk1"/>
                          </a:solidFill>
                          <a:latin typeface="+mn-lt"/>
                          <a:ea typeface="+mn-ea"/>
                          <a:cs typeface="+mn-cs"/>
                        </a:rPr>
                        <a:t>Greater than 6% Slope</a:t>
                      </a:r>
                      <a:endParaRPr kumimoji="0" lang="en-US" sz="2000" kern="1200" dirty="0">
                        <a:solidFill>
                          <a:schemeClr val="dk1"/>
                        </a:solidFill>
                        <a:latin typeface="+mn-lt"/>
                        <a:ea typeface="+mn-ea"/>
                        <a:cs typeface="+mn-cs"/>
                      </a:endParaRP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391964">
                <a:tc>
                  <a:txBody>
                    <a:bodyPr/>
                    <a:lstStyle/>
                    <a:p>
                      <a:r>
                        <a:rPr kumimoji="0" lang="en-US" sz="2000" kern="1200" dirty="0" smtClean="0">
                          <a:solidFill>
                            <a:schemeClr val="dk1"/>
                          </a:solidFill>
                          <a:latin typeface="+mn-lt"/>
                          <a:ea typeface="+mn-ea"/>
                          <a:cs typeface="+mn-cs"/>
                        </a:rPr>
                        <a:t>Public Water Wells</a:t>
                      </a:r>
                      <a:endParaRPr kumimoji="0" lang="en-US" sz="2000" kern="1200" dirty="0">
                        <a:solidFill>
                          <a:schemeClr val="dk1"/>
                        </a:solidFill>
                        <a:latin typeface="+mn-lt"/>
                        <a:ea typeface="+mn-ea"/>
                        <a:cs typeface="+mn-cs"/>
                      </a:endParaRP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kumimoji="0" lang="en-US" sz="2000" kern="1200" dirty="0" smtClean="0">
                          <a:solidFill>
                            <a:schemeClr val="dk1"/>
                          </a:solidFill>
                          <a:latin typeface="+mn-lt"/>
                          <a:ea typeface="+mn-ea"/>
                          <a:cs typeface="+mn-cs"/>
                        </a:rPr>
                        <a:t>500 feet</a:t>
                      </a:r>
                      <a:endParaRPr kumimoji="0" lang="en-US" sz="2000" kern="1200" dirty="0">
                        <a:solidFill>
                          <a:schemeClr val="dk1"/>
                        </a:solidFill>
                        <a:latin typeface="+mn-lt"/>
                        <a:ea typeface="+mn-ea"/>
                        <a:cs typeface="+mn-cs"/>
                      </a:endParaRP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kumimoji="0" lang="en-US" sz="2000" kern="1200" dirty="0" smtClean="0">
                          <a:solidFill>
                            <a:schemeClr val="dk1"/>
                          </a:solidFill>
                          <a:latin typeface="+mn-lt"/>
                          <a:ea typeface="+mn-ea"/>
                          <a:cs typeface="+mn-cs"/>
                        </a:rPr>
                        <a:t>500 feet</a:t>
                      </a:r>
                      <a:endParaRPr kumimoji="0" lang="en-US" sz="2000" kern="1200" dirty="0">
                        <a:solidFill>
                          <a:schemeClr val="dk1"/>
                        </a:solidFill>
                        <a:latin typeface="+mn-lt"/>
                        <a:ea typeface="+mn-ea"/>
                        <a:cs typeface="+mn-cs"/>
                      </a:endParaRP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1964">
                <a:tc>
                  <a:txBody>
                    <a:bodyPr/>
                    <a:lstStyle/>
                    <a:p>
                      <a:r>
                        <a:rPr kumimoji="0" lang="en-US" sz="2000" kern="1200" dirty="0" smtClean="0">
                          <a:solidFill>
                            <a:schemeClr val="dk1"/>
                          </a:solidFill>
                          <a:latin typeface="+mn-lt"/>
                          <a:ea typeface="+mn-ea"/>
                          <a:cs typeface="+mn-cs"/>
                        </a:rPr>
                        <a:t>Surface Waters</a:t>
                      </a:r>
                      <a:endParaRPr kumimoji="0" lang="en-US" sz="2000" kern="1200" dirty="0">
                        <a:solidFill>
                          <a:schemeClr val="dk1"/>
                        </a:solidFill>
                        <a:latin typeface="+mn-lt"/>
                        <a:ea typeface="+mn-ea"/>
                        <a:cs typeface="+mn-cs"/>
                      </a:endParaRP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0AD"/>
                    </a:solidFill>
                  </a:tcPr>
                </a:tc>
                <a:tc>
                  <a:txBody>
                    <a:bodyPr/>
                    <a:lstStyle/>
                    <a:p>
                      <a:r>
                        <a:rPr kumimoji="0" lang="en-US" sz="2000" kern="1200" dirty="0" smtClean="0">
                          <a:solidFill>
                            <a:schemeClr val="dk1"/>
                          </a:solidFill>
                          <a:latin typeface="+mn-lt"/>
                          <a:ea typeface="+mn-ea"/>
                          <a:cs typeface="+mn-cs"/>
                        </a:rPr>
                        <a:t>100 feet</a:t>
                      </a:r>
                      <a:endParaRPr kumimoji="0" lang="en-US" sz="2000" kern="1200" dirty="0">
                        <a:solidFill>
                          <a:schemeClr val="dk1"/>
                        </a:solidFill>
                        <a:latin typeface="+mn-lt"/>
                        <a:ea typeface="+mn-ea"/>
                        <a:cs typeface="+mn-cs"/>
                      </a:endParaRP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0AD"/>
                    </a:solidFill>
                  </a:tcPr>
                </a:tc>
                <a:tc>
                  <a:txBody>
                    <a:bodyPr/>
                    <a:lstStyle/>
                    <a:p>
                      <a:r>
                        <a:rPr kumimoji="0" lang="en-US" sz="2000" kern="1200" dirty="0" smtClean="0">
                          <a:solidFill>
                            <a:schemeClr val="dk1"/>
                          </a:solidFill>
                          <a:latin typeface="+mn-lt"/>
                          <a:ea typeface="+mn-ea"/>
                          <a:cs typeface="+mn-cs"/>
                        </a:rPr>
                        <a:t>200 feet</a:t>
                      </a:r>
                      <a:endParaRPr kumimoji="0" lang="en-US" sz="2000" kern="1200" dirty="0">
                        <a:solidFill>
                          <a:schemeClr val="dk1"/>
                        </a:solidFill>
                        <a:latin typeface="+mn-lt"/>
                        <a:ea typeface="+mn-ea"/>
                        <a:cs typeface="+mn-cs"/>
                      </a:endParaRP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0AD"/>
                    </a:solidFill>
                  </a:tcPr>
                </a:tc>
                <a:extLst>
                  <a:ext uri="{0D108BD9-81ED-4DB2-BD59-A6C34878D82A}">
                    <a16:rowId xmlns:a16="http://schemas.microsoft.com/office/drawing/2014/main" val="10003"/>
                  </a:ext>
                </a:extLst>
              </a:tr>
              <a:tr h="391964">
                <a:tc>
                  <a:txBody>
                    <a:bodyPr/>
                    <a:lstStyle/>
                    <a:p>
                      <a:r>
                        <a:rPr kumimoji="0" lang="en-US" sz="2000" kern="1200" dirty="0" smtClean="0">
                          <a:solidFill>
                            <a:schemeClr val="dk1"/>
                          </a:solidFill>
                          <a:latin typeface="+mn-lt"/>
                          <a:ea typeface="+mn-ea"/>
                          <a:cs typeface="+mn-cs"/>
                        </a:rPr>
                        <a:t>Sink Holes</a:t>
                      </a:r>
                      <a:endParaRPr kumimoji="0" lang="en-US" sz="2000" kern="1200" dirty="0">
                        <a:solidFill>
                          <a:schemeClr val="dk1"/>
                        </a:solidFill>
                        <a:latin typeface="+mn-lt"/>
                        <a:ea typeface="+mn-ea"/>
                        <a:cs typeface="+mn-cs"/>
                      </a:endParaRP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latin typeface="+mn-lt"/>
                          <a:ea typeface="+mn-ea"/>
                          <a:cs typeface="+mn-cs"/>
                        </a:rPr>
                        <a:t>100 feet</a:t>
                      </a: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latin typeface="+mn-lt"/>
                          <a:ea typeface="+mn-ea"/>
                          <a:cs typeface="+mn-cs"/>
                        </a:rPr>
                        <a:t>200 feet</a:t>
                      </a: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1964">
                <a:tc>
                  <a:txBody>
                    <a:bodyPr/>
                    <a:lstStyle/>
                    <a:p>
                      <a:r>
                        <a:rPr kumimoji="0" lang="en-US" sz="2000" kern="1200" dirty="0" smtClean="0">
                          <a:solidFill>
                            <a:schemeClr val="dk1"/>
                          </a:solidFill>
                          <a:latin typeface="+mn-lt"/>
                          <a:ea typeface="+mn-ea"/>
                          <a:cs typeface="+mn-cs"/>
                        </a:rPr>
                        <a:t>Water Wells</a:t>
                      </a:r>
                      <a:endParaRPr kumimoji="0" lang="en-US" sz="2000" kern="1200" dirty="0">
                        <a:solidFill>
                          <a:schemeClr val="dk1"/>
                        </a:solidFill>
                        <a:latin typeface="+mn-lt"/>
                        <a:ea typeface="+mn-ea"/>
                        <a:cs typeface="+mn-cs"/>
                      </a:endParaRP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0A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latin typeface="+mn-lt"/>
                          <a:ea typeface="+mn-ea"/>
                          <a:cs typeface="+mn-cs"/>
                        </a:rPr>
                        <a:t>100 feet</a:t>
                      </a: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0A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latin typeface="+mn-lt"/>
                          <a:ea typeface="+mn-ea"/>
                          <a:cs typeface="+mn-cs"/>
                        </a:rPr>
                        <a:t>200 feet</a:t>
                      </a: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0AD"/>
                    </a:solidFill>
                  </a:tcPr>
                </a:tc>
                <a:extLst>
                  <a:ext uri="{0D108BD9-81ED-4DB2-BD59-A6C34878D82A}">
                    <a16:rowId xmlns:a16="http://schemas.microsoft.com/office/drawing/2014/main" val="10005"/>
                  </a:ext>
                </a:extLst>
              </a:tr>
              <a:tr h="391964">
                <a:tc>
                  <a:txBody>
                    <a:bodyPr/>
                    <a:lstStyle/>
                    <a:p>
                      <a:r>
                        <a:rPr kumimoji="0" lang="en-US" sz="2000" kern="1200" dirty="0" smtClean="0">
                          <a:solidFill>
                            <a:schemeClr val="dk1"/>
                          </a:solidFill>
                          <a:latin typeface="+mn-lt"/>
                          <a:ea typeface="+mn-ea"/>
                          <a:cs typeface="+mn-cs"/>
                        </a:rPr>
                        <a:t>Drainage Inlets</a:t>
                      </a:r>
                      <a:endParaRPr kumimoji="0" lang="en-US" sz="2000" kern="1200" dirty="0">
                        <a:solidFill>
                          <a:schemeClr val="dk1"/>
                        </a:solidFill>
                        <a:latin typeface="+mn-lt"/>
                        <a:ea typeface="+mn-ea"/>
                        <a:cs typeface="+mn-cs"/>
                      </a:endParaRP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latin typeface="+mn-lt"/>
                          <a:ea typeface="+mn-ea"/>
                          <a:cs typeface="+mn-cs"/>
                        </a:rPr>
                        <a:t>100 feet</a:t>
                      </a: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latin typeface="+mn-lt"/>
                          <a:ea typeface="+mn-ea"/>
                          <a:cs typeface="+mn-cs"/>
                        </a:rPr>
                        <a:t>200 feet</a:t>
                      </a: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48506">
                <a:tc>
                  <a:txBody>
                    <a:bodyPr/>
                    <a:lstStyle/>
                    <a:p>
                      <a:r>
                        <a:rPr kumimoji="0" lang="en-US" sz="2000" kern="1200" dirty="0" smtClean="0">
                          <a:solidFill>
                            <a:schemeClr val="dk1"/>
                          </a:solidFill>
                          <a:latin typeface="+mn-lt"/>
                          <a:ea typeface="+mn-ea"/>
                          <a:cs typeface="+mn-cs"/>
                        </a:rPr>
                        <a:t>Property Lines</a:t>
                      </a:r>
                      <a:endParaRPr kumimoji="0" lang="en-US" sz="2000" kern="1200" dirty="0">
                        <a:solidFill>
                          <a:schemeClr val="dk1"/>
                        </a:solidFill>
                        <a:latin typeface="+mn-lt"/>
                        <a:ea typeface="+mn-ea"/>
                        <a:cs typeface="+mn-cs"/>
                      </a:endParaRP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0AD"/>
                    </a:solidFill>
                  </a:tcPr>
                </a:tc>
                <a:tc>
                  <a:txBody>
                    <a:bodyPr/>
                    <a:lstStyle/>
                    <a:p>
                      <a:r>
                        <a:rPr kumimoji="0" lang="en-US" sz="2000" kern="1200" dirty="0" smtClean="0">
                          <a:solidFill>
                            <a:schemeClr val="dk1"/>
                          </a:solidFill>
                          <a:latin typeface="+mn-lt"/>
                          <a:ea typeface="+mn-ea"/>
                          <a:cs typeface="+mn-cs"/>
                        </a:rPr>
                        <a:t>50 feet</a:t>
                      </a:r>
                      <a:endParaRPr kumimoji="0" lang="en-US" sz="2000" kern="1200" dirty="0">
                        <a:solidFill>
                          <a:schemeClr val="dk1"/>
                        </a:solidFill>
                        <a:latin typeface="+mn-lt"/>
                        <a:ea typeface="+mn-ea"/>
                        <a:cs typeface="+mn-cs"/>
                      </a:endParaRP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0A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latin typeface="+mn-lt"/>
                          <a:ea typeface="+mn-ea"/>
                          <a:cs typeface="+mn-cs"/>
                        </a:rPr>
                        <a:t>50 feet</a:t>
                      </a: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D0AD"/>
                    </a:solidFill>
                  </a:tcPr>
                </a:tc>
                <a:extLst>
                  <a:ext uri="{0D108BD9-81ED-4DB2-BD59-A6C34878D82A}">
                    <a16:rowId xmlns:a16="http://schemas.microsoft.com/office/drawing/2014/main" val="10007"/>
                  </a:ext>
                </a:extLst>
              </a:tr>
              <a:tr h="391964">
                <a:tc>
                  <a:txBody>
                    <a:bodyPr/>
                    <a:lstStyle/>
                    <a:p>
                      <a:r>
                        <a:rPr kumimoji="0" lang="en-US" sz="2000" kern="1200" dirty="0" smtClean="0">
                          <a:solidFill>
                            <a:schemeClr val="dk1"/>
                          </a:solidFill>
                          <a:latin typeface="+mn-lt"/>
                          <a:ea typeface="+mn-ea"/>
                          <a:cs typeface="+mn-cs"/>
                        </a:rPr>
                        <a:t>Public Roads</a:t>
                      </a:r>
                      <a:endParaRPr kumimoji="0" lang="en-US" sz="2000" kern="1200" dirty="0">
                        <a:solidFill>
                          <a:schemeClr val="dk1"/>
                        </a:solidFill>
                        <a:latin typeface="+mn-lt"/>
                        <a:ea typeface="+mn-ea"/>
                        <a:cs typeface="+mn-cs"/>
                      </a:endParaRP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r>
                        <a:rPr kumimoji="0" lang="en-US" sz="2000" kern="1200" dirty="0" smtClean="0">
                          <a:solidFill>
                            <a:schemeClr val="dk1"/>
                          </a:solidFill>
                          <a:latin typeface="+mn-lt"/>
                          <a:ea typeface="+mn-ea"/>
                          <a:cs typeface="+mn-cs"/>
                        </a:rPr>
                        <a:t>50 feet</a:t>
                      </a:r>
                      <a:endParaRPr kumimoji="0" lang="en-US" sz="2000" kern="1200" dirty="0">
                        <a:solidFill>
                          <a:schemeClr val="dk1"/>
                        </a:solidFill>
                        <a:latin typeface="+mn-lt"/>
                        <a:ea typeface="+mn-ea"/>
                        <a:cs typeface="+mn-cs"/>
                      </a:endParaRP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r>
                        <a:rPr kumimoji="0" lang="en-US" sz="2000" kern="1200" dirty="0" smtClean="0">
                          <a:solidFill>
                            <a:schemeClr val="dk1"/>
                          </a:solidFill>
                          <a:latin typeface="+mn-lt"/>
                          <a:ea typeface="+mn-ea"/>
                          <a:cs typeface="+mn-cs"/>
                        </a:rPr>
                        <a:t>50 feet</a:t>
                      </a:r>
                      <a:endParaRPr kumimoji="0" lang="en-US" sz="2000" kern="1200" dirty="0">
                        <a:solidFill>
                          <a:schemeClr val="dk1"/>
                        </a:solidFill>
                        <a:latin typeface="+mn-lt"/>
                        <a:ea typeface="+mn-ea"/>
                        <a:cs typeface="+mn-cs"/>
                      </a:endParaRPr>
                    </a:p>
                  </a:txBody>
                  <a:tcPr marL="82917" marR="82917" marT="41456" marB="4145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8185549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135" y="358775"/>
            <a:ext cx="8417089" cy="6694140"/>
          </a:xfrm>
          <a:prstGeom prst="rect">
            <a:avLst/>
          </a:prstGeom>
        </p:spPr>
        <p:txBody>
          <a:bodyPr wrap="square">
            <a:spAutoFit/>
          </a:bodyPr>
          <a:lstStyle/>
          <a:p>
            <a:pPr fontAlgn="auto">
              <a:spcBef>
                <a:spcPts val="0"/>
              </a:spcBef>
              <a:spcAft>
                <a:spcPts val="0"/>
              </a:spcAft>
              <a:defRPr/>
            </a:pPr>
            <a:r>
              <a:rPr lang="en-US" sz="3200" b="1" cap="small"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Manure</a:t>
            </a:r>
            <a:r>
              <a:rPr lang="en-US" sz="3200" b="1" dirty="0"/>
              <a:t> </a:t>
            </a:r>
            <a:r>
              <a:rPr lang="en-US" sz="3200" dirty="0"/>
              <a:t>(Organic) </a:t>
            </a:r>
            <a:r>
              <a:rPr lang="en-US" sz="3200" b="1" dirty="0" smtClean="0">
                <a:solidFill>
                  <a:schemeClr val="tx2"/>
                </a:solidFill>
                <a:latin typeface="+mn-lt"/>
                <a:cs typeface="+mn-cs"/>
              </a:rPr>
              <a:t>Applications </a:t>
            </a:r>
            <a:r>
              <a:rPr lang="en-US" sz="3200" b="1" dirty="0">
                <a:solidFill>
                  <a:schemeClr val="tx2"/>
                </a:solidFill>
                <a:latin typeface="+mn-lt"/>
                <a:cs typeface="+mn-cs"/>
              </a:rPr>
              <a:t>to </a:t>
            </a:r>
            <a:endParaRPr lang="en-US" sz="3200" b="1" dirty="0" smtClean="0">
              <a:solidFill>
                <a:schemeClr val="tx2"/>
              </a:solidFill>
              <a:latin typeface="+mn-lt"/>
              <a:cs typeface="+mn-cs"/>
            </a:endParaRPr>
          </a:p>
          <a:p>
            <a:pPr fontAlgn="auto">
              <a:spcBef>
                <a:spcPts val="0"/>
              </a:spcBef>
              <a:spcAft>
                <a:spcPts val="0"/>
              </a:spcAft>
              <a:defRPr/>
            </a:pPr>
            <a:r>
              <a:rPr lang="en-US" sz="3200" b="1" dirty="0" smtClean="0">
                <a:solidFill>
                  <a:schemeClr val="tx2"/>
                </a:solidFill>
                <a:latin typeface="+mn-lt"/>
                <a:cs typeface="+mn-cs"/>
              </a:rPr>
              <a:t>Frozen Ground</a:t>
            </a:r>
            <a:r>
              <a:rPr lang="en-US" sz="3200" b="1" dirty="0">
                <a:solidFill>
                  <a:schemeClr val="tx2"/>
                </a:solidFill>
                <a:latin typeface="+mn-lt"/>
                <a:cs typeface="+mn-cs"/>
              </a:rPr>
              <a:t> </a:t>
            </a:r>
            <a:r>
              <a:rPr lang="en-US" sz="3200" b="1" dirty="0" smtClean="0">
                <a:solidFill>
                  <a:schemeClr val="tx2"/>
                </a:solidFill>
                <a:latin typeface="+mn-lt"/>
                <a:cs typeface="+mn-cs"/>
              </a:rPr>
              <a:t>or </a:t>
            </a:r>
            <a:r>
              <a:rPr lang="en-US" sz="3200" b="1" dirty="0">
                <a:solidFill>
                  <a:schemeClr val="tx2"/>
                </a:solidFill>
                <a:latin typeface="+mn-lt"/>
                <a:cs typeface="+mn-cs"/>
              </a:rPr>
              <a:t>Snow Covered Ground</a:t>
            </a:r>
          </a:p>
          <a:p>
            <a:pPr marL="342900" indent="-342900" fontAlgn="auto">
              <a:spcBef>
                <a:spcPts val="0"/>
              </a:spcBef>
              <a:spcAft>
                <a:spcPts val="0"/>
              </a:spcAft>
              <a:buClr>
                <a:schemeClr val="accent1"/>
              </a:buClr>
              <a:buSzPct val="105000"/>
              <a:buFont typeface="Wingdings 3" pitchFamily="18" charset="2"/>
              <a:buChar char=""/>
              <a:defRPr/>
            </a:pPr>
            <a:endParaRPr lang="en-US" sz="2800" dirty="0">
              <a:solidFill>
                <a:schemeClr val="tx2"/>
              </a:solidFill>
              <a:latin typeface="+mn-lt"/>
              <a:cs typeface="+mn-cs"/>
            </a:endParaRPr>
          </a:p>
          <a:p>
            <a:pPr marL="342900" indent="-342900" fontAlgn="auto">
              <a:spcBef>
                <a:spcPts val="0"/>
              </a:spcBef>
              <a:spcAft>
                <a:spcPts val="0"/>
              </a:spcAft>
              <a:buClr>
                <a:schemeClr val="accent1"/>
              </a:buClr>
              <a:buSzPct val="105000"/>
              <a:buFont typeface="Wingdings 3" pitchFamily="18" charset="2"/>
              <a:buChar char=""/>
              <a:defRPr/>
            </a:pPr>
            <a:r>
              <a:rPr lang="en-US" sz="2800" dirty="0" smtClean="0">
                <a:solidFill>
                  <a:schemeClr val="tx2"/>
                </a:solidFill>
                <a:latin typeface="+mn-lt"/>
                <a:cs typeface="+mn-cs"/>
              </a:rPr>
              <a:t>Cannot </a:t>
            </a:r>
            <a:r>
              <a:rPr lang="en-US" sz="2800" dirty="0">
                <a:solidFill>
                  <a:schemeClr val="tx2"/>
                </a:solidFill>
                <a:latin typeface="+mn-lt"/>
                <a:cs typeface="+mn-cs"/>
              </a:rPr>
              <a:t>apply within 200 feet of surface </a:t>
            </a:r>
            <a:r>
              <a:rPr lang="en-US" sz="2800" dirty="0" smtClean="0">
                <a:solidFill>
                  <a:schemeClr val="tx2"/>
                </a:solidFill>
                <a:latin typeface="+mn-lt"/>
                <a:cs typeface="+mn-cs"/>
              </a:rPr>
              <a:t>	water</a:t>
            </a:r>
            <a:endParaRPr lang="en-US" sz="2800" dirty="0">
              <a:solidFill>
                <a:schemeClr val="tx2"/>
              </a:solidFill>
              <a:latin typeface="+mn-lt"/>
              <a:cs typeface="+mn-cs"/>
            </a:endParaRPr>
          </a:p>
          <a:p>
            <a:pPr marL="342900" indent="-342900" fontAlgn="auto">
              <a:spcBef>
                <a:spcPts val="0"/>
              </a:spcBef>
              <a:spcAft>
                <a:spcPts val="0"/>
              </a:spcAft>
              <a:buClr>
                <a:schemeClr val="accent1"/>
              </a:buClr>
              <a:buSzPct val="105000"/>
              <a:buFont typeface="Wingdings 3" pitchFamily="18" charset="2"/>
              <a:buChar char=""/>
              <a:defRPr/>
            </a:pPr>
            <a:r>
              <a:rPr lang="en-US" sz="2800" dirty="0" smtClean="0">
                <a:solidFill>
                  <a:schemeClr val="tx2"/>
                </a:solidFill>
                <a:latin typeface="+mn-lt"/>
                <a:cs typeface="+mn-cs"/>
              </a:rPr>
              <a:t>Cannot </a:t>
            </a:r>
            <a:r>
              <a:rPr lang="en-US" sz="2800" dirty="0">
                <a:solidFill>
                  <a:schemeClr val="tx2"/>
                </a:solidFill>
                <a:latin typeface="+mn-lt"/>
                <a:cs typeface="+mn-cs"/>
              </a:rPr>
              <a:t>apply within floodway</a:t>
            </a:r>
          </a:p>
          <a:p>
            <a:pPr marL="342900" indent="-342900" fontAlgn="auto">
              <a:spcBef>
                <a:spcPts val="0"/>
              </a:spcBef>
              <a:spcAft>
                <a:spcPts val="0"/>
              </a:spcAft>
              <a:buClr>
                <a:schemeClr val="accent1"/>
              </a:buClr>
              <a:buSzPct val="105000"/>
              <a:buFont typeface="Wingdings 3" pitchFamily="18" charset="2"/>
              <a:buChar char=""/>
              <a:defRPr/>
            </a:pPr>
            <a:r>
              <a:rPr lang="en-US" sz="2800" dirty="0" smtClean="0">
                <a:solidFill>
                  <a:schemeClr val="tx2"/>
                </a:solidFill>
                <a:latin typeface="+mn-lt"/>
                <a:cs typeface="+mn-cs"/>
              </a:rPr>
              <a:t>Can </a:t>
            </a:r>
            <a:r>
              <a:rPr lang="en-US" sz="2800" dirty="0">
                <a:solidFill>
                  <a:schemeClr val="tx2"/>
                </a:solidFill>
                <a:latin typeface="+mn-lt"/>
                <a:cs typeface="+mn-cs"/>
              </a:rPr>
              <a:t>only represent up to 50% of the next </a:t>
            </a:r>
            <a:r>
              <a:rPr lang="en-US" sz="2800" dirty="0" smtClean="0">
                <a:solidFill>
                  <a:schemeClr val="tx2"/>
                </a:solidFill>
                <a:latin typeface="+mn-lt"/>
                <a:cs typeface="+mn-cs"/>
              </a:rPr>
              <a:t>	crop </a:t>
            </a:r>
            <a:r>
              <a:rPr lang="en-US" sz="2800" dirty="0">
                <a:solidFill>
                  <a:schemeClr val="tx2"/>
                </a:solidFill>
                <a:latin typeface="+mn-lt"/>
                <a:cs typeface="+mn-cs"/>
              </a:rPr>
              <a:t>	</a:t>
            </a:r>
            <a:endParaRPr lang="en-US" sz="2800" dirty="0">
              <a:solidFill>
                <a:schemeClr val="tx2"/>
              </a:solidFill>
            </a:endParaRPr>
          </a:p>
          <a:p>
            <a:pPr marL="342900" indent="-342900" fontAlgn="auto">
              <a:spcBef>
                <a:spcPts val="0"/>
              </a:spcBef>
              <a:spcAft>
                <a:spcPts val="0"/>
              </a:spcAft>
              <a:buClr>
                <a:schemeClr val="accent1"/>
              </a:buClr>
              <a:buSzPct val="105000"/>
              <a:buFont typeface="Wingdings 3" pitchFamily="18" charset="2"/>
              <a:buChar char=""/>
              <a:defRPr/>
            </a:pPr>
            <a:r>
              <a:rPr lang="en-US" sz="2800" dirty="0" smtClean="0">
                <a:solidFill>
                  <a:schemeClr val="tx2"/>
                </a:solidFill>
                <a:latin typeface="+mn-lt"/>
                <a:cs typeface="+mn-cs"/>
              </a:rPr>
              <a:t>Cannot </a:t>
            </a:r>
            <a:r>
              <a:rPr lang="en-US" sz="2800" dirty="0">
                <a:solidFill>
                  <a:schemeClr val="tx2"/>
                </a:solidFill>
                <a:latin typeface="+mn-lt"/>
                <a:cs typeface="+mn-cs"/>
              </a:rPr>
              <a:t>apply when slope is greater than 2% 	unless 40% crop residue or cover </a:t>
            </a:r>
            <a:r>
              <a:rPr lang="en-US" sz="2800" dirty="0" smtClean="0">
                <a:solidFill>
                  <a:schemeClr val="tx2"/>
                </a:solidFill>
                <a:latin typeface="+mn-lt"/>
                <a:cs typeface="+mn-cs"/>
              </a:rPr>
              <a:t>crop</a:t>
            </a:r>
          </a:p>
          <a:p>
            <a:pPr algn="ctr" fontAlgn="auto">
              <a:lnSpc>
                <a:spcPct val="150000"/>
              </a:lnSpc>
              <a:spcBef>
                <a:spcPts val="600"/>
              </a:spcBef>
              <a:spcAft>
                <a:spcPts val="0"/>
              </a:spcAft>
              <a:buClr>
                <a:schemeClr val="accent1">
                  <a:lumMod val="75000"/>
                </a:schemeClr>
              </a:buClr>
              <a:buSzPct val="104000"/>
              <a:defRPr/>
            </a:pPr>
            <a:r>
              <a:rPr lang="en-US" sz="2800" dirty="0"/>
              <a:t>Inorganic fertilizer </a:t>
            </a:r>
          </a:p>
          <a:p>
            <a:pPr algn="ctr" fontAlgn="auto">
              <a:spcBef>
                <a:spcPts val="600"/>
              </a:spcBef>
              <a:spcAft>
                <a:spcPts val="0"/>
              </a:spcAft>
              <a:buClr>
                <a:schemeClr val="accent1">
                  <a:lumMod val="75000"/>
                </a:schemeClr>
              </a:buClr>
              <a:buSzPct val="104000"/>
              <a:defRPr/>
            </a:pPr>
            <a:r>
              <a:rPr lang="en-US" sz="2800" b="1" dirty="0"/>
              <a:t>CAN</a:t>
            </a:r>
            <a:r>
              <a:rPr lang="en-US" sz="2800" dirty="0"/>
              <a:t> be applied to </a:t>
            </a:r>
          </a:p>
          <a:p>
            <a:pPr algn="ctr" fontAlgn="auto">
              <a:spcBef>
                <a:spcPts val="600"/>
              </a:spcBef>
              <a:spcAft>
                <a:spcPts val="0"/>
              </a:spcAft>
              <a:buClr>
                <a:schemeClr val="accent1">
                  <a:lumMod val="75000"/>
                </a:schemeClr>
              </a:buClr>
              <a:buSzPct val="104000"/>
              <a:defRPr/>
            </a:pPr>
            <a:r>
              <a:rPr lang="en-US" sz="2800" dirty="0"/>
              <a:t>frozen ground</a:t>
            </a:r>
          </a:p>
          <a:p>
            <a:pPr marL="342900" indent="-342900" fontAlgn="auto">
              <a:spcBef>
                <a:spcPts val="0"/>
              </a:spcBef>
              <a:spcAft>
                <a:spcPts val="0"/>
              </a:spcAft>
              <a:buClr>
                <a:schemeClr val="accent1"/>
              </a:buClr>
              <a:buSzPct val="105000"/>
              <a:buFont typeface="Wingdings 3" pitchFamily="18" charset="2"/>
              <a:buChar char=""/>
              <a:defRPr/>
            </a:pPr>
            <a:endParaRPr lang="en-US" sz="2800" dirty="0">
              <a:solidFill>
                <a:schemeClr val="tx2"/>
              </a:solidFill>
              <a:latin typeface="+mn-lt"/>
              <a:cs typeface="+mn-cs"/>
            </a:endParaRPr>
          </a:p>
        </p:txBody>
      </p:sp>
      <p:sp>
        <p:nvSpPr>
          <p:cNvPr id="4" name="Rectangle 3"/>
          <p:cNvSpPr/>
          <p:nvPr/>
        </p:nvSpPr>
        <p:spPr>
          <a:xfrm>
            <a:off x="2719449" y="4928260"/>
            <a:ext cx="3693226" cy="17931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981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4063"/>
            <a:ext cx="7772400" cy="1829761"/>
          </a:xfrm>
        </p:spPr>
        <p:txBody>
          <a:bodyPr/>
          <a:lstStyle/>
          <a:p>
            <a:pPr algn="l"/>
            <a:r>
              <a:rPr lang="en-US" dirty="0"/>
              <a:t>For more information</a:t>
            </a:r>
            <a:br>
              <a:rPr lang="en-US" dirty="0"/>
            </a:br>
            <a:endParaRPr lang="en-US" dirty="0"/>
          </a:p>
        </p:txBody>
      </p:sp>
      <p:sp>
        <p:nvSpPr>
          <p:cNvPr id="4" name="Subtitle 3"/>
          <p:cNvSpPr txBox="1">
            <a:spLocks noGrp="1"/>
          </p:cNvSpPr>
          <p:nvPr>
            <p:ph type="subTitle" idx="1"/>
          </p:nvPr>
        </p:nvSpPr>
        <p:spPr>
          <a:xfrm>
            <a:off x="1269814" y="1524000"/>
            <a:ext cx="6604372" cy="4780796"/>
          </a:xfrm>
          <a:prstGeom prst="rect">
            <a:avLst/>
          </a:prstGeom>
          <a:noFill/>
        </p:spPr>
        <p:txBody>
          <a:bodyPr wrap="none" rtlCol="0">
            <a:spAutoFit/>
          </a:bodyPr>
          <a:lstStyle/>
          <a:p>
            <a:pPr algn="ctr"/>
            <a:r>
              <a:rPr lang="en-US" sz="4800" b="1" dirty="0" smtClean="0"/>
              <a:t>OISC</a:t>
            </a:r>
          </a:p>
          <a:p>
            <a:pPr algn="ctr"/>
            <a:r>
              <a:rPr lang="en-US" sz="4800" b="1" dirty="0" smtClean="0"/>
              <a:t>765 494 </a:t>
            </a:r>
            <a:r>
              <a:rPr lang="en-US" sz="4800" b="1" dirty="0" smtClean="0"/>
              <a:t>1492</a:t>
            </a:r>
          </a:p>
          <a:p>
            <a:pPr algn="ctr"/>
            <a:r>
              <a:rPr lang="en-US" sz="4800" b="1" dirty="0" smtClean="0">
                <a:hlinkClick r:id="rId2"/>
              </a:rPr>
              <a:t>www.oisc.purdue.edu</a:t>
            </a:r>
            <a:endParaRPr lang="en-US" sz="4800" b="1" dirty="0" smtClean="0"/>
          </a:p>
          <a:p>
            <a:pPr algn="ctr"/>
            <a:r>
              <a:rPr lang="en-US" sz="4800" b="1" dirty="0" smtClean="0"/>
              <a:t>Or Trish</a:t>
            </a:r>
          </a:p>
          <a:p>
            <a:pPr algn="ctr"/>
            <a:r>
              <a:rPr lang="en-US" sz="4800" b="1" dirty="0" smtClean="0"/>
              <a:t>765-494-0579</a:t>
            </a:r>
          </a:p>
          <a:p>
            <a:pPr algn="ctr"/>
            <a:r>
              <a:rPr lang="en-US" sz="4800" b="1" dirty="0" smtClean="0">
                <a:hlinkClick r:id="rId3"/>
              </a:rPr>
              <a:t>pwaller@purdue.edu</a:t>
            </a:r>
            <a:r>
              <a:rPr lang="en-US" sz="4800" b="1" dirty="0" smtClean="0"/>
              <a:t> </a:t>
            </a:r>
            <a:endParaRPr lang="en-US" sz="4800" b="1" dirty="0"/>
          </a:p>
        </p:txBody>
      </p:sp>
    </p:spTree>
    <p:extLst>
      <p:ext uri="{BB962C8B-B14F-4D97-AF65-F5344CB8AC3E}">
        <p14:creationId xmlns:p14="http://schemas.microsoft.com/office/powerpoint/2010/main" val="3600565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40433" y="4085075"/>
            <a:ext cx="458353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endParaRPr kumimoji="0" lang="en-US" sz="3300" b="0" i="0" u="none" strike="noStrike" kern="1200" cap="none" spc="0" normalizeH="0" baseline="0" noProof="0" dirty="0">
              <a:ln>
                <a:noFill/>
              </a:ln>
              <a:solidFill>
                <a:prstClr val="white"/>
              </a:solidFill>
              <a:effectLst/>
              <a:uLnTx/>
              <a:uFillTx/>
              <a:latin typeface="Impact"/>
              <a:ea typeface="+mj-ea"/>
              <a:cs typeface="Impact"/>
            </a:endParaRPr>
          </a:p>
        </p:txBody>
      </p:sp>
      <p:sp>
        <p:nvSpPr>
          <p:cNvPr id="2" name="TextBox 1"/>
          <p:cNvSpPr txBox="1"/>
          <p:nvPr/>
        </p:nvSpPr>
        <p:spPr>
          <a:xfrm>
            <a:off x="222806" y="1592035"/>
            <a:ext cx="8782402" cy="337271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Calibri"/>
                <a:ea typeface="+mn-ea"/>
                <a:cs typeface="+mn-cs"/>
              </a:rPr>
              <a:t>Write it down!!!  Sign the attendance sheets!!!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Private applicators:</a:t>
            </a:r>
            <a:endParaRPr kumimoji="0" lang="en-US" sz="27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685800" rtl="0" eaLnBrk="1" fontAlgn="auto" latinLnBrk="0" hangingPunct="1">
              <a:lnSpc>
                <a:spcPts val="27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Certification = 5 years</a:t>
            </a:r>
          </a:p>
          <a:p>
            <a:pPr marL="342900" marR="0" lvl="0" indent="-342900" algn="l" defTabSz="685800" rtl="0" eaLnBrk="1" fontAlgn="auto" latinLnBrk="0" hangingPunct="1">
              <a:lnSpc>
                <a:spcPts val="2700"/>
              </a:lnSpc>
              <a:spcBef>
                <a:spcPts val="4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 PARP in 5 years. Attend 3 PARPs before expiration date on card.</a:t>
            </a:r>
          </a:p>
          <a:p>
            <a:pPr marL="342900" marR="0" lvl="0" indent="-342900" algn="l" defTabSz="685800" rtl="0" eaLnBrk="1" fontAlgn="auto" latinLnBrk="0" hangingPunct="1">
              <a:lnSpc>
                <a:spcPts val="2700"/>
              </a:lnSpc>
              <a:spcBef>
                <a:spcPts val="4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No more than 2 PARP in 1 year</a:t>
            </a:r>
          </a:p>
          <a:p>
            <a:pPr marL="342900" marR="0" lvl="0" indent="-342900" algn="l" defTabSz="685800" rtl="0" eaLnBrk="1" fontAlgn="auto" latinLnBrk="0" hangingPunct="1">
              <a:lnSpc>
                <a:spcPts val="2700"/>
              </a:lnSpc>
              <a:spcBef>
                <a:spcPts val="4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More than 3 PARP does not add credit</a:t>
            </a:r>
          </a:p>
          <a:p>
            <a:pPr marL="342900" marR="0" lvl="0" indent="-342900" algn="l" defTabSz="685800" rtl="0" eaLnBrk="1" fontAlgn="auto" latinLnBrk="0" hangingPunct="1">
              <a:lnSpc>
                <a:spcPts val="2700"/>
              </a:lnSpc>
              <a:spcBef>
                <a:spcPts val="4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Keep your receipt</a:t>
            </a:r>
          </a:p>
        </p:txBody>
      </p:sp>
    </p:spTree>
    <p:extLst>
      <p:ext uri="{BB962C8B-B14F-4D97-AF65-F5344CB8AC3E}">
        <p14:creationId xmlns:p14="http://schemas.microsoft.com/office/powerpoint/2010/main" val="3555277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Illinois</a:t>
            </a:r>
            <a:endParaRPr lang="en-US" dirty="0"/>
          </a:p>
        </p:txBody>
      </p:sp>
      <p:sp>
        <p:nvSpPr>
          <p:cNvPr id="3" name="Content Placeholder 2"/>
          <p:cNvSpPr>
            <a:spLocks noGrp="1"/>
          </p:cNvSpPr>
          <p:nvPr>
            <p:ph idx="1"/>
          </p:nvPr>
        </p:nvSpPr>
        <p:spPr>
          <a:xfrm>
            <a:off x="304800" y="1219200"/>
            <a:ext cx="8229600" cy="5334000"/>
          </a:xfrm>
        </p:spPr>
        <p:txBody>
          <a:bodyPr/>
          <a:lstStyle/>
          <a:p>
            <a:r>
              <a:rPr lang="en-US" dirty="0" smtClean="0"/>
              <a:t>Comeback at 1:00 PM for David Ginder’s presentation.</a:t>
            </a:r>
          </a:p>
          <a:p>
            <a:pPr>
              <a:spcAft>
                <a:spcPts val="600"/>
              </a:spcAft>
            </a:pPr>
            <a:r>
              <a:rPr lang="en-US" sz="2000" dirty="0"/>
              <a:t>Applications within ¼ mile of any residence not part of the facility must be </a:t>
            </a:r>
            <a:r>
              <a:rPr lang="en-US" sz="2000" dirty="0" smtClean="0"/>
              <a:t>injected or </a:t>
            </a:r>
            <a:r>
              <a:rPr lang="en-US" sz="2000" dirty="0"/>
              <a:t>incorporated on the day of application </a:t>
            </a:r>
            <a:r>
              <a:rPr lang="en-US" sz="2000" dirty="0" smtClean="0"/>
              <a:t>UNLESS </a:t>
            </a:r>
            <a:r>
              <a:rPr lang="en-US" sz="2000" dirty="0"/>
              <a:t>operation was in existence prior </a:t>
            </a:r>
            <a:r>
              <a:rPr lang="en-US" sz="2000" dirty="0" smtClean="0"/>
              <a:t>to May </a:t>
            </a:r>
            <a:r>
              <a:rPr lang="en-US" sz="2000" dirty="0"/>
              <a:t>21,1996 and is applying via irrigation or this existing facility is applying </a:t>
            </a:r>
            <a:r>
              <a:rPr lang="en-US" sz="2000" dirty="0" smtClean="0"/>
              <a:t>waste on </a:t>
            </a:r>
            <a:r>
              <a:rPr lang="en-US" sz="2000" dirty="0"/>
              <a:t>frozen </a:t>
            </a:r>
            <a:r>
              <a:rPr lang="en-US" sz="2000" dirty="0" smtClean="0"/>
              <a:t>ground. </a:t>
            </a:r>
            <a:endParaRPr lang="en-US" sz="2000" dirty="0"/>
          </a:p>
          <a:p>
            <a:pPr>
              <a:spcAft>
                <a:spcPts val="600"/>
              </a:spcAft>
            </a:pPr>
            <a:r>
              <a:rPr lang="en-US" sz="2000" dirty="0" smtClean="0"/>
              <a:t>Manure </a:t>
            </a:r>
            <a:r>
              <a:rPr lang="en-US" sz="2000" dirty="0"/>
              <a:t>may not be applied within 200’ of surface water unless the water is </a:t>
            </a:r>
            <a:r>
              <a:rPr lang="en-US" sz="2000" dirty="0" smtClean="0"/>
              <a:t>upgrade or </a:t>
            </a:r>
            <a:r>
              <a:rPr lang="en-US" sz="2000" dirty="0"/>
              <a:t>there is adequate </a:t>
            </a:r>
            <a:r>
              <a:rPr lang="en-US" sz="2000" dirty="0" smtClean="0"/>
              <a:t>diking.</a:t>
            </a:r>
            <a:endParaRPr lang="en-US" sz="2000" dirty="0"/>
          </a:p>
          <a:p>
            <a:pPr>
              <a:spcAft>
                <a:spcPts val="600"/>
              </a:spcAft>
            </a:pPr>
            <a:r>
              <a:rPr lang="en-US" sz="2000" dirty="0" smtClean="0"/>
              <a:t>Manure </a:t>
            </a:r>
            <a:r>
              <a:rPr lang="en-US" sz="2000" dirty="0"/>
              <a:t>may not be applied within 150’ of potable water supply wells. (200’ </a:t>
            </a:r>
            <a:r>
              <a:rPr lang="en-US" sz="2000" dirty="0" smtClean="0"/>
              <a:t>setback requirement </a:t>
            </a:r>
            <a:r>
              <a:rPr lang="en-US" sz="2000" dirty="0"/>
              <a:t>for NRCS and EPA</a:t>
            </a:r>
            <a:r>
              <a:rPr lang="en-US" sz="2000" dirty="0" smtClean="0"/>
              <a:t>.)</a:t>
            </a:r>
            <a:endParaRPr lang="en-US" sz="2000" dirty="0"/>
          </a:p>
          <a:p>
            <a:pPr>
              <a:spcAft>
                <a:spcPts val="600"/>
              </a:spcAft>
            </a:pPr>
            <a:r>
              <a:rPr lang="en-US" sz="2000" dirty="0" smtClean="0"/>
              <a:t>Manure </a:t>
            </a:r>
            <a:r>
              <a:rPr lang="en-US" sz="2000" dirty="0"/>
              <a:t>may not be applied in a 10-year flood plain UNLESS manure is injected </a:t>
            </a:r>
            <a:r>
              <a:rPr lang="en-US" sz="2000" dirty="0" smtClean="0"/>
              <a:t>or incorporated.</a:t>
            </a:r>
            <a:endParaRPr lang="en-US" sz="2000" dirty="0"/>
          </a:p>
          <a:p>
            <a:r>
              <a:rPr lang="en-US" sz="2000" dirty="0" smtClean="0"/>
              <a:t>Manure </a:t>
            </a:r>
            <a:r>
              <a:rPr lang="en-US" sz="2000" dirty="0"/>
              <a:t>may not be applied in grass </a:t>
            </a:r>
            <a:r>
              <a:rPr lang="en-US" sz="2000" dirty="0" smtClean="0"/>
              <a:t>waterways.</a:t>
            </a:r>
            <a:endParaRPr lang="en-US" sz="2000" dirty="0"/>
          </a:p>
        </p:txBody>
      </p:sp>
    </p:spTree>
    <p:extLst>
      <p:ext uri="{BB962C8B-B14F-4D97-AF65-F5344CB8AC3E}">
        <p14:creationId xmlns:p14="http://schemas.microsoft.com/office/powerpoint/2010/main" val="3490493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662" y="1447800"/>
            <a:ext cx="8542337" cy="5257800"/>
          </a:xfrm>
        </p:spPr>
        <p:txBody>
          <a:bodyPr/>
          <a:lstStyle/>
          <a:p>
            <a:r>
              <a:rPr lang="en-US" dirty="0" smtClean="0"/>
              <a:t>Generally Accepted Agricultural &amp; Management Practices (GAAMPs)</a:t>
            </a:r>
          </a:p>
          <a:p>
            <a:pPr lvl="1"/>
            <a:r>
              <a:rPr lang="en-US" dirty="0" smtClean="0"/>
              <a:t>Soil Sample</a:t>
            </a:r>
          </a:p>
          <a:p>
            <a:pPr lvl="1"/>
            <a:r>
              <a:rPr lang="en-US" dirty="0" smtClean="0"/>
              <a:t>Use current fertilizer recommendations</a:t>
            </a:r>
          </a:p>
          <a:p>
            <a:pPr lvl="1"/>
            <a:r>
              <a:rPr lang="en-US" dirty="0" smtClean="0"/>
              <a:t>Manure analysis</a:t>
            </a:r>
          </a:p>
          <a:p>
            <a:pPr lvl="1"/>
            <a:r>
              <a:rPr lang="en-US" dirty="0"/>
              <a:t>Manures should not be applied to soils within 150 feet of </a:t>
            </a:r>
            <a:r>
              <a:rPr lang="en-US" dirty="0" smtClean="0"/>
              <a:t>surface waters </a:t>
            </a:r>
            <a:r>
              <a:rPr lang="en-US" dirty="0"/>
              <a:t>or to areas subject to flooding unless: </a:t>
            </a:r>
            <a:endParaRPr lang="en-US" dirty="0" smtClean="0"/>
          </a:p>
          <a:p>
            <a:pPr lvl="2"/>
            <a:r>
              <a:rPr lang="en-US" dirty="0"/>
              <a:t>(a) manures are injected or surface-applied with immediate incorporation (i.e., within 48 hours after application) and/or </a:t>
            </a:r>
          </a:p>
          <a:p>
            <a:pPr lvl="2"/>
            <a:r>
              <a:rPr lang="en-US" dirty="0"/>
              <a:t>(b) conservation practices are used to protect against runoff and erosion losses to surface waters.</a:t>
            </a:r>
          </a:p>
          <a:p>
            <a:pPr lvl="1"/>
            <a:r>
              <a:rPr lang="en-US" dirty="0" smtClean="0"/>
              <a:t>Avoid frozen or snow covered applications.</a:t>
            </a:r>
          </a:p>
          <a:p>
            <a:pPr lvl="1"/>
            <a:endParaRPr lang="en-US" dirty="0"/>
          </a:p>
        </p:txBody>
      </p:sp>
      <p:sp>
        <p:nvSpPr>
          <p:cNvPr id="3" name="Title 2"/>
          <p:cNvSpPr>
            <a:spLocks noGrp="1"/>
          </p:cNvSpPr>
          <p:nvPr>
            <p:ph type="title"/>
          </p:nvPr>
        </p:nvSpPr>
        <p:spPr/>
        <p:txBody>
          <a:bodyPr/>
          <a:lstStyle/>
          <a:p>
            <a:r>
              <a:rPr lang="en-US" dirty="0" smtClean="0"/>
              <a:t>Michigan</a:t>
            </a:r>
            <a:endParaRPr lang="en-US" dirty="0"/>
          </a:p>
        </p:txBody>
      </p:sp>
    </p:spTree>
    <p:extLst>
      <p:ext uri="{BB962C8B-B14F-4D97-AF65-F5344CB8AC3E}">
        <p14:creationId xmlns:p14="http://schemas.microsoft.com/office/powerpoint/2010/main" val="1524321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763000" cy="5486400"/>
          </a:xfrm>
        </p:spPr>
        <p:txBody>
          <a:bodyPr/>
          <a:lstStyle/>
          <a:p>
            <a:pPr>
              <a:spcAft>
                <a:spcPts val="0"/>
              </a:spcAft>
            </a:pPr>
            <a:r>
              <a:rPr lang="en-US" sz="2400" dirty="0" smtClean="0"/>
              <a:t>Manure Analysis required for facilities with 100+ animal units</a:t>
            </a:r>
          </a:p>
          <a:p>
            <a:pPr>
              <a:spcAft>
                <a:spcPts val="0"/>
              </a:spcAft>
            </a:pPr>
            <a:r>
              <a:rPr lang="en-US" sz="2400" dirty="0" smtClean="0"/>
              <a:t>Limited to Nitrogen availability and removal</a:t>
            </a:r>
          </a:p>
          <a:p>
            <a:pPr>
              <a:spcAft>
                <a:spcPts val="0"/>
              </a:spcAft>
            </a:pPr>
            <a:r>
              <a:rPr lang="en-US" sz="2400" dirty="0" smtClean="0"/>
              <a:t>Soil sample every 4 years for soils receiving manure from 300+ animal units.</a:t>
            </a:r>
          </a:p>
          <a:p>
            <a:pPr>
              <a:spcAft>
                <a:spcPts val="0"/>
              </a:spcAft>
            </a:pPr>
            <a:r>
              <a:rPr lang="en-US" sz="2400" dirty="0" smtClean="0"/>
              <a:t>Nutrient Management Plan </a:t>
            </a:r>
          </a:p>
          <a:p>
            <a:pPr lvl="1">
              <a:spcAft>
                <a:spcPts val="0"/>
              </a:spcAft>
            </a:pPr>
            <a:r>
              <a:rPr lang="en-US" sz="2000" dirty="0" smtClean="0"/>
              <a:t>NPDES facilities</a:t>
            </a:r>
          </a:p>
          <a:p>
            <a:pPr lvl="1">
              <a:spcAft>
                <a:spcPts val="0"/>
              </a:spcAft>
            </a:pPr>
            <a:r>
              <a:rPr lang="en-US" sz="2000" dirty="0" smtClean="0"/>
              <a:t>300+ animal units</a:t>
            </a:r>
          </a:p>
          <a:p>
            <a:pPr>
              <a:spcAft>
                <a:spcPts val="0"/>
              </a:spcAft>
            </a:pPr>
            <a:r>
              <a:rPr lang="en-US" sz="2400" dirty="0" smtClean="0"/>
              <a:t>Open Tile Intakes</a:t>
            </a:r>
          </a:p>
          <a:p>
            <a:pPr lvl="1">
              <a:spcAft>
                <a:spcPts val="0"/>
              </a:spcAft>
            </a:pPr>
            <a:r>
              <a:rPr lang="en-US" sz="2000" dirty="0" smtClean="0"/>
              <a:t>Within 300 feet must be injected or incorporated within 24 hours</a:t>
            </a:r>
          </a:p>
          <a:p>
            <a:pPr>
              <a:spcAft>
                <a:spcPts val="0"/>
              </a:spcAft>
            </a:pPr>
            <a:r>
              <a:rPr lang="en-US" sz="2400" dirty="0" smtClean="0"/>
              <a:t>Sinkhole/mines/quarries</a:t>
            </a:r>
          </a:p>
          <a:p>
            <a:pPr lvl="1">
              <a:spcAft>
                <a:spcPts val="0"/>
              </a:spcAft>
            </a:pPr>
            <a:r>
              <a:rPr lang="en-US" sz="2000" dirty="0" smtClean="0"/>
              <a:t>No application within 50 feet; must be incorporated within 24 hours if within 300 feet</a:t>
            </a:r>
          </a:p>
          <a:p>
            <a:pPr>
              <a:spcAft>
                <a:spcPts val="0"/>
              </a:spcAft>
            </a:pPr>
            <a:endParaRPr lang="en-US" dirty="0"/>
          </a:p>
        </p:txBody>
      </p:sp>
      <p:sp>
        <p:nvSpPr>
          <p:cNvPr id="3" name="Title 2"/>
          <p:cNvSpPr>
            <a:spLocks noGrp="1"/>
          </p:cNvSpPr>
          <p:nvPr>
            <p:ph type="title"/>
          </p:nvPr>
        </p:nvSpPr>
        <p:spPr/>
        <p:txBody>
          <a:bodyPr/>
          <a:lstStyle/>
          <a:p>
            <a:r>
              <a:rPr lang="en-US" dirty="0" smtClean="0"/>
              <a:t>Minnesota</a:t>
            </a:r>
            <a:endParaRPr lang="en-US" dirty="0"/>
          </a:p>
        </p:txBody>
      </p:sp>
    </p:spTree>
    <p:extLst>
      <p:ext uri="{BB962C8B-B14F-4D97-AF65-F5344CB8AC3E}">
        <p14:creationId xmlns:p14="http://schemas.microsoft.com/office/powerpoint/2010/main" val="1789235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839200" cy="5105400"/>
          </a:xfrm>
        </p:spPr>
        <p:txBody>
          <a:bodyPr/>
          <a:lstStyle/>
          <a:p>
            <a:r>
              <a:rPr lang="en-US" dirty="0" smtClean="0"/>
              <a:t>Follow standards from "Field </a:t>
            </a:r>
            <a:r>
              <a:rPr lang="en-US" dirty="0"/>
              <a:t>Office Technical </a:t>
            </a:r>
            <a:r>
              <a:rPr lang="en-US" dirty="0" smtClean="0"/>
              <a:t>Guide”</a:t>
            </a:r>
          </a:p>
          <a:p>
            <a:r>
              <a:rPr lang="en-US" dirty="0" smtClean="0"/>
              <a:t>Distressed water sheds:</a:t>
            </a:r>
          </a:p>
          <a:p>
            <a:pPr lvl="1"/>
            <a:r>
              <a:rPr lang="en-US" dirty="0" smtClean="0"/>
              <a:t>No application between December 15</a:t>
            </a:r>
            <a:r>
              <a:rPr lang="en-US" baseline="30000" dirty="0" smtClean="0"/>
              <a:t>th</a:t>
            </a:r>
            <a:r>
              <a:rPr lang="en-US" dirty="0" smtClean="0"/>
              <a:t> – March 1</a:t>
            </a:r>
            <a:r>
              <a:rPr lang="en-US" baseline="30000" dirty="0" smtClean="0"/>
              <a:t>st</a:t>
            </a:r>
            <a:r>
              <a:rPr lang="en-US" dirty="0" smtClean="0"/>
              <a:t> </a:t>
            </a:r>
          </a:p>
          <a:p>
            <a:pPr lvl="1"/>
            <a:r>
              <a:rPr lang="en-US" dirty="0" smtClean="0"/>
              <a:t>No surface application to frozen ground of snow covered with 1” or more.</a:t>
            </a:r>
          </a:p>
          <a:p>
            <a:pPr lvl="1"/>
            <a:r>
              <a:rPr lang="en-US" dirty="0" smtClean="0"/>
              <a:t>No surface application if </a:t>
            </a:r>
            <a:r>
              <a:rPr lang="en-US" dirty="0"/>
              <a:t>a greater than </a:t>
            </a:r>
            <a:r>
              <a:rPr lang="en-US" dirty="0" smtClean="0"/>
              <a:t>50% </a:t>
            </a:r>
            <a:r>
              <a:rPr lang="en-US" dirty="0"/>
              <a:t>chance of precipitation exceeding </a:t>
            </a:r>
            <a:r>
              <a:rPr lang="en-US" dirty="0" smtClean="0"/>
              <a:t>½” for 24 hours.</a:t>
            </a:r>
          </a:p>
          <a:p>
            <a:r>
              <a:rPr lang="en-US" dirty="0" smtClean="0"/>
              <a:t>Western Lake Erie</a:t>
            </a:r>
          </a:p>
          <a:p>
            <a:pPr lvl="1"/>
            <a:r>
              <a:rPr lang="en-US" dirty="0" smtClean="0"/>
              <a:t>No application to frozen/snow covered ground</a:t>
            </a:r>
          </a:p>
          <a:p>
            <a:pPr lvl="1"/>
            <a:r>
              <a:rPr lang="en-US" dirty="0" smtClean="0"/>
              <a:t>No application if top 2” soil saturated</a:t>
            </a:r>
          </a:p>
          <a:p>
            <a:pPr lvl="1"/>
            <a:r>
              <a:rPr lang="en-US" dirty="0"/>
              <a:t>No surface application if a greater than 50% chance of precipitation exceeding ½” for 24 </a:t>
            </a:r>
            <a:r>
              <a:rPr lang="en-US" dirty="0" smtClean="0"/>
              <a:t>hours.</a:t>
            </a:r>
          </a:p>
          <a:p>
            <a:pPr lvl="1"/>
            <a:endParaRPr lang="en-US" dirty="0" smtClean="0"/>
          </a:p>
          <a:p>
            <a:endParaRPr lang="en-US" dirty="0"/>
          </a:p>
        </p:txBody>
      </p:sp>
      <p:sp>
        <p:nvSpPr>
          <p:cNvPr id="3" name="Title 2"/>
          <p:cNvSpPr>
            <a:spLocks noGrp="1"/>
          </p:cNvSpPr>
          <p:nvPr>
            <p:ph type="title"/>
          </p:nvPr>
        </p:nvSpPr>
        <p:spPr/>
        <p:txBody>
          <a:bodyPr/>
          <a:lstStyle/>
          <a:p>
            <a:r>
              <a:rPr lang="en-US" dirty="0" smtClean="0"/>
              <a:t>Ohio</a:t>
            </a:r>
            <a:endParaRPr lang="en-US" dirty="0"/>
          </a:p>
        </p:txBody>
      </p:sp>
    </p:spTree>
    <p:extLst>
      <p:ext uri="{BB962C8B-B14F-4D97-AF65-F5344CB8AC3E}">
        <p14:creationId xmlns:p14="http://schemas.microsoft.com/office/powerpoint/2010/main" val="3585591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400" y="1219200"/>
            <a:ext cx="8229600" cy="2743200"/>
          </a:xfrm>
          <a:prstGeom prst="rect">
            <a:avLst/>
          </a:prstGeom>
        </p:spPr>
      </p:pic>
      <p:sp>
        <p:nvSpPr>
          <p:cNvPr id="3" name="Title 2"/>
          <p:cNvSpPr>
            <a:spLocks noGrp="1"/>
          </p:cNvSpPr>
          <p:nvPr>
            <p:ph type="title"/>
          </p:nvPr>
        </p:nvSpPr>
        <p:spPr/>
        <p:txBody>
          <a:bodyPr/>
          <a:lstStyle/>
          <a:p>
            <a:r>
              <a:rPr lang="en-US" dirty="0" smtClean="0"/>
              <a:t>Pennsylvania </a:t>
            </a:r>
            <a:endParaRPr lang="en-US" dirty="0"/>
          </a:p>
        </p:txBody>
      </p:sp>
      <p:pic>
        <p:nvPicPr>
          <p:cNvPr id="5" name="Picture 4"/>
          <p:cNvPicPr>
            <a:picLocks noChangeAspect="1"/>
          </p:cNvPicPr>
          <p:nvPr/>
        </p:nvPicPr>
        <p:blipFill>
          <a:blip r:embed="rId3"/>
          <a:stretch>
            <a:fillRect/>
          </a:stretch>
        </p:blipFill>
        <p:spPr>
          <a:xfrm>
            <a:off x="152400" y="4191000"/>
            <a:ext cx="8255336" cy="2286000"/>
          </a:xfrm>
          <a:prstGeom prst="rect">
            <a:avLst/>
          </a:prstGeom>
        </p:spPr>
      </p:pic>
    </p:spTree>
    <p:extLst>
      <p:ext uri="{BB962C8B-B14F-4D97-AF65-F5344CB8AC3E}">
        <p14:creationId xmlns:p14="http://schemas.microsoft.com/office/powerpoint/2010/main" val="3950728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4875" y="2133600"/>
            <a:ext cx="8229600" cy="1616225"/>
          </a:xfrm>
          <a:prstGeom prst="rect">
            <a:avLst/>
          </a:prstGeom>
        </p:spPr>
      </p:pic>
      <p:sp>
        <p:nvSpPr>
          <p:cNvPr id="3" name="Title 2"/>
          <p:cNvSpPr>
            <a:spLocks noGrp="1"/>
          </p:cNvSpPr>
          <p:nvPr>
            <p:ph type="title"/>
          </p:nvPr>
        </p:nvSpPr>
        <p:spPr/>
        <p:txBody>
          <a:bodyPr/>
          <a:lstStyle/>
          <a:p>
            <a:r>
              <a:rPr lang="en-US" dirty="0" smtClean="0"/>
              <a:t>Pennsylvania</a:t>
            </a:r>
            <a:endParaRPr lang="en-US" dirty="0"/>
          </a:p>
        </p:txBody>
      </p:sp>
      <p:pic>
        <p:nvPicPr>
          <p:cNvPr id="5" name="Picture 4"/>
          <p:cNvPicPr>
            <a:picLocks noChangeAspect="1"/>
          </p:cNvPicPr>
          <p:nvPr/>
        </p:nvPicPr>
        <p:blipFill>
          <a:blip r:embed="rId3"/>
          <a:stretch>
            <a:fillRect/>
          </a:stretch>
        </p:blipFill>
        <p:spPr>
          <a:xfrm>
            <a:off x="254875" y="1524000"/>
            <a:ext cx="8246706" cy="588137"/>
          </a:xfrm>
          <a:prstGeom prst="rect">
            <a:avLst/>
          </a:prstGeom>
        </p:spPr>
      </p:pic>
      <p:pic>
        <p:nvPicPr>
          <p:cNvPr id="6" name="Picture 5"/>
          <p:cNvPicPr>
            <a:picLocks noChangeAspect="1"/>
          </p:cNvPicPr>
          <p:nvPr/>
        </p:nvPicPr>
        <p:blipFill>
          <a:blip r:embed="rId4"/>
          <a:stretch>
            <a:fillRect/>
          </a:stretch>
        </p:blipFill>
        <p:spPr>
          <a:xfrm>
            <a:off x="286139" y="3805500"/>
            <a:ext cx="8179675" cy="2903424"/>
          </a:xfrm>
          <a:prstGeom prst="rect">
            <a:avLst/>
          </a:prstGeom>
        </p:spPr>
      </p:pic>
    </p:spTree>
    <p:extLst>
      <p:ext uri="{BB962C8B-B14F-4D97-AF65-F5344CB8AC3E}">
        <p14:creationId xmlns:p14="http://schemas.microsoft.com/office/powerpoint/2010/main" val="2219331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1180846"/>
            <a:ext cx="7696200" cy="546071"/>
          </a:xfrm>
          <a:prstGeom prst="rect">
            <a:avLst/>
          </a:prstGeom>
        </p:spPr>
      </p:pic>
      <p:sp>
        <p:nvSpPr>
          <p:cNvPr id="3" name="Title 2"/>
          <p:cNvSpPr>
            <a:spLocks noGrp="1"/>
          </p:cNvSpPr>
          <p:nvPr>
            <p:ph type="title"/>
          </p:nvPr>
        </p:nvSpPr>
        <p:spPr/>
        <p:txBody>
          <a:bodyPr/>
          <a:lstStyle/>
          <a:p>
            <a:r>
              <a:rPr lang="en-US" dirty="0" smtClean="0"/>
              <a:t>Pennsylvania </a:t>
            </a:r>
            <a:endParaRPr lang="en-US" dirty="0"/>
          </a:p>
        </p:txBody>
      </p:sp>
      <p:pic>
        <p:nvPicPr>
          <p:cNvPr id="5" name="Picture 4"/>
          <p:cNvPicPr>
            <a:picLocks noChangeAspect="1"/>
          </p:cNvPicPr>
          <p:nvPr/>
        </p:nvPicPr>
        <p:blipFill>
          <a:blip r:embed="rId3"/>
          <a:stretch>
            <a:fillRect/>
          </a:stretch>
        </p:blipFill>
        <p:spPr>
          <a:xfrm>
            <a:off x="457200" y="1816719"/>
            <a:ext cx="7612063" cy="5063052"/>
          </a:xfrm>
          <a:prstGeom prst="rect">
            <a:avLst/>
          </a:prstGeom>
        </p:spPr>
      </p:pic>
    </p:spTree>
    <p:extLst>
      <p:ext uri="{BB962C8B-B14F-4D97-AF65-F5344CB8AC3E}">
        <p14:creationId xmlns:p14="http://schemas.microsoft.com/office/powerpoint/2010/main" val="1998084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6883" y="1363663"/>
            <a:ext cx="8229600" cy="5113337"/>
          </a:xfrm>
        </p:spPr>
        <p:txBody>
          <a:bodyPr/>
          <a:lstStyle/>
          <a:p>
            <a:pPr>
              <a:spcBef>
                <a:spcPts val="216"/>
              </a:spcBef>
              <a:spcAft>
                <a:spcPts val="216"/>
              </a:spcAft>
            </a:pPr>
            <a:r>
              <a:rPr lang="en-US" sz="1600" dirty="0" smtClean="0">
                <a:solidFill>
                  <a:srgbClr val="000000"/>
                </a:solidFill>
                <a:latin typeface="Times" panose="02020603050405020304" pitchFamily="18" charset="0"/>
              </a:rPr>
              <a:t>No ponding on </a:t>
            </a:r>
            <a:r>
              <a:rPr lang="en-US" sz="1600" dirty="0">
                <a:solidFill>
                  <a:srgbClr val="000000"/>
                </a:solidFill>
                <a:latin typeface="Times" panose="02020603050405020304" pitchFamily="18" charset="0"/>
              </a:rPr>
              <a:t>the application </a:t>
            </a:r>
            <a:r>
              <a:rPr lang="en-US" sz="1600" dirty="0" smtClean="0">
                <a:solidFill>
                  <a:srgbClr val="000000"/>
                </a:solidFill>
                <a:latin typeface="Times" panose="02020603050405020304" pitchFamily="18" charset="0"/>
              </a:rPr>
              <a:t>site</a:t>
            </a:r>
            <a:r>
              <a:rPr lang="en-US" sz="1600" dirty="0">
                <a:solidFill>
                  <a:srgbClr val="000000"/>
                </a:solidFill>
                <a:latin typeface="Times" panose="02020603050405020304" pitchFamily="18" charset="0"/>
              </a:rPr>
              <a:t> </a:t>
            </a:r>
            <a:r>
              <a:rPr lang="en-US" sz="1600" dirty="0" smtClean="0">
                <a:solidFill>
                  <a:srgbClr val="000000"/>
                </a:solidFill>
                <a:latin typeface="Times" panose="02020603050405020304" pitchFamily="18" charset="0"/>
              </a:rPr>
              <a:t>or off </a:t>
            </a:r>
            <a:r>
              <a:rPr lang="en-US" sz="1600" dirty="0">
                <a:solidFill>
                  <a:srgbClr val="000000"/>
                </a:solidFill>
                <a:latin typeface="Times" panose="02020603050405020304" pitchFamily="18" charset="0"/>
              </a:rPr>
              <a:t>the application </a:t>
            </a:r>
            <a:r>
              <a:rPr lang="en-US" sz="1600" dirty="0" smtClean="0">
                <a:solidFill>
                  <a:srgbClr val="000000"/>
                </a:solidFill>
                <a:latin typeface="Times" panose="02020603050405020304" pitchFamily="18" charset="0"/>
              </a:rPr>
              <a:t>site.</a:t>
            </a:r>
            <a:endParaRPr lang="en-US" sz="1600" dirty="0">
              <a:solidFill>
                <a:srgbClr val="000000"/>
              </a:solidFill>
              <a:latin typeface="Times" panose="02020603050405020304" pitchFamily="18" charset="0"/>
            </a:endParaRPr>
          </a:p>
          <a:p>
            <a:pPr>
              <a:spcBef>
                <a:spcPts val="216"/>
              </a:spcBef>
              <a:spcAft>
                <a:spcPts val="216"/>
              </a:spcAft>
            </a:pPr>
            <a:r>
              <a:rPr lang="en-US" sz="1600" dirty="0" smtClean="0">
                <a:solidFill>
                  <a:srgbClr val="000000"/>
                </a:solidFill>
                <a:latin typeface="Times" panose="02020603050405020304" pitchFamily="18" charset="0"/>
              </a:rPr>
              <a:t>Do not contaminate </a:t>
            </a:r>
            <a:r>
              <a:rPr lang="en-US" sz="1600" dirty="0">
                <a:solidFill>
                  <a:srgbClr val="000000"/>
                </a:solidFill>
                <a:latin typeface="Times" panose="02020603050405020304" pitchFamily="18" charset="0"/>
              </a:rPr>
              <a:t>water in a well.</a:t>
            </a:r>
          </a:p>
          <a:p>
            <a:pPr>
              <a:spcBef>
                <a:spcPts val="216"/>
              </a:spcBef>
              <a:spcAft>
                <a:spcPts val="216"/>
              </a:spcAft>
            </a:pPr>
            <a:r>
              <a:rPr lang="en-US" sz="1600" dirty="0" smtClean="0">
                <a:solidFill>
                  <a:srgbClr val="000000"/>
                </a:solidFill>
                <a:latin typeface="Times" panose="02020603050405020304" pitchFamily="18" charset="0"/>
              </a:rPr>
              <a:t>Do not apply manure </a:t>
            </a:r>
            <a:r>
              <a:rPr lang="en-US" sz="1600" dirty="0">
                <a:solidFill>
                  <a:srgbClr val="000000"/>
                </a:solidFill>
                <a:latin typeface="Times" panose="02020603050405020304" pitchFamily="18" charset="0"/>
              </a:rPr>
              <a:t>or process wastewater </a:t>
            </a:r>
            <a:r>
              <a:rPr lang="en-US" sz="1600" dirty="0" smtClean="0">
                <a:solidFill>
                  <a:srgbClr val="000000"/>
                </a:solidFill>
                <a:latin typeface="Times" panose="02020603050405020304" pitchFamily="18" charset="0"/>
              </a:rPr>
              <a:t>to </a:t>
            </a:r>
            <a:r>
              <a:rPr lang="en-US" sz="1600" dirty="0">
                <a:solidFill>
                  <a:srgbClr val="000000"/>
                </a:solidFill>
                <a:latin typeface="Times" panose="02020603050405020304" pitchFamily="18" charset="0"/>
              </a:rPr>
              <a:t>saturated soils.</a:t>
            </a:r>
          </a:p>
          <a:p>
            <a:pPr>
              <a:spcBef>
                <a:spcPts val="216"/>
              </a:spcBef>
              <a:spcAft>
                <a:spcPts val="216"/>
              </a:spcAft>
            </a:pPr>
            <a:r>
              <a:rPr lang="en-US" sz="1600" dirty="0" smtClean="0">
                <a:solidFill>
                  <a:srgbClr val="000000"/>
                </a:solidFill>
                <a:latin typeface="Times" panose="02020603050405020304" pitchFamily="18" charset="0"/>
              </a:rPr>
              <a:t>Manure </a:t>
            </a:r>
            <a:r>
              <a:rPr lang="en-US" sz="1600" dirty="0">
                <a:solidFill>
                  <a:srgbClr val="000000"/>
                </a:solidFill>
                <a:latin typeface="Times" panose="02020603050405020304" pitchFamily="18" charset="0"/>
              </a:rPr>
              <a:t>or process wastewater may not be applied on areas of a field with a depth to groundwater or bedrock of less than 24 inches.</a:t>
            </a:r>
          </a:p>
          <a:p>
            <a:pPr>
              <a:spcBef>
                <a:spcPts val="216"/>
              </a:spcBef>
              <a:spcAft>
                <a:spcPts val="216"/>
              </a:spcAft>
            </a:pPr>
            <a:r>
              <a:rPr lang="en-US" sz="1600" dirty="0" smtClean="0">
                <a:solidFill>
                  <a:srgbClr val="000000"/>
                </a:solidFill>
                <a:latin typeface="Times" panose="02020603050405020304" pitchFamily="18" charset="0"/>
              </a:rPr>
              <a:t>Manure </a:t>
            </a:r>
            <a:r>
              <a:rPr lang="en-US" sz="1600" dirty="0">
                <a:solidFill>
                  <a:srgbClr val="000000"/>
                </a:solidFill>
                <a:latin typeface="Times" panose="02020603050405020304" pitchFamily="18" charset="0"/>
              </a:rPr>
              <a:t>or process wastewater may not be applied within 100 feet of a direct conduit to groundwater.</a:t>
            </a:r>
          </a:p>
          <a:p>
            <a:pPr>
              <a:spcBef>
                <a:spcPts val="216"/>
              </a:spcBef>
              <a:spcAft>
                <a:spcPts val="216"/>
              </a:spcAft>
            </a:pPr>
            <a:r>
              <a:rPr lang="en-US" sz="1600" dirty="0" smtClean="0">
                <a:solidFill>
                  <a:srgbClr val="000000"/>
                </a:solidFill>
                <a:latin typeface="Times" panose="02020603050405020304" pitchFamily="18" charset="0"/>
              </a:rPr>
              <a:t>Manure </a:t>
            </a:r>
            <a:r>
              <a:rPr lang="en-US" sz="1600" dirty="0">
                <a:solidFill>
                  <a:srgbClr val="000000"/>
                </a:solidFill>
                <a:latin typeface="Times" panose="02020603050405020304" pitchFamily="18" charset="0"/>
              </a:rPr>
              <a:t>or process wastewater may not be applied within 100 feet of a private well or non-community system </a:t>
            </a:r>
            <a:r>
              <a:rPr lang="en-US" sz="1600" dirty="0" smtClean="0">
                <a:solidFill>
                  <a:srgbClr val="000000"/>
                </a:solidFill>
                <a:latin typeface="Times" panose="02020603050405020304" pitchFamily="18" charset="0"/>
              </a:rPr>
              <a:t>or </a:t>
            </a:r>
            <a:r>
              <a:rPr lang="en-US" sz="1600" dirty="0">
                <a:solidFill>
                  <a:srgbClr val="000000"/>
                </a:solidFill>
                <a:latin typeface="Times" panose="02020603050405020304" pitchFamily="18" charset="0"/>
              </a:rPr>
              <a:t>within 1000 feet of a community </a:t>
            </a:r>
            <a:r>
              <a:rPr lang="en-US" sz="1600" dirty="0" smtClean="0">
                <a:solidFill>
                  <a:srgbClr val="000000"/>
                </a:solidFill>
                <a:latin typeface="Times" panose="02020603050405020304" pitchFamily="18" charset="0"/>
              </a:rPr>
              <a:t>well.</a:t>
            </a:r>
            <a:endParaRPr lang="en-US" sz="1600" dirty="0">
              <a:solidFill>
                <a:srgbClr val="000000"/>
              </a:solidFill>
              <a:latin typeface="Times" panose="02020603050405020304" pitchFamily="18" charset="0"/>
            </a:endParaRPr>
          </a:p>
          <a:p>
            <a:pPr>
              <a:spcBef>
                <a:spcPts val="216"/>
              </a:spcBef>
              <a:spcAft>
                <a:spcPts val="216"/>
              </a:spcAft>
            </a:pPr>
            <a:r>
              <a:rPr lang="en-US" sz="1600" dirty="0" smtClean="0">
                <a:solidFill>
                  <a:srgbClr val="000000"/>
                </a:solidFill>
                <a:latin typeface="Times" panose="02020603050405020304" pitchFamily="18" charset="0"/>
              </a:rPr>
              <a:t>Soils </a:t>
            </a:r>
            <a:r>
              <a:rPr lang="en-US" sz="1600" dirty="0">
                <a:solidFill>
                  <a:srgbClr val="000000"/>
                </a:solidFill>
                <a:latin typeface="Times" panose="02020603050405020304" pitchFamily="18" charset="0"/>
              </a:rPr>
              <a:t>that are 60 inches thick or less over fractured bedrock, manure or process wastewater may not be applied on frozen ground or where snow is present.</a:t>
            </a:r>
          </a:p>
          <a:p>
            <a:pPr>
              <a:spcBef>
                <a:spcPts val="216"/>
              </a:spcBef>
              <a:spcAft>
                <a:spcPts val="216"/>
              </a:spcAft>
            </a:pPr>
            <a:r>
              <a:rPr lang="en-US" sz="1600" dirty="0" smtClean="0">
                <a:solidFill>
                  <a:srgbClr val="000000"/>
                </a:solidFill>
                <a:latin typeface="Times" panose="02020603050405020304" pitchFamily="18" charset="0"/>
              </a:rPr>
              <a:t>Manure </a:t>
            </a:r>
            <a:r>
              <a:rPr lang="en-US" sz="1600" dirty="0">
                <a:solidFill>
                  <a:srgbClr val="000000"/>
                </a:solidFill>
                <a:latin typeface="Times" panose="02020603050405020304" pitchFamily="18" charset="0"/>
              </a:rPr>
              <a:t>or process wastewater may not be applied on fields when snow is actively melting such that water is flowing off the field.</a:t>
            </a:r>
          </a:p>
          <a:p>
            <a:pPr>
              <a:spcBef>
                <a:spcPts val="216"/>
              </a:spcBef>
              <a:spcAft>
                <a:spcPts val="216"/>
              </a:spcAft>
            </a:pPr>
            <a:r>
              <a:rPr lang="en-US" sz="1600" dirty="0" smtClean="0">
                <a:solidFill>
                  <a:srgbClr val="000000"/>
                </a:solidFill>
                <a:latin typeface="Times" panose="02020603050405020304" pitchFamily="18" charset="0"/>
              </a:rPr>
              <a:t>Where </a:t>
            </a:r>
            <a:r>
              <a:rPr lang="en-US" sz="1600" dirty="0">
                <a:solidFill>
                  <a:srgbClr val="000000"/>
                </a:solidFill>
                <a:latin typeface="Times" panose="02020603050405020304" pitchFamily="18" charset="0"/>
              </a:rPr>
              <a:t>incorporation of land applied manure is required under NRCS Standard 590, the incorporation shall occur within 48 hours of application.</a:t>
            </a:r>
          </a:p>
          <a:p>
            <a:pPr>
              <a:spcBef>
                <a:spcPts val="216"/>
              </a:spcBef>
              <a:spcAft>
                <a:spcPts val="216"/>
              </a:spcAft>
            </a:pPr>
            <a:r>
              <a:rPr lang="en-US" sz="1600" dirty="0" smtClean="0">
                <a:solidFill>
                  <a:srgbClr val="000000"/>
                </a:solidFill>
                <a:latin typeface="Times" panose="02020603050405020304" pitchFamily="18" charset="0"/>
              </a:rPr>
              <a:t>Manure </a:t>
            </a:r>
            <a:r>
              <a:rPr lang="en-US" sz="1600" dirty="0">
                <a:solidFill>
                  <a:srgbClr val="000000"/>
                </a:solidFill>
                <a:latin typeface="Times" panose="02020603050405020304" pitchFamily="18" charset="0"/>
              </a:rPr>
              <a:t>or process wastewater may not be surface applied when precipitation capable of producing runoff is forecast within 24 hours of the time of planned application.</a:t>
            </a:r>
          </a:p>
          <a:p>
            <a:endParaRPr lang="en-US" sz="1600" dirty="0"/>
          </a:p>
        </p:txBody>
      </p:sp>
      <p:sp>
        <p:nvSpPr>
          <p:cNvPr id="3" name="Title 2"/>
          <p:cNvSpPr>
            <a:spLocks noGrp="1"/>
          </p:cNvSpPr>
          <p:nvPr>
            <p:ph type="title"/>
          </p:nvPr>
        </p:nvSpPr>
        <p:spPr/>
        <p:txBody>
          <a:bodyPr/>
          <a:lstStyle/>
          <a:p>
            <a:r>
              <a:rPr lang="en-US" dirty="0" smtClean="0"/>
              <a:t>Wisconsin</a:t>
            </a:r>
            <a:endParaRPr lang="en-US" dirty="0"/>
          </a:p>
        </p:txBody>
      </p:sp>
    </p:spTree>
    <p:extLst>
      <p:ext uri="{BB962C8B-B14F-4D97-AF65-F5344CB8AC3E}">
        <p14:creationId xmlns:p14="http://schemas.microsoft.com/office/powerpoint/2010/main" val="4120811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663" y="1219200"/>
            <a:ext cx="8229600" cy="5334000"/>
          </a:xfrm>
        </p:spPr>
        <p:txBody>
          <a:bodyPr/>
          <a:lstStyle/>
          <a:p>
            <a:r>
              <a:rPr lang="en-US" dirty="0" smtClean="0"/>
              <a:t>Confinement &amp; OpenFeed lot</a:t>
            </a: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pPr marL="109537" indent="0">
              <a:buNone/>
            </a:pPr>
            <a:endParaRPr lang="en-US" dirty="0"/>
          </a:p>
        </p:txBody>
      </p:sp>
      <p:sp>
        <p:nvSpPr>
          <p:cNvPr id="3" name="Title 2"/>
          <p:cNvSpPr>
            <a:spLocks noGrp="1"/>
          </p:cNvSpPr>
          <p:nvPr>
            <p:ph type="title"/>
          </p:nvPr>
        </p:nvSpPr>
        <p:spPr/>
        <p:txBody>
          <a:bodyPr/>
          <a:lstStyle/>
          <a:p>
            <a:r>
              <a:rPr lang="en-US" dirty="0" smtClean="0"/>
              <a:t>Iowa</a:t>
            </a:r>
            <a:endParaRPr lang="en-US" dirty="0"/>
          </a:p>
        </p:txBody>
      </p:sp>
      <p:pic>
        <p:nvPicPr>
          <p:cNvPr id="5" name="Picture 4"/>
          <p:cNvPicPr>
            <a:picLocks noChangeAspect="1"/>
          </p:cNvPicPr>
          <p:nvPr/>
        </p:nvPicPr>
        <p:blipFill>
          <a:blip r:embed="rId2"/>
          <a:stretch>
            <a:fillRect/>
          </a:stretch>
        </p:blipFill>
        <p:spPr>
          <a:xfrm>
            <a:off x="304800" y="1752600"/>
            <a:ext cx="8740944" cy="1638247"/>
          </a:xfrm>
          <a:prstGeom prst="rect">
            <a:avLst/>
          </a:prstGeom>
        </p:spPr>
      </p:pic>
      <p:pic>
        <p:nvPicPr>
          <p:cNvPr id="6" name="Picture 5"/>
          <p:cNvPicPr>
            <a:picLocks noChangeAspect="1"/>
          </p:cNvPicPr>
          <p:nvPr/>
        </p:nvPicPr>
        <p:blipFill>
          <a:blip r:embed="rId3"/>
          <a:stretch>
            <a:fillRect/>
          </a:stretch>
        </p:blipFill>
        <p:spPr>
          <a:xfrm>
            <a:off x="411357" y="3879980"/>
            <a:ext cx="8527830" cy="2590800"/>
          </a:xfrm>
          <a:prstGeom prst="rect">
            <a:avLst/>
          </a:prstGeom>
        </p:spPr>
      </p:pic>
    </p:spTree>
    <p:extLst>
      <p:ext uri="{BB962C8B-B14F-4D97-AF65-F5344CB8AC3E}">
        <p14:creationId xmlns:p14="http://schemas.microsoft.com/office/powerpoint/2010/main" val="2965152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4800" y="1676400"/>
            <a:ext cx="8229600" cy="2789067"/>
          </a:xfrm>
          <a:prstGeom prst="rect">
            <a:avLst/>
          </a:prstGeom>
        </p:spPr>
      </p:pic>
      <p:sp>
        <p:nvSpPr>
          <p:cNvPr id="3" name="Title 2"/>
          <p:cNvSpPr>
            <a:spLocks noGrp="1"/>
          </p:cNvSpPr>
          <p:nvPr>
            <p:ph type="title"/>
          </p:nvPr>
        </p:nvSpPr>
        <p:spPr/>
        <p:txBody>
          <a:bodyPr/>
          <a:lstStyle/>
          <a:p>
            <a:r>
              <a:rPr lang="en-US" dirty="0" smtClean="0"/>
              <a:t>Iowa</a:t>
            </a:r>
            <a:endParaRPr lang="en-US" dirty="0"/>
          </a:p>
        </p:txBody>
      </p:sp>
      <p:sp>
        <p:nvSpPr>
          <p:cNvPr id="5" name="Rectangle 4"/>
          <p:cNvSpPr/>
          <p:nvPr/>
        </p:nvSpPr>
        <p:spPr>
          <a:xfrm>
            <a:off x="990600" y="5105400"/>
            <a:ext cx="7315200" cy="1200329"/>
          </a:xfrm>
          <a:prstGeom prst="rect">
            <a:avLst/>
          </a:prstGeom>
        </p:spPr>
        <p:txBody>
          <a:bodyPr wrap="square">
            <a:spAutoFit/>
          </a:bodyPr>
          <a:lstStyle/>
          <a:p>
            <a:r>
              <a:rPr lang="en-US" sz="2400" dirty="0"/>
              <a:t>Recommended, but not required: avoid application within 200 feet of (and draining into) a surface intake for a tile line. </a:t>
            </a:r>
          </a:p>
        </p:txBody>
      </p:sp>
    </p:spTree>
    <p:extLst>
      <p:ext uri="{BB962C8B-B14F-4D97-AF65-F5344CB8AC3E}">
        <p14:creationId xmlns:p14="http://schemas.microsoft.com/office/powerpoint/2010/main" val="88195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Rule</a:t>
            </a:r>
            <a:endParaRPr lang="en-US" dirty="0"/>
          </a:p>
        </p:txBody>
      </p:sp>
      <p:sp>
        <p:nvSpPr>
          <p:cNvPr id="3" name="Content Placeholder 2"/>
          <p:cNvSpPr>
            <a:spLocks noGrp="1"/>
          </p:cNvSpPr>
          <p:nvPr>
            <p:ph idx="1"/>
          </p:nvPr>
        </p:nvSpPr>
        <p:spPr>
          <a:xfrm>
            <a:off x="220662" y="1447800"/>
            <a:ext cx="8618537" cy="5105400"/>
          </a:xfrm>
        </p:spPr>
        <p:txBody>
          <a:bodyPr/>
          <a:lstStyle/>
          <a:p>
            <a:r>
              <a:rPr lang="en-US" dirty="0" smtClean="0"/>
              <a:t>40 CFR Part 122 &amp; Part 412</a:t>
            </a:r>
          </a:p>
          <a:p>
            <a:endParaRPr lang="fr-FR" dirty="0" smtClean="0"/>
          </a:p>
          <a:p>
            <a:r>
              <a:rPr lang="fr-FR" dirty="0" smtClean="0"/>
              <a:t>National Pollutant </a:t>
            </a:r>
            <a:r>
              <a:rPr lang="fr-FR" dirty="0"/>
              <a:t>Discharge Elimination System (NPDES</a:t>
            </a:r>
            <a:r>
              <a:rPr lang="fr-FR" dirty="0" smtClean="0"/>
              <a:t>)</a:t>
            </a:r>
          </a:p>
          <a:p>
            <a:pPr lvl="1"/>
            <a:r>
              <a:rPr lang="en-US" dirty="0"/>
              <a:t>The NPDES program requires permits for the discharge of “pollutants” from any “point source” into “waters of the United States</a:t>
            </a:r>
            <a:r>
              <a:rPr lang="en-US" dirty="0" smtClean="0"/>
              <a:t>.”</a:t>
            </a:r>
          </a:p>
          <a:p>
            <a:pPr marL="392113" lvl="1" indent="0">
              <a:buNone/>
            </a:pPr>
            <a:endParaRPr lang="en-US" dirty="0" smtClean="0"/>
          </a:p>
        </p:txBody>
      </p:sp>
      <p:pic>
        <p:nvPicPr>
          <p:cNvPr id="5" name="Picture 4"/>
          <p:cNvPicPr>
            <a:picLocks noChangeAspect="1"/>
          </p:cNvPicPr>
          <p:nvPr/>
        </p:nvPicPr>
        <p:blipFill>
          <a:blip r:embed="rId3"/>
          <a:stretch>
            <a:fillRect/>
          </a:stretch>
        </p:blipFill>
        <p:spPr>
          <a:xfrm>
            <a:off x="7239000" y="4953000"/>
            <a:ext cx="1771650" cy="1748133"/>
          </a:xfrm>
          <a:prstGeom prst="rect">
            <a:avLst/>
          </a:prstGeom>
        </p:spPr>
      </p:pic>
    </p:spTree>
    <p:extLst>
      <p:ext uri="{BB962C8B-B14F-4D97-AF65-F5344CB8AC3E}">
        <p14:creationId xmlns:p14="http://schemas.microsoft.com/office/powerpoint/2010/main" val="2671307378"/>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40433" y="4085075"/>
            <a:ext cx="458353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342900"/>
            <a:endParaRPr lang="en-US" sz="3300" dirty="0">
              <a:solidFill>
                <a:prstClr val="white"/>
              </a:solidFill>
              <a:latin typeface="Impact"/>
              <a:cs typeface="Impact"/>
            </a:endParaRPr>
          </a:p>
        </p:txBody>
      </p:sp>
      <p:sp>
        <p:nvSpPr>
          <p:cNvPr id="2" name="TextBox 1"/>
          <p:cNvSpPr txBox="1"/>
          <p:nvPr/>
        </p:nvSpPr>
        <p:spPr>
          <a:xfrm>
            <a:off x="222806" y="1592035"/>
            <a:ext cx="8782402" cy="3372718"/>
          </a:xfrm>
          <a:prstGeom prst="rect">
            <a:avLst/>
          </a:prstGeom>
          <a:noFill/>
        </p:spPr>
        <p:txBody>
          <a:bodyPr wrap="square" rtlCol="0">
            <a:spAutoFit/>
          </a:bodyPr>
          <a:lstStyle/>
          <a:p>
            <a:pPr algn="ctr" defTabSz="685800"/>
            <a:r>
              <a:rPr lang="en-US" sz="3300" b="1" dirty="0">
                <a:solidFill>
                  <a:prstClr val="black"/>
                </a:solidFill>
                <a:latin typeface="Calibri"/>
              </a:rPr>
              <a:t>Write it down!!!  Sign the attendance sheets!!!</a:t>
            </a:r>
          </a:p>
          <a:p>
            <a:pPr defTabSz="685800"/>
            <a:endParaRPr lang="en-US" sz="2700" b="1" dirty="0">
              <a:solidFill>
                <a:prstClr val="black"/>
              </a:solidFill>
              <a:latin typeface="Calibri"/>
            </a:endParaRPr>
          </a:p>
          <a:p>
            <a:pPr defTabSz="685800"/>
            <a:r>
              <a:rPr lang="en-US" sz="2400" b="1" dirty="0">
                <a:solidFill>
                  <a:prstClr val="black"/>
                </a:solidFill>
                <a:latin typeface="Calibri"/>
              </a:rPr>
              <a:t>Private applicators:</a:t>
            </a:r>
            <a:endParaRPr lang="en-US" sz="2700" b="1" dirty="0">
              <a:solidFill>
                <a:prstClr val="black"/>
              </a:solidFill>
              <a:latin typeface="Calibri"/>
            </a:endParaRPr>
          </a:p>
          <a:p>
            <a:pPr marL="342900" indent="-342900" defTabSz="685800">
              <a:lnSpc>
                <a:spcPts val="2700"/>
              </a:lnSpc>
              <a:buFont typeface="Arial" panose="020B0604020202020204" pitchFamily="34" charset="0"/>
              <a:buChar char="•"/>
            </a:pPr>
            <a:r>
              <a:rPr lang="en-US" sz="2400" dirty="0">
                <a:solidFill>
                  <a:prstClr val="black"/>
                </a:solidFill>
                <a:latin typeface="Calibri"/>
              </a:rPr>
              <a:t>Certification = 5 years</a:t>
            </a:r>
          </a:p>
          <a:p>
            <a:pPr marL="342900" indent="-342900" defTabSz="685800">
              <a:lnSpc>
                <a:spcPts val="2700"/>
              </a:lnSpc>
              <a:spcBef>
                <a:spcPts val="450"/>
              </a:spcBef>
              <a:buFont typeface="Arial" panose="020B0604020202020204" pitchFamily="34" charset="0"/>
              <a:buChar char="•"/>
            </a:pPr>
            <a:r>
              <a:rPr lang="en-US" sz="2400" dirty="0">
                <a:solidFill>
                  <a:prstClr val="black"/>
                </a:solidFill>
                <a:latin typeface="Calibri"/>
              </a:rPr>
              <a:t>3 PARP in 5 years. Attend 3 PARPs before expiration date on card.</a:t>
            </a:r>
          </a:p>
          <a:p>
            <a:pPr marL="342900" indent="-342900" defTabSz="685800">
              <a:lnSpc>
                <a:spcPts val="2700"/>
              </a:lnSpc>
              <a:spcBef>
                <a:spcPts val="450"/>
              </a:spcBef>
              <a:buFont typeface="Arial" panose="020B0604020202020204" pitchFamily="34" charset="0"/>
              <a:buChar char="•"/>
            </a:pPr>
            <a:r>
              <a:rPr lang="en-US" sz="2400" dirty="0">
                <a:solidFill>
                  <a:prstClr val="black"/>
                </a:solidFill>
                <a:latin typeface="Calibri"/>
              </a:rPr>
              <a:t>No more than 2 PARP in 1 year</a:t>
            </a:r>
          </a:p>
          <a:p>
            <a:pPr marL="342900" indent="-342900" defTabSz="685800">
              <a:lnSpc>
                <a:spcPts val="2700"/>
              </a:lnSpc>
              <a:spcBef>
                <a:spcPts val="450"/>
              </a:spcBef>
              <a:buFont typeface="Arial" panose="020B0604020202020204" pitchFamily="34" charset="0"/>
              <a:buChar char="•"/>
            </a:pPr>
            <a:r>
              <a:rPr lang="en-US" sz="2400" dirty="0">
                <a:solidFill>
                  <a:prstClr val="black"/>
                </a:solidFill>
                <a:latin typeface="Calibri"/>
              </a:rPr>
              <a:t>More than 3 PARP does not add credit</a:t>
            </a:r>
          </a:p>
          <a:p>
            <a:pPr marL="342900" indent="-342900" defTabSz="685800">
              <a:lnSpc>
                <a:spcPts val="2700"/>
              </a:lnSpc>
              <a:spcBef>
                <a:spcPts val="450"/>
              </a:spcBef>
              <a:buFont typeface="Arial" panose="020B0604020202020204" pitchFamily="34" charset="0"/>
              <a:buChar char="•"/>
            </a:pPr>
            <a:r>
              <a:rPr lang="en-US" sz="2400" dirty="0">
                <a:solidFill>
                  <a:prstClr val="black"/>
                </a:solidFill>
                <a:latin typeface="Calibri"/>
              </a:rPr>
              <a:t>Keep your receipt</a:t>
            </a:r>
          </a:p>
        </p:txBody>
      </p:sp>
    </p:spTree>
    <p:extLst>
      <p:ext uri="{BB962C8B-B14F-4D97-AF65-F5344CB8AC3E}">
        <p14:creationId xmlns:p14="http://schemas.microsoft.com/office/powerpoint/2010/main" val="2198152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Rule</a:t>
            </a:r>
            <a:endParaRPr lang="en-US" dirty="0"/>
          </a:p>
        </p:txBody>
      </p:sp>
      <p:sp>
        <p:nvSpPr>
          <p:cNvPr id="3" name="Content Placeholder 2"/>
          <p:cNvSpPr>
            <a:spLocks noGrp="1"/>
          </p:cNvSpPr>
          <p:nvPr>
            <p:ph idx="1"/>
          </p:nvPr>
        </p:nvSpPr>
        <p:spPr>
          <a:xfrm>
            <a:off x="220662" y="1447800"/>
            <a:ext cx="8618537" cy="5105400"/>
          </a:xfrm>
        </p:spPr>
        <p:txBody>
          <a:bodyPr/>
          <a:lstStyle/>
          <a:p>
            <a:r>
              <a:rPr lang="en-US" dirty="0" smtClean="0"/>
              <a:t>Large CAFO</a:t>
            </a:r>
          </a:p>
          <a:p>
            <a:pPr lvl="1"/>
            <a:r>
              <a:rPr lang="en-US" sz="2000" dirty="0"/>
              <a:t>700 mature dairy cows, whether milked or </a:t>
            </a:r>
            <a:r>
              <a:rPr lang="en-US" sz="2000" dirty="0" smtClean="0"/>
              <a:t>dry</a:t>
            </a:r>
            <a:endParaRPr lang="en-US" sz="2000" dirty="0"/>
          </a:p>
          <a:p>
            <a:pPr lvl="1"/>
            <a:r>
              <a:rPr lang="en-US" sz="2000" dirty="0" smtClean="0"/>
              <a:t>1,000 </a:t>
            </a:r>
            <a:r>
              <a:rPr lang="en-US" sz="2000" dirty="0"/>
              <a:t>veal </a:t>
            </a:r>
            <a:r>
              <a:rPr lang="en-US" sz="2000" dirty="0" smtClean="0"/>
              <a:t>calves</a:t>
            </a:r>
            <a:endParaRPr lang="en-US" sz="2000" dirty="0"/>
          </a:p>
          <a:p>
            <a:pPr lvl="1"/>
            <a:r>
              <a:rPr lang="en-US" sz="2000" dirty="0" smtClean="0"/>
              <a:t>1,000 </a:t>
            </a:r>
            <a:r>
              <a:rPr lang="en-US" sz="2000" dirty="0"/>
              <a:t>cattle other than mature dairy cows or veal calves. </a:t>
            </a:r>
            <a:endParaRPr lang="en-US" sz="2000" dirty="0" smtClean="0"/>
          </a:p>
          <a:p>
            <a:pPr lvl="1"/>
            <a:r>
              <a:rPr lang="en-US" sz="2000" dirty="0" smtClean="0"/>
              <a:t>2,500 </a:t>
            </a:r>
            <a:r>
              <a:rPr lang="en-US" sz="2000" dirty="0"/>
              <a:t>swine each weighing 55 pounds or </a:t>
            </a:r>
            <a:r>
              <a:rPr lang="en-US" sz="2000" dirty="0" smtClean="0"/>
              <a:t>more</a:t>
            </a:r>
            <a:endParaRPr lang="en-US" sz="2000" dirty="0"/>
          </a:p>
          <a:p>
            <a:pPr lvl="1"/>
            <a:r>
              <a:rPr lang="en-US" sz="2000" dirty="0" smtClean="0"/>
              <a:t>10,000 </a:t>
            </a:r>
            <a:r>
              <a:rPr lang="en-US" sz="2000" dirty="0"/>
              <a:t>swine each weighing less than 55 </a:t>
            </a:r>
            <a:r>
              <a:rPr lang="en-US" sz="2000" dirty="0" smtClean="0"/>
              <a:t>pounds</a:t>
            </a:r>
            <a:endParaRPr lang="en-US" sz="2000" dirty="0"/>
          </a:p>
          <a:p>
            <a:pPr lvl="1"/>
            <a:r>
              <a:rPr lang="en-US" sz="2000" dirty="0" smtClean="0"/>
              <a:t>500 horses</a:t>
            </a:r>
            <a:endParaRPr lang="en-US" sz="2000" dirty="0"/>
          </a:p>
          <a:p>
            <a:pPr lvl="1"/>
            <a:r>
              <a:rPr lang="en-US" sz="2000" dirty="0" smtClean="0"/>
              <a:t>10,000 </a:t>
            </a:r>
            <a:r>
              <a:rPr lang="en-US" sz="2000" dirty="0"/>
              <a:t>sheep or </a:t>
            </a:r>
            <a:r>
              <a:rPr lang="en-US" sz="2000" dirty="0" smtClean="0"/>
              <a:t>lambs</a:t>
            </a:r>
            <a:endParaRPr lang="en-US" sz="2000" dirty="0"/>
          </a:p>
          <a:p>
            <a:pPr lvl="1"/>
            <a:r>
              <a:rPr lang="en-US" sz="2000" dirty="0" smtClean="0"/>
              <a:t>55,000 turkeys</a:t>
            </a:r>
            <a:endParaRPr lang="en-US" sz="2000" dirty="0"/>
          </a:p>
          <a:p>
            <a:pPr lvl="1"/>
            <a:r>
              <a:rPr lang="en-US" sz="2000" dirty="0" smtClean="0"/>
              <a:t>30,000 </a:t>
            </a:r>
            <a:r>
              <a:rPr lang="en-US" sz="2000" dirty="0"/>
              <a:t>laying hens or </a:t>
            </a:r>
            <a:r>
              <a:rPr lang="en-US" sz="2000" dirty="0" smtClean="0"/>
              <a:t>broilers</a:t>
            </a:r>
            <a:endParaRPr lang="en-US" sz="2000" dirty="0"/>
          </a:p>
          <a:p>
            <a:pPr lvl="1"/>
            <a:r>
              <a:rPr lang="en-US" sz="2000" dirty="0" smtClean="0"/>
              <a:t>125,000 chickens</a:t>
            </a:r>
            <a:endParaRPr lang="en-US" sz="2000" dirty="0"/>
          </a:p>
          <a:p>
            <a:pPr lvl="1"/>
            <a:r>
              <a:rPr lang="en-US" sz="2000" dirty="0" smtClean="0"/>
              <a:t>82,000 </a:t>
            </a:r>
            <a:r>
              <a:rPr lang="en-US" sz="2000" dirty="0"/>
              <a:t>laying </a:t>
            </a:r>
            <a:r>
              <a:rPr lang="en-US" sz="2000" dirty="0" smtClean="0"/>
              <a:t>hens</a:t>
            </a:r>
            <a:endParaRPr lang="en-US" sz="2000" dirty="0"/>
          </a:p>
          <a:p>
            <a:pPr lvl="1"/>
            <a:r>
              <a:rPr lang="en-US" sz="2000" dirty="0" smtClean="0"/>
              <a:t>30,000 </a:t>
            </a:r>
            <a:r>
              <a:rPr lang="en-US" sz="2000" dirty="0"/>
              <a:t>ducks </a:t>
            </a:r>
            <a:endParaRPr lang="en-US" sz="2000" dirty="0" smtClean="0"/>
          </a:p>
          <a:p>
            <a:pPr lvl="1"/>
            <a:r>
              <a:rPr lang="en-US" sz="2000" dirty="0" smtClean="0"/>
              <a:t>5,000 ducks</a:t>
            </a:r>
          </a:p>
        </p:txBody>
      </p:sp>
      <p:pic>
        <p:nvPicPr>
          <p:cNvPr id="5" name="Picture 4"/>
          <p:cNvPicPr>
            <a:picLocks noChangeAspect="1"/>
          </p:cNvPicPr>
          <p:nvPr/>
        </p:nvPicPr>
        <p:blipFill>
          <a:blip r:embed="rId3"/>
          <a:stretch>
            <a:fillRect/>
          </a:stretch>
        </p:blipFill>
        <p:spPr>
          <a:xfrm>
            <a:off x="7239000" y="4953000"/>
            <a:ext cx="1771650" cy="1748133"/>
          </a:xfrm>
          <a:prstGeom prst="rect">
            <a:avLst/>
          </a:prstGeom>
        </p:spPr>
      </p:pic>
    </p:spTree>
    <p:extLst>
      <p:ext uri="{BB962C8B-B14F-4D97-AF65-F5344CB8AC3E}">
        <p14:creationId xmlns:p14="http://schemas.microsoft.com/office/powerpoint/2010/main" val="424919156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Rule</a:t>
            </a:r>
            <a:endParaRPr lang="en-US" dirty="0"/>
          </a:p>
        </p:txBody>
      </p:sp>
      <p:sp>
        <p:nvSpPr>
          <p:cNvPr id="3" name="Content Placeholder 2"/>
          <p:cNvSpPr>
            <a:spLocks noGrp="1"/>
          </p:cNvSpPr>
          <p:nvPr>
            <p:ph idx="1"/>
          </p:nvPr>
        </p:nvSpPr>
        <p:spPr>
          <a:xfrm>
            <a:off x="220662" y="1447800"/>
            <a:ext cx="8618537" cy="5105400"/>
          </a:xfrm>
        </p:spPr>
        <p:txBody>
          <a:bodyPr/>
          <a:lstStyle/>
          <a:p>
            <a:r>
              <a:rPr lang="en-US" dirty="0" smtClean="0"/>
              <a:t>Medium CAFO</a:t>
            </a:r>
          </a:p>
          <a:p>
            <a:pPr lvl="1"/>
            <a:r>
              <a:rPr lang="en-US" sz="2000" dirty="0" smtClean="0"/>
              <a:t>200 - 699 </a:t>
            </a:r>
            <a:r>
              <a:rPr lang="en-US" sz="2000" dirty="0"/>
              <a:t>mature dairy cows, whether milked or </a:t>
            </a:r>
            <a:r>
              <a:rPr lang="en-US" sz="2000" dirty="0" smtClean="0"/>
              <a:t>dry</a:t>
            </a:r>
            <a:endParaRPr lang="en-US" sz="2000" dirty="0"/>
          </a:p>
          <a:p>
            <a:pPr lvl="1"/>
            <a:r>
              <a:rPr lang="en-US" sz="2000" dirty="0" smtClean="0"/>
              <a:t>300 - 999 </a:t>
            </a:r>
            <a:r>
              <a:rPr lang="en-US" sz="2000" dirty="0"/>
              <a:t>veal </a:t>
            </a:r>
            <a:r>
              <a:rPr lang="en-US" sz="2000" dirty="0" smtClean="0"/>
              <a:t>calves</a:t>
            </a:r>
            <a:endParaRPr lang="en-US" sz="2000" dirty="0"/>
          </a:p>
          <a:p>
            <a:pPr lvl="1"/>
            <a:r>
              <a:rPr lang="en-US" sz="2000" dirty="0" smtClean="0"/>
              <a:t>300 – 999 cattle </a:t>
            </a:r>
            <a:r>
              <a:rPr lang="en-US" sz="2000" dirty="0"/>
              <a:t>other than mature dairy cows or veal calves. </a:t>
            </a:r>
            <a:endParaRPr lang="en-US" sz="2000" dirty="0" smtClean="0"/>
          </a:p>
          <a:p>
            <a:pPr lvl="1"/>
            <a:r>
              <a:rPr lang="en-US" sz="2000" dirty="0" smtClean="0"/>
              <a:t>750 - 2,499 </a:t>
            </a:r>
            <a:r>
              <a:rPr lang="en-US" sz="2000" dirty="0"/>
              <a:t>swine each weighing 55 pounds or </a:t>
            </a:r>
            <a:r>
              <a:rPr lang="en-US" sz="2000" dirty="0" smtClean="0"/>
              <a:t>more</a:t>
            </a:r>
            <a:endParaRPr lang="en-US" sz="2000" dirty="0"/>
          </a:p>
          <a:p>
            <a:pPr lvl="1"/>
            <a:r>
              <a:rPr lang="en-US" sz="2000" dirty="0" smtClean="0"/>
              <a:t>3,000 – 9,999 </a:t>
            </a:r>
            <a:r>
              <a:rPr lang="en-US" sz="2000" dirty="0"/>
              <a:t>swine each weighing less than 55 </a:t>
            </a:r>
            <a:r>
              <a:rPr lang="en-US" sz="2000" dirty="0" smtClean="0"/>
              <a:t>pounds</a:t>
            </a:r>
            <a:endParaRPr lang="en-US" sz="2000" dirty="0"/>
          </a:p>
          <a:p>
            <a:pPr lvl="1"/>
            <a:r>
              <a:rPr lang="en-US" sz="2000" dirty="0" smtClean="0"/>
              <a:t>150 – 499 horses</a:t>
            </a:r>
            <a:endParaRPr lang="en-US" sz="2000" dirty="0"/>
          </a:p>
          <a:p>
            <a:pPr lvl="1"/>
            <a:r>
              <a:rPr lang="en-US" sz="2000" dirty="0" smtClean="0"/>
              <a:t>3000 – 9,999 </a:t>
            </a:r>
            <a:r>
              <a:rPr lang="en-US" sz="2000" dirty="0"/>
              <a:t>sheep or </a:t>
            </a:r>
            <a:r>
              <a:rPr lang="en-US" sz="2000" dirty="0" smtClean="0"/>
              <a:t>lambs</a:t>
            </a:r>
            <a:endParaRPr lang="en-US" sz="2000" dirty="0"/>
          </a:p>
          <a:p>
            <a:pPr lvl="1"/>
            <a:r>
              <a:rPr lang="en-US" sz="2000" dirty="0" smtClean="0"/>
              <a:t>16,500 - 54,999 turkeys</a:t>
            </a:r>
            <a:endParaRPr lang="en-US" sz="2000" dirty="0"/>
          </a:p>
          <a:p>
            <a:pPr lvl="1"/>
            <a:r>
              <a:rPr lang="en-US" sz="2000" dirty="0" smtClean="0"/>
              <a:t>9,000 – 29,999 </a:t>
            </a:r>
            <a:r>
              <a:rPr lang="en-US" sz="2000" dirty="0"/>
              <a:t>laying hens or </a:t>
            </a:r>
            <a:r>
              <a:rPr lang="en-US" sz="2000" dirty="0" smtClean="0"/>
              <a:t>broilers</a:t>
            </a:r>
            <a:endParaRPr lang="en-US" sz="2000" dirty="0"/>
          </a:p>
          <a:p>
            <a:pPr lvl="1"/>
            <a:r>
              <a:rPr lang="en-US" sz="2000" dirty="0"/>
              <a:t>37,500 -</a:t>
            </a:r>
            <a:r>
              <a:rPr lang="en-US" sz="2000" dirty="0" smtClean="0"/>
              <a:t> 124,999 chickens</a:t>
            </a:r>
            <a:endParaRPr lang="en-US" sz="2000" dirty="0"/>
          </a:p>
          <a:p>
            <a:pPr lvl="1"/>
            <a:r>
              <a:rPr lang="en-US" sz="2000" dirty="0"/>
              <a:t>25,000 -</a:t>
            </a:r>
            <a:r>
              <a:rPr lang="en-US" sz="2000" dirty="0" smtClean="0"/>
              <a:t> 81,999 </a:t>
            </a:r>
            <a:r>
              <a:rPr lang="en-US" sz="2000" dirty="0"/>
              <a:t>laying </a:t>
            </a:r>
            <a:r>
              <a:rPr lang="en-US" sz="2000" dirty="0" smtClean="0"/>
              <a:t>hens</a:t>
            </a:r>
            <a:endParaRPr lang="en-US" sz="2000" dirty="0"/>
          </a:p>
          <a:p>
            <a:pPr lvl="1"/>
            <a:r>
              <a:rPr lang="en-US" sz="2000" dirty="0"/>
              <a:t>10,000 -</a:t>
            </a:r>
            <a:r>
              <a:rPr lang="en-US" sz="2000" dirty="0" smtClean="0"/>
              <a:t> 29,999 </a:t>
            </a:r>
            <a:r>
              <a:rPr lang="en-US" sz="2000" dirty="0"/>
              <a:t>ducks </a:t>
            </a:r>
            <a:endParaRPr lang="en-US" sz="2000" dirty="0" smtClean="0"/>
          </a:p>
          <a:p>
            <a:pPr lvl="1"/>
            <a:r>
              <a:rPr lang="en-US" sz="2000" dirty="0"/>
              <a:t>1,500 -</a:t>
            </a:r>
            <a:r>
              <a:rPr lang="en-US" sz="2000" dirty="0" smtClean="0"/>
              <a:t> 4,999 ducks</a:t>
            </a:r>
          </a:p>
        </p:txBody>
      </p:sp>
      <p:pic>
        <p:nvPicPr>
          <p:cNvPr id="5" name="Picture 4"/>
          <p:cNvPicPr>
            <a:picLocks noChangeAspect="1"/>
          </p:cNvPicPr>
          <p:nvPr/>
        </p:nvPicPr>
        <p:blipFill>
          <a:blip r:embed="rId3"/>
          <a:stretch>
            <a:fillRect/>
          </a:stretch>
        </p:blipFill>
        <p:spPr>
          <a:xfrm>
            <a:off x="7239000" y="4953000"/>
            <a:ext cx="1771650" cy="1748133"/>
          </a:xfrm>
          <a:prstGeom prst="rect">
            <a:avLst/>
          </a:prstGeom>
        </p:spPr>
      </p:pic>
    </p:spTree>
    <p:extLst>
      <p:ext uri="{BB962C8B-B14F-4D97-AF65-F5344CB8AC3E}">
        <p14:creationId xmlns:p14="http://schemas.microsoft.com/office/powerpoint/2010/main" val="101091709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Rule</a:t>
            </a:r>
            <a:endParaRPr lang="en-US" dirty="0"/>
          </a:p>
        </p:txBody>
      </p:sp>
      <p:sp>
        <p:nvSpPr>
          <p:cNvPr id="3" name="Content Placeholder 2"/>
          <p:cNvSpPr>
            <a:spLocks noGrp="1"/>
          </p:cNvSpPr>
          <p:nvPr>
            <p:ph idx="1"/>
          </p:nvPr>
        </p:nvSpPr>
        <p:spPr>
          <a:xfrm>
            <a:off x="220662" y="1447800"/>
            <a:ext cx="8618537" cy="5105400"/>
          </a:xfrm>
        </p:spPr>
        <p:txBody>
          <a:bodyPr/>
          <a:lstStyle/>
          <a:p>
            <a:r>
              <a:rPr lang="en-US" dirty="0" smtClean="0"/>
              <a:t>Best Management Practices (BMP)</a:t>
            </a:r>
          </a:p>
          <a:p>
            <a:pPr lvl="1"/>
            <a:r>
              <a:rPr lang="en-US" dirty="0" smtClean="0"/>
              <a:t>Nutrient Management Plan</a:t>
            </a:r>
          </a:p>
          <a:p>
            <a:pPr lvl="1"/>
            <a:r>
              <a:rPr lang="en-US" dirty="0" smtClean="0"/>
              <a:t>Determination of Application Rates</a:t>
            </a:r>
          </a:p>
          <a:p>
            <a:pPr lvl="1"/>
            <a:r>
              <a:rPr lang="en-US" dirty="0" smtClean="0"/>
              <a:t>Manure &amp; Soil Sampling</a:t>
            </a:r>
          </a:p>
          <a:p>
            <a:pPr lvl="1"/>
            <a:r>
              <a:rPr lang="en-US" dirty="0" smtClean="0"/>
              <a:t>Inspect Land application equipment for leaks</a:t>
            </a:r>
          </a:p>
          <a:p>
            <a:pPr lvl="1"/>
            <a:r>
              <a:rPr lang="en-US" dirty="0" smtClean="0"/>
              <a:t>Application Setbacks</a:t>
            </a:r>
          </a:p>
          <a:p>
            <a:pPr lvl="2"/>
            <a:r>
              <a:rPr lang="en-US" dirty="0" smtClean="0"/>
              <a:t>100 feet from surface water, open tile, sinkholes, well head unless exercise compliance alternative.</a:t>
            </a:r>
          </a:p>
          <a:p>
            <a:pPr lvl="3"/>
            <a:r>
              <a:rPr lang="en-US" dirty="0" smtClean="0"/>
              <a:t>Compliance Alternative:</a:t>
            </a:r>
          </a:p>
          <a:p>
            <a:pPr lvl="4"/>
            <a:r>
              <a:rPr lang="en-US" dirty="0" smtClean="0"/>
              <a:t>Vegetative buffer</a:t>
            </a:r>
          </a:p>
          <a:p>
            <a:pPr lvl="4"/>
            <a:r>
              <a:rPr lang="en-US" dirty="0" smtClean="0"/>
              <a:t>Alternative Practices</a:t>
            </a:r>
          </a:p>
          <a:p>
            <a:endParaRPr lang="en-US" dirty="0"/>
          </a:p>
        </p:txBody>
      </p:sp>
      <p:pic>
        <p:nvPicPr>
          <p:cNvPr id="5" name="Picture 4"/>
          <p:cNvPicPr>
            <a:picLocks noChangeAspect="1"/>
          </p:cNvPicPr>
          <p:nvPr/>
        </p:nvPicPr>
        <p:blipFill>
          <a:blip r:embed="rId3"/>
          <a:stretch>
            <a:fillRect/>
          </a:stretch>
        </p:blipFill>
        <p:spPr>
          <a:xfrm>
            <a:off x="7239000" y="4953000"/>
            <a:ext cx="1771650" cy="1748133"/>
          </a:xfrm>
          <a:prstGeom prst="rect">
            <a:avLst/>
          </a:prstGeom>
        </p:spPr>
      </p:pic>
    </p:spTree>
    <p:extLst>
      <p:ext uri="{BB962C8B-B14F-4D97-AF65-F5344CB8AC3E}">
        <p14:creationId xmlns:p14="http://schemas.microsoft.com/office/powerpoint/2010/main" val="314844161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7391400" cy="5105400"/>
          </a:xfrm>
        </p:spPr>
        <p:txBody>
          <a:bodyPr/>
          <a:lstStyle/>
          <a:p>
            <a:r>
              <a:rPr lang="en-US" dirty="0" smtClean="0"/>
              <a:t>Indiana Department of Environmental Management (IDEM)</a:t>
            </a:r>
          </a:p>
          <a:p>
            <a:pPr lvl="1"/>
            <a:r>
              <a:rPr lang="en-US" dirty="0" smtClean="0"/>
              <a:t>Permitting &amp; Enforcement for CFO &amp; CAFOs</a:t>
            </a:r>
          </a:p>
          <a:p>
            <a:pPr lvl="2"/>
            <a:r>
              <a:rPr lang="en-US" dirty="0" smtClean="0"/>
              <a:t>Confined Feeding Operation (CFO)</a:t>
            </a:r>
          </a:p>
          <a:p>
            <a:pPr lvl="2"/>
            <a:r>
              <a:rPr lang="en-US" dirty="0" smtClean="0"/>
              <a:t>Concentrated Animal Feeding Operation (CAFO)</a:t>
            </a:r>
          </a:p>
          <a:p>
            <a:endParaRPr lang="en-US" dirty="0" smtClean="0"/>
          </a:p>
          <a:p>
            <a:r>
              <a:rPr lang="en-US" dirty="0" smtClean="0"/>
              <a:t>Office of Indiana State Chemist (OISC)</a:t>
            </a:r>
          </a:p>
          <a:p>
            <a:pPr lvl="1"/>
            <a:r>
              <a:rPr lang="en-US" dirty="0" smtClean="0"/>
              <a:t>Regulates Feed, Fertilizer, Seed &amp; Pesticide</a:t>
            </a:r>
          </a:p>
          <a:p>
            <a:pPr lvl="1"/>
            <a:r>
              <a:rPr lang="en-US" dirty="0" smtClean="0"/>
              <a:t>2011 - Certification for CFO manure &amp; For-hire</a:t>
            </a:r>
          </a:p>
          <a:p>
            <a:pPr lvl="1"/>
            <a:r>
              <a:rPr lang="en-US" dirty="0" smtClean="0"/>
              <a:t>2012  - Fertilizer </a:t>
            </a:r>
            <a:r>
              <a:rPr lang="en-US" dirty="0"/>
              <a:t>U</a:t>
            </a:r>
            <a:r>
              <a:rPr lang="en-US" dirty="0" smtClean="0"/>
              <a:t>se (staging, application, &amp; plan)</a:t>
            </a:r>
            <a:endParaRPr lang="en-US" dirty="0"/>
          </a:p>
        </p:txBody>
      </p:sp>
      <p:sp>
        <p:nvSpPr>
          <p:cNvPr id="3" name="Title 2"/>
          <p:cNvSpPr>
            <a:spLocks noGrp="1"/>
          </p:cNvSpPr>
          <p:nvPr>
            <p:ph type="title"/>
          </p:nvPr>
        </p:nvSpPr>
        <p:spPr/>
        <p:txBody>
          <a:bodyPr/>
          <a:lstStyle/>
          <a:p>
            <a:r>
              <a:rPr lang="en-US" dirty="0" smtClean="0"/>
              <a:t>Indiana - Two State Agencies</a:t>
            </a:r>
            <a:endParaRPr lang="en-US" dirty="0"/>
          </a:p>
        </p:txBody>
      </p:sp>
      <p:pic>
        <p:nvPicPr>
          <p:cNvPr id="4" name="Picture 3"/>
          <p:cNvPicPr>
            <a:picLocks noChangeAspect="1"/>
          </p:cNvPicPr>
          <p:nvPr/>
        </p:nvPicPr>
        <p:blipFill>
          <a:blip r:embed="rId2"/>
          <a:stretch>
            <a:fillRect/>
          </a:stretch>
        </p:blipFill>
        <p:spPr>
          <a:xfrm>
            <a:off x="7772400" y="1713840"/>
            <a:ext cx="1066800" cy="1600859"/>
          </a:xfrm>
          <a:prstGeom prst="rect">
            <a:avLst/>
          </a:prstGeom>
        </p:spPr>
      </p:pic>
      <p:pic>
        <p:nvPicPr>
          <p:cNvPr id="5" name="Picture 4"/>
          <p:cNvPicPr>
            <a:picLocks noChangeAspect="1"/>
          </p:cNvPicPr>
          <p:nvPr/>
        </p:nvPicPr>
        <p:blipFill>
          <a:blip r:embed="rId3"/>
          <a:stretch>
            <a:fillRect/>
          </a:stretch>
        </p:blipFill>
        <p:spPr>
          <a:xfrm>
            <a:off x="7395713" y="4343400"/>
            <a:ext cx="1748287" cy="1447800"/>
          </a:xfrm>
          <a:prstGeom prst="rect">
            <a:avLst/>
          </a:prstGeom>
        </p:spPr>
      </p:pic>
    </p:spTree>
    <p:extLst>
      <p:ext uri="{BB962C8B-B14F-4D97-AF65-F5344CB8AC3E}">
        <p14:creationId xmlns:p14="http://schemas.microsoft.com/office/powerpoint/2010/main" val="848736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4918" y="1524000"/>
            <a:ext cx="8756682" cy="5029200"/>
          </a:xfrm>
        </p:spPr>
        <p:txBody>
          <a:bodyPr/>
          <a:lstStyle/>
          <a:p>
            <a:r>
              <a:rPr lang="en-US" dirty="0" smtClean="0"/>
              <a:t>Permitted CFO</a:t>
            </a:r>
          </a:p>
          <a:p>
            <a:pPr lvl="1"/>
            <a:r>
              <a:rPr lang="en-US" dirty="0" smtClean="0"/>
              <a:t>Three </a:t>
            </a:r>
            <a:r>
              <a:rPr lang="en-US" dirty="0"/>
              <a:t>hundred (300) cattle;</a:t>
            </a:r>
          </a:p>
          <a:p>
            <a:pPr lvl="1"/>
            <a:r>
              <a:rPr lang="en-US" dirty="0" smtClean="0"/>
              <a:t>Six </a:t>
            </a:r>
            <a:r>
              <a:rPr lang="en-US" dirty="0"/>
              <a:t>hundred (600) swine or sheep;</a:t>
            </a:r>
          </a:p>
          <a:p>
            <a:pPr lvl="1"/>
            <a:r>
              <a:rPr lang="en-US" dirty="0" smtClean="0"/>
              <a:t>Thirty </a:t>
            </a:r>
            <a:r>
              <a:rPr lang="en-US" dirty="0"/>
              <a:t>thousand (30,000) fowl; or</a:t>
            </a:r>
          </a:p>
          <a:p>
            <a:pPr lvl="1"/>
            <a:r>
              <a:rPr lang="en-US" dirty="0" smtClean="0"/>
              <a:t>Five </a:t>
            </a:r>
            <a:r>
              <a:rPr lang="en-US" dirty="0"/>
              <a:t>hundred (500) horses;</a:t>
            </a:r>
            <a:endParaRPr lang="en-US" dirty="0" smtClean="0"/>
          </a:p>
          <a:p>
            <a:r>
              <a:rPr lang="en-US" dirty="0" smtClean="0"/>
              <a:t>Annual Manure Analysis &amp; Soil Sample every 4 years</a:t>
            </a:r>
          </a:p>
          <a:p>
            <a:r>
              <a:rPr lang="en-US" dirty="0" smtClean="0"/>
              <a:t>No frozen/snow covered ground application unless emergency situation with prior notification.</a:t>
            </a:r>
          </a:p>
          <a:p>
            <a:r>
              <a:rPr lang="en-US" dirty="0" smtClean="0"/>
              <a:t>Application setbacks depending on method</a:t>
            </a:r>
            <a:endParaRPr lang="en-US" dirty="0"/>
          </a:p>
        </p:txBody>
      </p:sp>
      <p:sp>
        <p:nvSpPr>
          <p:cNvPr id="3" name="Title 2"/>
          <p:cNvSpPr>
            <a:spLocks noGrp="1"/>
          </p:cNvSpPr>
          <p:nvPr>
            <p:ph type="title"/>
          </p:nvPr>
        </p:nvSpPr>
        <p:spPr/>
        <p:txBody>
          <a:bodyPr/>
          <a:lstStyle/>
          <a:p>
            <a:r>
              <a:rPr lang="en-US" dirty="0" smtClean="0"/>
              <a:t>IDEM</a:t>
            </a:r>
            <a:endParaRPr lang="en-US" dirty="0"/>
          </a:p>
        </p:txBody>
      </p:sp>
    </p:spTree>
    <p:extLst>
      <p:ext uri="{BB962C8B-B14F-4D97-AF65-F5344CB8AC3E}">
        <p14:creationId xmlns:p14="http://schemas.microsoft.com/office/powerpoint/2010/main" val="2798700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229600" cy="4525963"/>
          </a:xfrm>
        </p:spPr>
        <p:txBody>
          <a:bodyPr/>
          <a:lstStyle/>
          <a:p>
            <a:r>
              <a:rPr lang="en-US" dirty="0" smtClean="0"/>
              <a:t>Manure Application Rates</a:t>
            </a:r>
            <a:endParaRPr lang="en-US" dirty="0"/>
          </a:p>
        </p:txBody>
      </p:sp>
      <p:sp>
        <p:nvSpPr>
          <p:cNvPr id="3" name="Title 2"/>
          <p:cNvSpPr>
            <a:spLocks noGrp="1"/>
          </p:cNvSpPr>
          <p:nvPr>
            <p:ph type="title"/>
          </p:nvPr>
        </p:nvSpPr>
        <p:spPr/>
        <p:txBody>
          <a:bodyPr/>
          <a:lstStyle/>
          <a:p>
            <a:r>
              <a:rPr lang="en-US" dirty="0" smtClean="0"/>
              <a:t>IDEM - CFO</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49207071"/>
              </p:ext>
            </p:extLst>
          </p:nvPr>
        </p:nvGraphicFramePr>
        <p:xfrm>
          <a:off x="601663" y="2362200"/>
          <a:ext cx="7848600" cy="3600379"/>
        </p:xfrm>
        <a:graphic>
          <a:graphicData uri="http://schemas.openxmlformats.org/drawingml/2006/table">
            <a:tbl>
              <a:tblPr firstRow="1" bandRow="1">
                <a:tableStyleId>{5C22544A-7EE6-4342-B048-85BDC9FD1C3A}</a:tableStyleId>
              </a:tblPr>
              <a:tblGrid>
                <a:gridCol w="3924300">
                  <a:extLst>
                    <a:ext uri="{9D8B030D-6E8A-4147-A177-3AD203B41FA5}">
                      <a16:colId xmlns:a16="http://schemas.microsoft.com/office/drawing/2014/main" val="4001445034"/>
                    </a:ext>
                  </a:extLst>
                </a:gridCol>
                <a:gridCol w="3924300">
                  <a:extLst>
                    <a:ext uri="{9D8B030D-6E8A-4147-A177-3AD203B41FA5}">
                      <a16:colId xmlns:a16="http://schemas.microsoft.com/office/drawing/2014/main" val="3019920386"/>
                    </a:ext>
                  </a:extLst>
                </a:gridCol>
              </a:tblGrid>
              <a:tr h="1271269">
                <a:tc gridSpan="2">
                  <a:txBody>
                    <a:bodyPr/>
                    <a:lstStyle/>
                    <a:p>
                      <a:pPr algn="ctr"/>
                      <a:r>
                        <a:rPr lang="en-US" dirty="0" smtClean="0"/>
                        <a:t>Phosphorus Application Rates for Large CAFOs Approved for Initial Construction After February 13, 2003, and CFOs</a:t>
                      </a:r>
                    </a:p>
                    <a:p>
                      <a:pPr algn="ctr"/>
                      <a:r>
                        <a:rPr lang="en-US" dirty="0" smtClean="0"/>
                        <a:t>Approved for Initial Construction After the Effective Date of this Article</a:t>
                      </a:r>
                      <a:endParaRPr lang="en-US" dirty="0"/>
                    </a:p>
                  </a:txBody>
                  <a:tcPr/>
                </a:tc>
                <a:tc hMerge="1">
                  <a:txBody>
                    <a:bodyPr/>
                    <a:lstStyle/>
                    <a:p>
                      <a:endParaRPr lang="en-US" dirty="0"/>
                    </a:p>
                  </a:txBody>
                  <a:tcPr/>
                </a:tc>
                <a:extLst>
                  <a:ext uri="{0D108BD9-81ED-4DB2-BD59-A6C34878D82A}">
                    <a16:rowId xmlns:a16="http://schemas.microsoft.com/office/drawing/2014/main" val="568891732"/>
                  </a:ext>
                </a:extLst>
              </a:tr>
              <a:tr h="465822">
                <a:tc>
                  <a:txBody>
                    <a:bodyPr/>
                    <a:lstStyle/>
                    <a:p>
                      <a:pPr algn="ctr"/>
                      <a:r>
                        <a:rPr lang="en-US" dirty="0" smtClean="0"/>
                        <a:t>Soil Test Level (ppm)</a:t>
                      </a:r>
                      <a:endParaRPr lang="en-US" dirty="0"/>
                    </a:p>
                  </a:txBody>
                  <a:tcPr/>
                </a:tc>
                <a:tc>
                  <a:txBody>
                    <a:bodyPr/>
                    <a:lstStyle/>
                    <a:p>
                      <a:pPr algn="ctr"/>
                      <a:r>
                        <a:rPr lang="en-US" dirty="0" smtClean="0"/>
                        <a:t>Application Rate</a:t>
                      </a:r>
                      <a:endParaRPr lang="en-US" dirty="0"/>
                    </a:p>
                  </a:txBody>
                  <a:tcPr/>
                </a:tc>
                <a:extLst>
                  <a:ext uri="{0D108BD9-81ED-4DB2-BD59-A6C34878D82A}">
                    <a16:rowId xmlns:a16="http://schemas.microsoft.com/office/drawing/2014/main" val="2375165099"/>
                  </a:ext>
                </a:extLst>
              </a:tr>
              <a:tr h="465822">
                <a:tc>
                  <a:txBody>
                    <a:bodyPr/>
                    <a:lstStyle/>
                    <a:p>
                      <a:pPr algn="ctr"/>
                      <a:r>
                        <a:rPr lang="en-US" dirty="0" smtClean="0"/>
                        <a:t>0-50</a:t>
                      </a:r>
                    </a:p>
                  </a:txBody>
                  <a:tcPr/>
                </a:tc>
                <a:tc>
                  <a:txBody>
                    <a:bodyPr/>
                    <a:lstStyle/>
                    <a:p>
                      <a:pPr algn="ctr"/>
                      <a:r>
                        <a:rPr lang="en-US" dirty="0" smtClean="0"/>
                        <a:t>N based</a:t>
                      </a:r>
                      <a:endParaRPr lang="en-US" dirty="0"/>
                    </a:p>
                  </a:txBody>
                  <a:tcPr/>
                </a:tc>
                <a:extLst>
                  <a:ext uri="{0D108BD9-81ED-4DB2-BD59-A6C34878D82A}">
                    <a16:rowId xmlns:a16="http://schemas.microsoft.com/office/drawing/2014/main" val="3848123287"/>
                  </a:ext>
                </a:extLst>
              </a:tr>
              <a:tr h="465822">
                <a:tc>
                  <a:txBody>
                    <a:bodyPr/>
                    <a:lstStyle/>
                    <a:p>
                      <a:pPr algn="ctr"/>
                      <a:r>
                        <a:rPr lang="en-US" dirty="0" smtClean="0"/>
                        <a:t>51-100</a:t>
                      </a:r>
                      <a:endParaRPr lang="en-US" dirty="0"/>
                    </a:p>
                  </a:txBody>
                  <a:tcPr/>
                </a:tc>
                <a:tc>
                  <a:txBody>
                    <a:bodyPr/>
                    <a:lstStyle/>
                    <a:p>
                      <a:pPr algn="ctr"/>
                      <a:r>
                        <a:rPr lang="en-US" dirty="0" smtClean="0"/>
                        <a:t>1.5 X P Crop Removal</a:t>
                      </a:r>
                      <a:endParaRPr lang="en-US" dirty="0"/>
                    </a:p>
                  </a:txBody>
                  <a:tcPr/>
                </a:tc>
                <a:extLst>
                  <a:ext uri="{0D108BD9-81ED-4DB2-BD59-A6C34878D82A}">
                    <a16:rowId xmlns:a16="http://schemas.microsoft.com/office/drawing/2014/main" val="474907314"/>
                  </a:ext>
                </a:extLst>
              </a:tr>
              <a:tr h="465822">
                <a:tc>
                  <a:txBody>
                    <a:bodyPr/>
                    <a:lstStyle/>
                    <a:p>
                      <a:pPr algn="ctr"/>
                      <a:r>
                        <a:rPr lang="en-US" dirty="0" smtClean="0"/>
                        <a:t>101-200</a:t>
                      </a:r>
                      <a:endParaRPr lang="en-US" dirty="0"/>
                    </a:p>
                  </a:txBody>
                  <a:tcPr/>
                </a:tc>
                <a:tc>
                  <a:txBody>
                    <a:bodyPr/>
                    <a:lstStyle/>
                    <a:p>
                      <a:pPr algn="ctr"/>
                      <a:r>
                        <a:rPr lang="en-US" dirty="0" smtClean="0"/>
                        <a:t>1.0 X P Crop Removal</a:t>
                      </a:r>
                      <a:endParaRPr lang="en-US" dirty="0"/>
                    </a:p>
                  </a:txBody>
                  <a:tcPr/>
                </a:tc>
                <a:extLst>
                  <a:ext uri="{0D108BD9-81ED-4DB2-BD59-A6C34878D82A}">
                    <a16:rowId xmlns:a16="http://schemas.microsoft.com/office/drawing/2014/main" val="118572710"/>
                  </a:ext>
                </a:extLst>
              </a:tr>
              <a:tr h="465822">
                <a:tc>
                  <a:txBody>
                    <a:bodyPr/>
                    <a:lstStyle/>
                    <a:p>
                      <a:pPr algn="ctr"/>
                      <a:r>
                        <a:rPr lang="en-US" dirty="0" smtClean="0"/>
                        <a:t>200+</a:t>
                      </a:r>
                      <a:endParaRPr lang="en-US" dirty="0"/>
                    </a:p>
                  </a:txBody>
                  <a:tcPr/>
                </a:tc>
                <a:tc>
                  <a:txBody>
                    <a:bodyPr/>
                    <a:lstStyle/>
                    <a:p>
                      <a:pPr algn="ctr"/>
                      <a:r>
                        <a:rPr lang="en-US" dirty="0" smtClean="0"/>
                        <a:t>0</a:t>
                      </a:r>
                      <a:endParaRPr lang="en-US" dirty="0"/>
                    </a:p>
                  </a:txBody>
                  <a:tcPr/>
                </a:tc>
                <a:extLst>
                  <a:ext uri="{0D108BD9-81ED-4DB2-BD59-A6C34878D82A}">
                    <a16:rowId xmlns:a16="http://schemas.microsoft.com/office/drawing/2014/main" val="1771728453"/>
                  </a:ext>
                </a:extLst>
              </a:tr>
            </a:tbl>
          </a:graphicData>
        </a:graphic>
      </p:graphicFrame>
    </p:spTree>
    <p:extLst>
      <p:ext uri="{BB962C8B-B14F-4D97-AF65-F5344CB8AC3E}">
        <p14:creationId xmlns:p14="http://schemas.microsoft.com/office/powerpoint/2010/main" val="18414577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31">
      <a:dk1>
        <a:srgbClr val="000000"/>
      </a:dk1>
      <a:lt1>
        <a:sysClr val="window" lastClr="FFFFFF"/>
      </a:lt1>
      <a:dk2>
        <a:srgbClr val="000000"/>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1">
    <a:dk1>
      <a:srgbClr val="000000"/>
    </a:dk1>
    <a:lt1>
      <a:sysClr val="window" lastClr="FFFFFF"/>
    </a:lt1>
    <a:dk2>
      <a:srgbClr val="000000"/>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xml><?xml version="1.0" encoding="utf-8"?>
<a:themeOverride xmlns:a="http://schemas.openxmlformats.org/drawingml/2006/main">
  <a:clrScheme name="Custom 31">
    <a:dk1>
      <a:srgbClr val="000000"/>
    </a:dk1>
    <a:lt1>
      <a:sysClr val="window" lastClr="FFFFFF"/>
    </a:lt1>
    <a:dk2>
      <a:srgbClr val="000000"/>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3.xml><?xml version="1.0" encoding="utf-8"?>
<a:themeOverride xmlns:a="http://schemas.openxmlformats.org/drawingml/2006/main">
  <a:clrScheme name="Custom 31">
    <a:dk1>
      <a:srgbClr val="000000"/>
    </a:dk1>
    <a:lt1>
      <a:sysClr val="window" lastClr="FFFFFF"/>
    </a:lt1>
    <a:dk2>
      <a:srgbClr val="000000"/>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4.xml><?xml version="1.0" encoding="utf-8"?>
<a:themeOverride xmlns:a="http://schemas.openxmlformats.org/drawingml/2006/main">
  <a:clrScheme name="Custom 31">
    <a:dk1>
      <a:srgbClr val="000000"/>
    </a:dk1>
    <a:lt1>
      <a:sysClr val="window" lastClr="FFFFFF"/>
    </a:lt1>
    <a:dk2>
      <a:srgbClr val="000000"/>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otalTime>4589</TotalTime>
  <Words>2192</Words>
  <Application>Microsoft Office PowerPoint</Application>
  <PresentationFormat>On-screen Show (4:3)</PresentationFormat>
  <Paragraphs>337</Paragraphs>
  <Slides>30</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Arial</vt:lpstr>
      <vt:lpstr>Arial Narrow</vt:lpstr>
      <vt:lpstr>Calibri</vt:lpstr>
      <vt:lpstr>Impact</vt:lpstr>
      <vt:lpstr>Lucida Sans Unicode</vt:lpstr>
      <vt:lpstr>Symbol</vt:lpstr>
      <vt:lpstr>Times</vt:lpstr>
      <vt:lpstr>Verdana</vt:lpstr>
      <vt:lpstr>Wingdings</vt:lpstr>
      <vt:lpstr>Wingdings 2</vt:lpstr>
      <vt:lpstr>Wingdings 3</vt:lpstr>
      <vt:lpstr>Concourse</vt:lpstr>
      <vt:lpstr>1_Office Theme</vt:lpstr>
      <vt:lpstr>PowerPoint Presentation</vt:lpstr>
      <vt:lpstr>PowerPoint Presentation</vt:lpstr>
      <vt:lpstr>Federal Rule</vt:lpstr>
      <vt:lpstr>Federal Rule</vt:lpstr>
      <vt:lpstr>Federal Rule</vt:lpstr>
      <vt:lpstr>Federal Rule</vt:lpstr>
      <vt:lpstr>Indiana - Two State Agencies</vt:lpstr>
      <vt:lpstr>IDEM</vt:lpstr>
      <vt:lpstr>IDEM - CFO</vt:lpstr>
      <vt:lpstr>IDEM  OISC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 </vt:lpstr>
      <vt:lpstr>Illinois</vt:lpstr>
      <vt:lpstr>Michigan</vt:lpstr>
      <vt:lpstr>Minnesota</vt:lpstr>
      <vt:lpstr>Ohio</vt:lpstr>
      <vt:lpstr>Pennsylvania </vt:lpstr>
      <vt:lpstr>Pennsylvania</vt:lpstr>
      <vt:lpstr>Pennsylvania </vt:lpstr>
      <vt:lpstr>Wisconsin</vt:lpstr>
      <vt:lpstr>Iowa</vt:lpstr>
      <vt:lpstr>Iowa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wallerp</dc:creator>
  <cp:lastModifiedBy>Trish Dunn</cp:lastModifiedBy>
  <cp:revision>52</cp:revision>
  <dcterms:created xsi:type="dcterms:W3CDTF">2015-02-03T01:50:22Z</dcterms:created>
  <dcterms:modified xsi:type="dcterms:W3CDTF">2019-08-05T15:04:56Z</dcterms:modified>
</cp:coreProperties>
</file>